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58" r:id="rId2"/>
    <p:sldMasterId id="2147483918" r:id="rId3"/>
    <p:sldMasterId id="2147483977" r:id="rId4"/>
    <p:sldMasterId id="2147484075" r:id="rId5"/>
    <p:sldMasterId id="2147484112" r:id="rId6"/>
    <p:sldMasterId id="2147484169" r:id="rId7"/>
  </p:sldMasterIdLst>
  <p:notesMasterIdLst>
    <p:notesMasterId r:id="rId92"/>
  </p:notesMasterIdLst>
  <p:handoutMasterIdLst>
    <p:handoutMasterId r:id="rId93"/>
  </p:handoutMasterIdLst>
  <p:sldIdLst>
    <p:sldId id="2918" r:id="rId8"/>
    <p:sldId id="2919" r:id="rId9"/>
    <p:sldId id="2920" r:id="rId10"/>
    <p:sldId id="2921" r:id="rId11"/>
    <p:sldId id="2922" r:id="rId12"/>
    <p:sldId id="2923" r:id="rId13"/>
    <p:sldId id="2924" r:id="rId14"/>
    <p:sldId id="2925" r:id="rId15"/>
    <p:sldId id="2926" r:id="rId16"/>
    <p:sldId id="881" r:id="rId17"/>
    <p:sldId id="2927" r:id="rId18"/>
    <p:sldId id="2928" r:id="rId19"/>
    <p:sldId id="1326" r:id="rId20"/>
    <p:sldId id="2929" r:id="rId21"/>
    <p:sldId id="653" r:id="rId22"/>
    <p:sldId id="2930" r:id="rId23"/>
    <p:sldId id="1334" r:id="rId24"/>
    <p:sldId id="1362" r:id="rId25"/>
    <p:sldId id="1369" r:id="rId26"/>
    <p:sldId id="2936" r:id="rId27"/>
    <p:sldId id="786" r:id="rId28"/>
    <p:sldId id="682" r:id="rId29"/>
    <p:sldId id="683" r:id="rId30"/>
    <p:sldId id="721" r:id="rId31"/>
    <p:sldId id="684" r:id="rId32"/>
    <p:sldId id="685" r:id="rId33"/>
    <p:sldId id="686" r:id="rId34"/>
    <p:sldId id="687" r:id="rId35"/>
    <p:sldId id="689" r:id="rId36"/>
    <p:sldId id="695" r:id="rId37"/>
    <p:sldId id="696" r:id="rId38"/>
    <p:sldId id="699" r:id="rId39"/>
    <p:sldId id="701" r:id="rId40"/>
    <p:sldId id="703" r:id="rId41"/>
    <p:sldId id="704" r:id="rId42"/>
    <p:sldId id="713" r:id="rId43"/>
    <p:sldId id="884" r:id="rId44"/>
    <p:sldId id="2935" r:id="rId45"/>
    <p:sldId id="2917" r:id="rId46"/>
    <p:sldId id="2937" r:id="rId47"/>
    <p:sldId id="2931" r:id="rId48"/>
    <p:sldId id="2932" r:id="rId49"/>
    <p:sldId id="2933" r:id="rId50"/>
    <p:sldId id="2934" r:id="rId51"/>
    <p:sldId id="2946" r:id="rId52"/>
    <p:sldId id="2947" r:id="rId53"/>
    <p:sldId id="2938" r:id="rId54"/>
    <p:sldId id="2939" r:id="rId55"/>
    <p:sldId id="2940" r:id="rId56"/>
    <p:sldId id="2941" r:id="rId57"/>
    <p:sldId id="2943" r:id="rId58"/>
    <p:sldId id="2944" r:id="rId59"/>
    <p:sldId id="2950" r:id="rId60"/>
    <p:sldId id="2951" r:id="rId61"/>
    <p:sldId id="2956" r:id="rId62"/>
    <p:sldId id="2952" r:id="rId63"/>
    <p:sldId id="2954" r:id="rId64"/>
    <p:sldId id="2955" r:id="rId65"/>
    <p:sldId id="2961" r:id="rId66"/>
    <p:sldId id="2957" r:id="rId67"/>
    <p:sldId id="2962" r:id="rId68"/>
    <p:sldId id="2963" r:id="rId69"/>
    <p:sldId id="2960" r:id="rId70"/>
    <p:sldId id="2964" r:id="rId71"/>
    <p:sldId id="2965" r:id="rId72"/>
    <p:sldId id="2969" r:id="rId73"/>
    <p:sldId id="2967" r:id="rId74"/>
    <p:sldId id="2970" r:id="rId75"/>
    <p:sldId id="2968" r:id="rId76"/>
    <p:sldId id="2971" r:id="rId77"/>
    <p:sldId id="2973" r:id="rId78"/>
    <p:sldId id="2975" r:id="rId79"/>
    <p:sldId id="2976" r:id="rId80"/>
    <p:sldId id="2977" r:id="rId81"/>
    <p:sldId id="2979" r:id="rId82"/>
    <p:sldId id="2978" r:id="rId83"/>
    <p:sldId id="2980" r:id="rId84"/>
    <p:sldId id="2981" r:id="rId85"/>
    <p:sldId id="2982" r:id="rId86"/>
    <p:sldId id="2983" r:id="rId87"/>
    <p:sldId id="2974" r:id="rId88"/>
    <p:sldId id="2984" r:id="rId89"/>
    <p:sldId id="534" r:id="rId90"/>
    <p:sldId id="535" r:id="rId91"/>
  </p:sldIdLst>
  <p:sldSz cx="12188825" cy="6858000"/>
  <p:notesSz cx="7315200" cy="9601200"/>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68" userDrawn="1">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431" userDrawn="1">
          <p15:clr>
            <a:srgbClr val="A4A3A4"/>
          </p15:clr>
        </p15:guide>
        <p15:guide id="8" pos="4534">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dward Zou" initials="E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68D"/>
    <a:srgbClr val="000000"/>
    <a:srgbClr val="FF9A00"/>
    <a:srgbClr val="FF9A18"/>
    <a:srgbClr val="A5A200"/>
    <a:srgbClr val="948610"/>
    <a:srgbClr val="00652F"/>
    <a:srgbClr val="172980"/>
    <a:srgbClr val="FEFEFE"/>
    <a:srgbClr val="2624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53" autoAdjust="0"/>
    <p:restoredTop sz="72222" autoAdjust="0"/>
  </p:normalViewPr>
  <p:slideViewPr>
    <p:cSldViewPr snapToGrid="0">
      <p:cViewPr varScale="1">
        <p:scale>
          <a:sx n="64" d="100"/>
          <a:sy n="64" d="100"/>
        </p:scale>
        <p:origin x="1094" y="67"/>
      </p:cViewPr>
      <p:guideLst>
        <p:guide orient="horz" pos="2160"/>
        <p:guide orient="horz" pos="3768"/>
        <p:guide orient="horz" pos="960"/>
        <p:guide orient="horz" pos="1248"/>
        <p:guide pos="3839"/>
        <p:guide pos="7343"/>
        <p:guide pos="431"/>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6" d="100"/>
          <a:sy n="66" d="100"/>
        </p:scale>
        <p:origin x="3134" y="5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commentAuthors" Target="commentAuthor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handoutMaster" Target="handoutMasters/handoutMaster1.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8C6A8E-7804-044B-9EEA-C17DDFDE1262}" type="doc">
      <dgm:prSet loTypeId="urn:microsoft.com/office/officeart/2005/8/layout/radial3" loCatId="" qsTypeId="urn:microsoft.com/office/officeart/2005/8/quickstyle/simple4" qsCatId="simple" csTypeId="urn:microsoft.com/office/officeart/2005/8/colors/accent0_1" csCatId="mainScheme" phldr="1"/>
      <dgm:spPr/>
      <dgm:t>
        <a:bodyPr/>
        <a:lstStyle/>
        <a:p>
          <a:endParaRPr lang="en-US"/>
        </a:p>
      </dgm:t>
    </dgm:pt>
    <dgm:pt modelId="{8B67779D-7DF7-1F46-9BE7-CB99E68FDDFB}">
      <dgm:prSet phldrT="[Text]"/>
      <dgm:spPr>
        <a:xfrm>
          <a:off x="1371674" y="579241"/>
          <a:ext cx="3273638" cy="3273638"/>
        </a:xfrm>
        <a:solidFill>
          <a:srgbClr val="FFFFFF">
            <a:alpha val="54000"/>
          </a:srgbClr>
        </a:solidFill>
        <a:ln w="57150" cmpd="sng">
          <a:solidFill>
            <a:srgbClr val="F80000"/>
          </a:solidFill>
          <a:prstDash val="solid"/>
        </a:ln>
        <a:effectLst/>
      </dgm:spPr>
      <dgm:t>
        <a:bodyPr/>
        <a:lstStyle/>
        <a:p>
          <a:pPr>
            <a:buNone/>
          </a:pPr>
          <a:r>
            <a:rPr lang="en-US" dirty="0">
              <a:solidFill>
                <a:srgbClr val="58595B"/>
              </a:solidFill>
              <a:latin typeface="Calibri"/>
              <a:ea typeface="+mn-ea"/>
              <a:cs typeface="+mn-cs"/>
            </a:rPr>
            <a:t> </a:t>
          </a:r>
        </a:p>
      </dgm:t>
    </dgm:pt>
    <dgm:pt modelId="{34338D17-A1D3-0848-A22A-53499892C3BD}" type="parTrans" cxnId="{2B7DFB34-CFFF-4641-A4EF-4FAFD1E58841}">
      <dgm:prSet/>
      <dgm:spPr/>
      <dgm:t>
        <a:bodyPr/>
        <a:lstStyle/>
        <a:p>
          <a:endParaRPr lang="en-US"/>
        </a:p>
      </dgm:t>
    </dgm:pt>
    <dgm:pt modelId="{06EC09E1-28B2-F142-AD78-668BB0B633C7}" type="sibTrans" cxnId="{2B7DFB34-CFFF-4641-A4EF-4FAFD1E58841}">
      <dgm:prSet/>
      <dgm:spPr/>
      <dgm:t>
        <a:bodyPr/>
        <a:lstStyle/>
        <a:p>
          <a:endParaRPr lang="en-US"/>
        </a:p>
      </dgm:t>
    </dgm:pt>
    <dgm:pt modelId="{3A0BC656-6802-4241-AD02-E10703D46C05}">
      <dgm:prSet phldrT="[Text]"/>
      <dgm:spPr>
        <a:xfrm>
          <a:off x="2517546" y="120630"/>
          <a:ext cx="982086" cy="982086"/>
        </a:xfrm>
        <a:solidFill>
          <a:srgbClr val="374A58"/>
        </a:solidFill>
        <a:ln>
          <a:noFill/>
        </a:ln>
        <a:effectLst/>
      </dgm:spPr>
      <dgm:t>
        <a:bodyPr/>
        <a:lstStyle/>
        <a:p>
          <a:pPr>
            <a:buNone/>
          </a:pPr>
          <a:r>
            <a:rPr lang="en-US" dirty="0">
              <a:solidFill>
                <a:srgbClr val="58595B"/>
              </a:solidFill>
              <a:latin typeface="Calibri"/>
              <a:ea typeface="+mn-ea"/>
              <a:cs typeface="+mn-cs"/>
            </a:rPr>
            <a:t> </a:t>
          </a:r>
        </a:p>
      </dgm:t>
    </dgm:pt>
    <dgm:pt modelId="{3E30DFAB-518E-5143-8383-433E426BA4A4}" type="parTrans" cxnId="{C543859C-B845-DF41-A748-770E7CF7F3B7}">
      <dgm:prSet/>
      <dgm:spPr/>
      <dgm:t>
        <a:bodyPr/>
        <a:lstStyle/>
        <a:p>
          <a:endParaRPr lang="en-US"/>
        </a:p>
      </dgm:t>
    </dgm:pt>
    <dgm:pt modelId="{370D5D97-91C2-F845-8BB5-AB5486156FCF}" type="sibTrans" cxnId="{C543859C-B845-DF41-A748-770E7CF7F3B7}">
      <dgm:prSet/>
      <dgm:spPr/>
      <dgm:t>
        <a:bodyPr/>
        <a:lstStyle/>
        <a:p>
          <a:endParaRPr lang="en-US"/>
        </a:p>
      </dgm:t>
    </dgm:pt>
    <dgm:pt modelId="{9C6B26F0-7F4E-8B49-B5DC-24B131876C79}">
      <dgm:prSet phldrT="[Text]"/>
      <dgm:spPr>
        <a:xfrm>
          <a:off x="1391674" y="2838725"/>
          <a:ext cx="982086" cy="982086"/>
        </a:xfrm>
        <a:solidFill>
          <a:srgbClr val="374A58"/>
        </a:solidFill>
        <a:ln>
          <a:noFill/>
        </a:ln>
        <a:effectLst/>
      </dgm:spPr>
      <dgm:t>
        <a:bodyPr/>
        <a:lstStyle/>
        <a:p>
          <a:pPr>
            <a:buNone/>
          </a:pPr>
          <a:r>
            <a:rPr lang="en-US" dirty="0">
              <a:solidFill>
                <a:srgbClr val="58595B"/>
              </a:solidFill>
              <a:latin typeface="Calibri"/>
              <a:ea typeface="+mn-ea"/>
              <a:cs typeface="+mn-cs"/>
            </a:rPr>
            <a:t> </a:t>
          </a:r>
        </a:p>
      </dgm:t>
    </dgm:pt>
    <dgm:pt modelId="{FC772CB9-1458-7B44-B28A-52E546E32095}" type="parTrans" cxnId="{0539D781-DE61-9F4E-B65C-1FE3DFF529F3}">
      <dgm:prSet/>
      <dgm:spPr/>
      <dgm:t>
        <a:bodyPr/>
        <a:lstStyle/>
        <a:p>
          <a:endParaRPr lang="en-US"/>
        </a:p>
      </dgm:t>
    </dgm:pt>
    <dgm:pt modelId="{78246343-165B-C140-9FE6-B7FE43A96DA1}" type="sibTrans" cxnId="{0539D781-DE61-9F4E-B65C-1FE3DFF529F3}">
      <dgm:prSet/>
      <dgm:spPr/>
      <dgm:t>
        <a:bodyPr/>
        <a:lstStyle/>
        <a:p>
          <a:endParaRPr lang="en-US"/>
        </a:p>
      </dgm:t>
    </dgm:pt>
    <dgm:pt modelId="{89FBEC1B-0FCF-5348-938E-0BA166BD5A5F}">
      <dgm:prSet phldrT="[Text]"/>
      <dgm:spPr>
        <a:xfrm>
          <a:off x="925323" y="1712853"/>
          <a:ext cx="982086" cy="982086"/>
        </a:xfrm>
        <a:solidFill>
          <a:srgbClr val="374A58"/>
        </a:solidFill>
        <a:ln>
          <a:noFill/>
        </a:ln>
        <a:effectLst/>
      </dgm:spPr>
      <dgm:t>
        <a:bodyPr/>
        <a:lstStyle/>
        <a:p>
          <a:pPr>
            <a:buNone/>
          </a:pPr>
          <a:r>
            <a:rPr lang="en-US" dirty="0">
              <a:solidFill>
                <a:srgbClr val="58595B"/>
              </a:solidFill>
              <a:latin typeface="Calibri"/>
              <a:ea typeface="+mn-ea"/>
              <a:cs typeface="+mn-cs"/>
            </a:rPr>
            <a:t> </a:t>
          </a:r>
        </a:p>
      </dgm:t>
    </dgm:pt>
    <dgm:pt modelId="{687730D7-6D63-4B40-9482-923E22C4294F}" type="parTrans" cxnId="{B94F4C93-1555-604E-B865-5F5AB9D0DE2D}">
      <dgm:prSet/>
      <dgm:spPr/>
      <dgm:t>
        <a:bodyPr/>
        <a:lstStyle/>
        <a:p>
          <a:endParaRPr lang="en-US"/>
        </a:p>
      </dgm:t>
    </dgm:pt>
    <dgm:pt modelId="{89F33DA6-60A9-D04B-8FC7-EC03BC3A5CB4}" type="sibTrans" cxnId="{B94F4C93-1555-604E-B865-5F5AB9D0DE2D}">
      <dgm:prSet/>
      <dgm:spPr/>
      <dgm:t>
        <a:bodyPr/>
        <a:lstStyle/>
        <a:p>
          <a:endParaRPr lang="en-US"/>
        </a:p>
      </dgm:t>
    </dgm:pt>
    <dgm:pt modelId="{281086B7-AB02-CB42-8A34-850ECF0F2EFF}">
      <dgm:prSet phldrT="[Text]"/>
      <dgm:spPr>
        <a:xfrm>
          <a:off x="1391674" y="586981"/>
          <a:ext cx="982086" cy="982086"/>
        </a:xfrm>
        <a:solidFill>
          <a:srgbClr val="374A58"/>
        </a:solidFill>
        <a:ln>
          <a:noFill/>
        </a:ln>
        <a:effectLst/>
      </dgm:spPr>
      <dgm:t>
        <a:bodyPr/>
        <a:lstStyle/>
        <a:p>
          <a:pPr>
            <a:buNone/>
          </a:pPr>
          <a:r>
            <a:rPr lang="en-US" dirty="0">
              <a:solidFill>
                <a:srgbClr val="58595B"/>
              </a:solidFill>
              <a:latin typeface="Calibri"/>
              <a:ea typeface="+mn-ea"/>
              <a:cs typeface="+mn-cs"/>
            </a:rPr>
            <a:t> </a:t>
          </a:r>
        </a:p>
      </dgm:t>
    </dgm:pt>
    <dgm:pt modelId="{3499B9EB-14C6-B144-B0D5-106FC43ABB13}" type="parTrans" cxnId="{5B79A792-E34A-7E44-8F1A-BD89D4774684}">
      <dgm:prSet/>
      <dgm:spPr/>
      <dgm:t>
        <a:bodyPr/>
        <a:lstStyle/>
        <a:p>
          <a:endParaRPr lang="en-US"/>
        </a:p>
      </dgm:t>
    </dgm:pt>
    <dgm:pt modelId="{D7CD4E69-5091-C94C-92C3-0F11A4FAFF9A}" type="sibTrans" cxnId="{5B79A792-E34A-7E44-8F1A-BD89D4774684}">
      <dgm:prSet/>
      <dgm:spPr/>
      <dgm:t>
        <a:bodyPr/>
        <a:lstStyle/>
        <a:p>
          <a:endParaRPr lang="en-US"/>
        </a:p>
      </dgm:t>
    </dgm:pt>
    <dgm:pt modelId="{5DC50D1E-9C7E-114E-AA2C-FBB72ECB65BC}">
      <dgm:prSet/>
      <dgm:spPr>
        <a:xfrm>
          <a:off x="3643418" y="586981"/>
          <a:ext cx="982086" cy="982086"/>
        </a:xfrm>
        <a:solidFill>
          <a:srgbClr val="374A58"/>
        </a:solidFill>
        <a:ln>
          <a:noFill/>
        </a:ln>
        <a:effectLst/>
      </dgm:spPr>
      <dgm:t>
        <a:bodyPr/>
        <a:lstStyle/>
        <a:p>
          <a:pPr>
            <a:buNone/>
          </a:pPr>
          <a:endParaRPr lang="en-US" dirty="0">
            <a:solidFill>
              <a:srgbClr val="58595B"/>
            </a:solidFill>
            <a:latin typeface="Calibri"/>
            <a:ea typeface="+mn-ea"/>
            <a:cs typeface="+mn-cs"/>
          </a:endParaRPr>
        </a:p>
      </dgm:t>
    </dgm:pt>
    <dgm:pt modelId="{BA8EFC13-3E25-8F44-A953-D3A0857AEFCA}" type="parTrans" cxnId="{563ED2D5-55B4-F84D-BD65-347EDFF22F64}">
      <dgm:prSet/>
      <dgm:spPr/>
      <dgm:t>
        <a:bodyPr/>
        <a:lstStyle/>
        <a:p>
          <a:endParaRPr lang="en-US"/>
        </a:p>
      </dgm:t>
    </dgm:pt>
    <dgm:pt modelId="{36AC4A84-7954-1542-91E7-B7F57B103E93}" type="sibTrans" cxnId="{563ED2D5-55B4-F84D-BD65-347EDFF22F64}">
      <dgm:prSet/>
      <dgm:spPr/>
      <dgm:t>
        <a:bodyPr/>
        <a:lstStyle/>
        <a:p>
          <a:endParaRPr lang="en-US"/>
        </a:p>
      </dgm:t>
    </dgm:pt>
    <dgm:pt modelId="{CBC5C682-6068-7346-A6D6-CCEA4408E30E}">
      <dgm:prSet/>
      <dgm:spPr>
        <a:xfrm>
          <a:off x="4109769" y="1712853"/>
          <a:ext cx="982086" cy="982086"/>
        </a:xfrm>
        <a:solidFill>
          <a:srgbClr val="374A58"/>
        </a:solidFill>
        <a:ln>
          <a:noFill/>
        </a:ln>
        <a:effectLst/>
      </dgm:spPr>
      <dgm:t>
        <a:bodyPr/>
        <a:lstStyle/>
        <a:p>
          <a:pPr>
            <a:buNone/>
          </a:pPr>
          <a:endParaRPr lang="en-US">
            <a:solidFill>
              <a:srgbClr val="58595B"/>
            </a:solidFill>
            <a:latin typeface="Calibri"/>
            <a:ea typeface="+mn-ea"/>
            <a:cs typeface="+mn-cs"/>
          </a:endParaRPr>
        </a:p>
      </dgm:t>
    </dgm:pt>
    <dgm:pt modelId="{FFBC27BF-3013-CD4F-8070-DFFD76612D32}" type="parTrans" cxnId="{DD3F0435-FAA5-9446-9E0B-82B470ABADE7}">
      <dgm:prSet/>
      <dgm:spPr/>
      <dgm:t>
        <a:bodyPr/>
        <a:lstStyle/>
        <a:p>
          <a:endParaRPr lang="en-US"/>
        </a:p>
      </dgm:t>
    </dgm:pt>
    <dgm:pt modelId="{A1BD91CD-BE18-274B-9EA3-C8A8CC1B0135}" type="sibTrans" cxnId="{DD3F0435-FAA5-9446-9E0B-82B470ABADE7}">
      <dgm:prSet/>
      <dgm:spPr/>
      <dgm:t>
        <a:bodyPr/>
        <a:lstStyle/>
        <a:p>
          <a:endParaRPr lang="en-US"/>
        </a:p>
      </dgm:t>
    </dgm:pt>
    <dgm:pt modelId="{066632DE-5DF1-A84D-9745-1772D5C0F769}">
      <dgm:prSet/>
      <dgm:spPr>
        <a:xfrm>
          <a:off x="3643418" y="2838725"/>
          <a:ext cx="982086" cy="982086"/>
        </a:xfrm>
        <a:solidFill>
          <a:srgbClr val="374A58"/>
        </a:solidFill>
        <a:ln>
          <a:noFill/>
        </a:ln>
        <a:effectLst/>
      </dgm:spPr>
      <dgm:t>
        <a:bodyPr/>
        <a:lstStyle/>
        <a:p>
          <a:pPr>
            <a:buNone/>
          </a:pPr>
          <a:endParaRPr lang="en-US" dirty="0">
            <a:solidFill>
              <a:srgbClr val="58595B"/>
            </a:solidFill>
            <a:latin typeface="Calibri"/>
            <a:ea typeface="+mn-ea"/>
            <a:cs typeface="+mn-cs"/>
          </a:endParaRPr>
        </a:p>
      </dgm:t>
    </dgm:pt>
    <dgm:pt modelId="{F9AE1248-044F-094E-828F-9FB8F279013A}" type="parTrans" cxnId="{F886FFC0-6BBC-3A47-859E-704663718820}">
      <dgm:prSet/>
      <dgm:spPr/>
      <dgm:t>
        <a:bodyPr/>
        <a:lstStyle/>
        <a:p>
          <a:endParaRPr lang="en-US"/>
        </a:p>
      </dgm:t>
    </dgm:pt>
    <dgm:pt modelId="{4FC4C4F4-E166-A64D-9487-538F79B9B3E0}" type="sibTrans" cxnId="{F886FFC0-6BBC-3A47-859E-704663718820}">
      <dgm:prSet/>
      <dgm:spPr/>
      <dgm:t>
        <a:bodyPr/>
        <a:lstStyle/>
        <a:p>
          <a:endParaRPr lang="en-US"/>
        </a:p>
      </dgm:t>
    </dgm:pt>
    <dgm:pt modelId="{61C68E1D-4A53-2640-89AF-528964C10E1A}">
      <dgm:prSet/>
      <dgm:spPr>
        <a:xfrm>
          <a:off x="2517546" y="3305076"/>
          <a:ext cx="982086" cy="982086"/>
        </a:xfrm>
        <a:solidFill>
          <a:srgbClr val="374A58"/>
        </a:solidFill>
        <a:ln>
          <a:noFill/>
        </a:ln>
        <a:effectLst/>
      </dgm:spPr>
      <dgm:t>
        <a:bodyPr/>
        <a:lstStyle/>
        <a:p>
          <a:pPr>
            <a:buNone/>
          </a:pPr>
          <a:endParaRPr lang="en-US">
            <a:solidFill>
              <a:srgbClr val="58595B"/>
            </a:solidFill>
            <a:latin typeface="Calibri"/>
            <a:ea typeface="+mn-ea"/>
            <a:cs typeface="+mn-cs"/>
          </a:endParaRPr>
        </a:p>
      </dgm:t>
    </dgm:pt>
    <dgm:pt modelId="{F9E567B0-DB4F-584A-B46E-2CED2C0A9907}" type="parTrans" cxnId="{279A3CBE-F056-2340-8D41-8E4C17F3E226}">
      <dgm:prSet/>
      <dgm:spPr/>
      <dgm:t>
        <a:bodyPr/>
        <a:lstStyle/>
        <a:p>
          <a:endParaRPr lang="en-US"/>
        </a:p>
      </dgm:t>
    </dgm:pt>
    <dgm:pt modelId="{87C3BAE4-E77A-2041-881F-9E4E98E900B8}" type="sibTrans" cxnId="{279A3CBE-F056-2340-8D41-8E4C17F3E226}">
      <dgm:prSet/>
      <dgm:spPr/>
      <dgm:t>
        <a:bodyPr/>
        <a:lstStyle/>
        <a:p>
          <a:endParaRPr lang="en-US"/>
        </a:p>
      </dgm:t>
    </dgm:pt>
    <dgm:pt modelId="{8A38A6D7-113C-B747-A1FD-B77421ADD5C5}" type="pres">
      <dgm:prSet presAssocID="{A58C6A8E-7804-044B-9EEA-C17DDFDE1262}" presName="composite" presStyleCnt="0">
        <dgm:presLayoutVars>
          <dgm:chMax val="1"/>
          <dgm:dir/>
          <dgm:resizeHandles val="exact"/>
        </dgm:presLayoutVars>
      </dgm:prSet>
      <dgm:spPr/>
      <dgm:t>
        <a:bodyPr/>
        <a:lstStyle/>
        <a:p>
          <a:endParaRPr lang="en-CA"/>
        </a:p>
      </dgm:t>
    </dgm:pt>
    <dgm:pt modelId="{A1C1653F-7B85-E74F-A349-E6AAD5E38BA2}" type="pres">
      <dgm:prSet presAssocID="{A58C6A8E-7804-044B-9EEA-C17DDFDE1262}" presName="radial" presStyleCnt="0">
        <dgm:presLayoutVars>
          <dgm:animLvl val="ctr"/>
        </dgm:presLayoutVars>
      </dgm:prSet>
      <dgm:spPr/>
    </dgm:pt>
    <dgm:pt modelId="{2FC29E27-E9B0-2F42-82A1-83FB01DD5933}" type="pres">
      <dgm:prSet presAssocID="{8B67779D-7DF7-1F46-9BE7-CB99E68FDDFB}" presName="centerShape" presStyleLbl="vennNode1" presStyleIdx="0" presStyleCnt="9" custScaleX="133894" custScaleY="133894" custLinFactNeighborX="-3" custLinFactNeighborY="382"/>
      <dgm:spPr>
        <a:prstGeom prst="ellipse">
          <a:avLst/>
        </a:prstGeom>
      </dgm:spPr>
      <dgm:t>
        <a:bodyPr/>
        <a:lstStyle/>
        <a:p>
          <a:endParaRPr lang="en-CA"/>
        </a:p>
      </dgm:t>
    </dgm:pt>
    <dgm:pt modelId="{B1A7D17D-6275-E745-B90F-66B9CAA40C78}" type="pres">
      <dgm:prSet presAssocID="{3A0BC656-6802-4241-AD02-E10703D46C05}" presName="node" presStyleLbl="vennNode1" presStyleIdx="1" presStyleCnt="9" custScaleX="80336" custScaleY="80336">
        <dgm:presLayoutVars>
          <dgm:bulletEnabled val="1"/>
        </dgm:presLayoutVars>
      </dgm:prSet>
      <dgm:spPr>
        <a:prstGeom prst="ellipse">
          <a:avLst/>
        </a:prstGeom>
      </dgm:spPr>
      <dgm:t>
        <a:bodyPr/>
        <a:lstStyle/>
        <a:p>
          <a:endParaRPr lang="en-CA"/>
        </a:p>
      </dgm:t>
    </dgm:pt>
    <dgm:pt modelId="{29DC9B2A-EE5A-7043-B6F3-89C697EB1036}" type="pres">
      <dgm:prSet presAssocID="{5DC50D1E-9C7E-114E-AA2C-FBB72ECB65BC}" presName="node" presStyleLbl="vennNode1" presStyleIdx="2" presStyleCnt="9" custScaleX="80336" custScaleY="80336">
        <dgm:presLayoutVars>
          <dgm:bulletEnabled val="1"/>
        </dgm:presLayoutVars>
      </dgm:prSet>
      <dgm:spPr>
        <a:prstGeom prst="ellipse">
          <a:avLst/>
        </a:prstGeom>
      </dgm:spPr>
      <dgm:t>
        <a:bodyPr/>
        <a:lstStyle/>
        <a:p>
          <a:endParaRPr lang="en-CA"/>
        </a:p>
      </dgm:t>
    </dgm:pt>
    <dgm:pt modelId="{594C746A-FD10-B94C-99DE-756EEA99CFD0}" type="pres">
      <dgm:prSet presAssocID="{CBC5C682-6068-7346-A6D6-CCEA4408E30E}" presName="node" presStyleLbl="vennNode1" presStyleIdx="3" presStyleCnt="9" custScaleX="80336" custScaleY="80336">
        <dgm:presLayoutVars>
          <dgm:bulletEnabled val="1"/>
        </dgm:presLayoutVars>
      </dgm:prSet>
      <dgm:spPr>
        <a:prstGeom prst="ellipse">
          <a:avLst/>
        </a:prstGeom>
      </dgm:spPr>
      <dgm:t>
        <a:bodyPr/>
        <a:lstStyle/>
        <a:p>
          <a:endParaRPr lang="en-CA"/>
        </a:p>
      </dgm:t>
    </dgm:pt>
    <dgm:pt modelId="{58A5FE1C-DF6F-7A46-9AF1-3645B7D89AA9}" type="pres">
      <dgm:prSet presAssocID="{066632DE-5DF1-A84D-9745-1772D5C0F769}" presName="node" presStyleLbl="vennNode1" presStyleIdx="4" presStyleCnt="9" custScaleX="80336" custScaleY="80336">
        <dgm:presLayoutVars>
          <dgm:bulletEnabled val="1"/>
        </dgm:presLayoutVars>
      </dgm:prSet>
      <dgm:spPr>
        <a:prstGeom prst="ellipse">
          <a:avLst/>
        </a:prstGeom>
      </dgm:spPr>
      <dgm:t>
        <a:bodyPr/>
        <a:lstStyle/>
        <a:p>
          <a:endParaRPr lang="en-CA"/>
        </a:p>
      </dgm:t>
    </dgm:pt>
    <dgm:pt modelId="{8CCB323F-D953-7643-95F1-71D0D20ED7A6}" type="pres">
      <dgm:prSet presAssocID="{61C68E1D-4A53-2640-89AF-528964C10E1A}" presName="node" presStyleLbl="vennNode1" presStyleIdx="5" presStyleCnt="9" custScaleX="80336" custScaleY="80336">
        <dgm:presLayoutVars>
          <dgm:bulletEnabled val="1"/>
        </dgm:presLayoutVars>
      </dgm:prSet>
      <dgm:spPr>
        <a:prstGeom prst="ellipse">
          <a:avLst/>
        </a:prstGeom>
      </dgm:spPr>
      <dgm:t>
        <a:bodyPr/>
        <a:lstStyle/>
        <a:p>
          <a:endParaRPr lang="en-CA"/>
        </a:p>
      </dgm:t>
    </dgm:pt>
    <dgm:pt modelId="{430A1283-64D1-D643-A660-993D1CCE22A6}" type="pres">
      <dgm:prSet presAssocID="{9C6B26F0-7F4E-8B49-B5DC-24B131876C79}" presName="node" presStyleLbl="vennNode1" presStyleIdx="6" presStyleCnt="9" custScaleX="80336" custScaleY="80336">
        <dgm:presLayoutVars>
          <dgm:bulletEnabled val="1"/>
        </dgm:presLayoutVars>
      </dgm:prSet>
      <dgm:spPr>
        <a:prstGeom prst="ellipse">
          <a:avLst/>
        </a:prstGeom>
      </dgm:spPr>
      <dgm:t>
        <a:bodyPr/>
        <a:lstStyle/>
        <a:p>
          <a:endParaRPr lang="en-CA"/>
        </a:p>
      </dgm:t>
    </dgm:pt>
    <dgm:pt modelId="{2F576A96-82B7-454D-BF75-2FE4C7471AF8}" type="pres">
      <dgm:prSet presAssocID="{89FBEC1B-0FCF-5348-938E-0BA166BD5A5F}" presName="node" presStyleLbl="vennNode1" presStyleIdx="7" presStyleCnt="9" custScaleX="80336" custScaleY="80336">
        <dgm:presLayoutVars>
          <dgm:bulletEnabled val="1"/>
        </dgm:presLayoutVars>
      </dgm:prSet>
      <dgm:spPr>
        <a:prstGeom prst="ellipse">
          <a:avLst/>
        </a:prstGeom>
      </dgm:spPr>
      <dgm:t>
        <a:bodyPr/>
        <a:lstStyle/>
        <a:p>
          <a:endParaRPr lang="en-CA"/>
        </a:p>
      </dgm:t>
    </dgm:pt>
    <dgm:pt modelId="{5640748B-7F2C-DB4D-AFCD-91DCC9CB225A}" type="pres">
      <dgm:prSet presAssocID="{281086B7-AB02-CB42-8A34-850ECF0F2EFF}" presName="node" presStyleLbl="vennNode1" presStyleIdx="8" presStyleCnt="9" custScaleX="80336" custScaleY="80336">
        <dgm:presLayoutVars>
          <dgm:bulletEnabled val="1"/>
        </dgm:presLayoutVars>
      </dgm:prSet>
      <dgm:spPr>
        <a:prstGeom prst="ellipse">
          <a:avLst/>
        </a:prstGeom>
      </dgm:spPr>
      <dgm:t>
        <a:bodyPr/>
        <a:lstStyle/>
        <a:p>
          <a:endParaRPr lang="en-CA"/>
        </a:p>
      </dgm:t>
    </dgm:pt>
  </dgm:ptLst>
  <dgm:cxnLst>
    <dgm:cxn modelId="{C543859C-B845-DF41-A748-770E7CF7F3B7}" srcId="{8B67779D-7DF7-1F46-9BE7-CB99E68FDDFB}" destId="{3A0BC656-6802-4241-AD02-E10703D46C05}" srcOrd="0" destOrd="0" parTransId="{3E30DFAB-518E-5143-8383-433E426BA4A4}" sibTransId="{370D5D97-91C2-F845-8BB5-AB5486156FCF}"/>
    <dgm:cxn modelId="{B0099162-F600-47B7-8617-87029BF7D239}" type="presOf" srcId="{3A0BC656-6802-4241-AD02-E10703D46C05}" destId="{B1A7D17D-6275-E745-B90F-66B9CAA40C78}" srcOrd="0" destOrd="0" presId="urn:microsoft.com/office/officeart/2005/8/layout/radial3"/>
    <dgm:cxn modelId="{563ED2D5-55B4-F84D-BD65-347EDFF22F64}" srcId="{8B67779D-7DF7-1F46-9BE7-CB99E68FDDFB}" destId="{5DC50D1E-9C7E-114E-AA2C-FBB72ECB65BC}" srcOrd="1" destOrd="0" parTransId="{BA8EFC13-3E25-8F44-A953-D3A0857AEFCA}" sibTransId="{36AC4A84-7954-1542-91E7-B7F57B103E93}"/>
    <dgm:cxn modelId="{0539D781-DE61-9F4E-B65C-1FE3DFF529F3}" srcId="{8B67779D-7DF7-1F46-9BE7-CB99E68FDDFB}" destId="{9C6B26F0-7F4E-8B49-B5DC-24B131876C79}" srcOrd="5" destOrd="0" parTransId="{FC772CB9-1458-7B44-B28A-52E546E32095}" sibTransId="{78246343-165B-C140-9FE6-B7FE43A96DA1}"/>
    <dgm:cxn modelId="{3606CE2D-BC01-4835-973E-05B830FF92ED}" type="presOf" srcId="{066632DE-5DF1-A84D-9745-1772D5C0F769}" destId="{58A5FE1C-DF6F-7A46-9AF1-3645B7D89AA9}" srcOrd="0" destOrd="0" presId="urn:microsoft.com/office/officeart/2005/8/layout/radial3"/>
    <dgm:cxn modelId="{CC9544D9-0F56-4AB3-96D2-EF20EA667F36}" type="presOf" srcId="{89FBEC1B-0FCF-5348-938E-0BA166BD5A5F}" destId="{2F576A96-82B7-454D-BF75-2FE4C7471AF8}" srcOrd="0" destOrd="0" presId="urn:microsoft.com/office/officeart/2005/8/layout/radial3"/>
    <dgm:cxn modelId="{279A3CBE-F056-2340-8D41-8E4C17F3E226}" srcId="{8B67779D-7DF7-1F46-9BE7-CB99E68FDDFB}" destId="{61C68E1D-4A53-2640-89AF-528964C10E1A}" srcOrd="4" destOrd="0" parTransId="{F9E567B0-DB4F-584A-B46E-2CED2C0A9907}" sibTransId="{87C3BAE4-E77A-2041-881F-9E4E98E900B8}"/>
    <dgm:cxn modelId="{002BBED1-80D2-496B-A966-6864E98F6CAE}" type="presOf" srcId="{9C6B26F0-7F4E-8B49-B5DC-24B131876C79}" destId="{430A1283-64D1-D643-A660-993D1CCE22A6}" srcOrd="0" destOrd="0" presId="urn:microsoft.com/office/officeart/2005/8/layout/radial3"/>
    <dgm:cxn modelId="{9F41CFB0-8B61-4AE0-98CA-F36D0FE81BEC}" type="presOf" srcId="{61C68E1D-4A53-2640-89AF-528964C10E1A}" destId="{8CCB323F-D953-7643-95F1-71D0D20ED7A6}" srcOrd="0" destOrd="0" presId="urn:microsoft.com/office/officeart/2005/8/layout/radial3"/>
    <dgm:cxn modelId="{58D40B2C-BCA9-4E8C-BBC0-A691D8C8C9D8}" type="presOf" srcId="{8B67779D-7DF7-1F46-9BE7-CB99E68FDDFB}" destId="{2FC29E27-E9B0-2F42-82A1-83FB01DD5933}" srcOrd="0" destOrd="0" presId="urn:microsoft.com/office/officeart/2005/8/layout/radial3"/>
    <dgm:cxn modelId="{C266D367-3BF3-446D-AA38-DF368A25799B}" type="presOf" srcId="{CBC5C682-6068-7346-A6D6-CCEA4408E30E}" destId="{594C746A-FD10-B94C-99DE-756EEA99CFD0}" srcOrd="0" destOrd="0" presId="urn:microsoft.com/office/officeart/2005/8/layout/radial3"/>
    <dgm:cxn modelId="{5B79A792-E34A-7E44-8F1A-BD89D4774684}" srcId="{8B67779D-7DF7-1F46-9BE7-CB99E68FDDFB}" destId="{281086B7-AB02-CB42-8A34-850ECF0F2EFF}" srcOrd="7" destOrd="0" parTransId="{3499B9EB-14C6-B144-B0D5-106FC43ABB13}" sibTransId="{D7CD4E69-5091-C94C-92C3-0F11A4FAFF9A}"/>
    <dgm:cxn modelId="{B1A65C3E-2989-43A6-9E2A-288D151984E4}" type="presOf" srcId="{A58C6A8E-7804-044B-9EEA-C17DDFDE1262}" destId="{8A38A6D7-113C-B747-A1FD-B77421ADD5C5}" srcOrd="0" destOrd="0" presId="urn:microsoft.com/office/officeart/2005/8/layout/radial3"/>
    <dgm:cxn modelId="{F6246CC8-8445-4852-AB12-82C8BDF81702}" type="presOf" srcId="{5DC50D1E-9C7E-114E-AA2C-FBB72ECB65BC}" destId="{29DC9B2A-EE5A-7043-B6F3-89C697EB1036}" srcOrd="0" destOrd="0" presId="urn:microsoft.com/office/officeart/2005/8/layout/radial3"/>
    <dgm:cxn modelId="{DD3F0435-FAA5-9446-9E0B-82B470ABADE7}" srcId="{8B67779D-7DF7-1F46-9BE7-CB99E68FDDFB}" destId="{CBC5C682-6068-7346-A6D6-CCEA4408E30E}" srcOrd="2" destOrd="0" parTransId="{FFBC27BF-3013-CD4F-8070-DFFD76612D32}" sibTransId="{A1BD91CD-BE18-274B-9EA3-C8A8CC1B0135}"/>
    <dgm:cxn modelId="{9245FB41-76FE-41D3-82EF-40784F1167CE}" type="presOf" srcId="{281086B7-AB02-CB42-8A34-850ECF0F2EFF}" destId="{5640748B-7F2C-DB4D-AFCD-91DCC9CB225A}" srcOrd="0" destOrd="0" presId="urn:microsoft.com/office/officeart/2005/8/layout/radial3"/>
    <dgm:cxn modelId="{F886FFC0-6BBC-3A47-859E-704663718820}" srcId="{8B67779D-7DF7-1F46-9BE7-CB99E68FDDFB}" destId="{066632DE-5DF1-A84D-9745-1772D5C0F769}" srcOrd="3" destOrd="0" parTransId="{F9AE1248-044F-094E-828F-9FB8F279013A}" sibTransId="{4FC4C4F4-E166-A64D-9487-538F79B9B3E0}"/>
    <dgm:cxn modelId="{2B7DFB34-CFFF-4641-A4EF-4FAFD1E58841}" srcId="{A58C6A8E-7804-044B-9EEA-C17DDFDE1262}" destId="{8B67779D-7DF7-1F46-9BE7-CB99E68FDDFB}" srcOrd="0" destOrd="0" parTransId="{34338D17-A1D3-0848-A22A-53499892C3BD}" sibTransId="{06EC09E1-28B2-F142-AD78-668BB0B633C7}"/>
    <dgm:cxn modelId="{B94F4C93-1555-604E-B865-5F5AB9D0DE2D}" srcId="{8B67779D-7DF7-1F46-9BE7-CB99E68FDDFB}" destId="{89FBEC1B-0FCF-5348-938E-0BA166BD5A5F}" srcOrd="6" destOrd="0" parTransId="{687730D7-6D63-4B40-9482-923E22C4294F}" sibTransId="{89F33DA6-60A9-D04B-8FC7-EC03BC3A5CB4}"/>
    <dgm:cxn modelId="{E3FB2188-2A1F-48B5-A438-186A98017980}" type="presParOf" srcId="{8A38A6D7-113C-B747-A1FD-B77421ADD5C5}" destId="{A1C1653F-7B85-E74F-A349-E6AAD5E38BA2}" srcOrd="0" destOrd="0" presId="urn:microsoft.com/office/officeart/2005/8/layout/radial3"/>
    <dgm:cxn modelId="{71D3CAFF-FCE4-4DEA-AEE1-5132867914A5}" type="presParOf" srcId="{A1C1653F-7B85-E74F-A349-E6AAD5E38BA2}" destId="{2FC29E27-E9B0-2F42-82A1-83FB01DD5933}" srcOrd="0" destOrd="0" presId="urn:microsoft.com/office/officeart/2005/8/layout/radial3"/>
    <dgm:cxn modelId="{EB0DA74F-0D74-4093-B711-F70F3818E4BE}" type="presParOf" srcId="{A1C1653F-7B85-E74F-A349-E6AAD5E38BA2}" destId="{B1A7D17D-6275-E745-B90F-66B9CAA40C78}" srcOrd="1" destOrd="0" presId="urn:microsoft.com/office/officeart/2005/8/layout/radial3"/>
    <dgm:cxn modelId="{32BE161F-D4D9-40A5-8C03-3B37C9522860}" type="presParOf" srcId="{A1C1653F-7B85-E74F-A349-E6AAD5E38BA2}" destId="{29DC9B2A-EE5A-7043-B6F3-89C697EB1036}" srcOrd="2" destOrd="0" presId="urn:microsoft.com/office/officeart/2005/8/layout/radial3"/>
    <dgm:cxn modelId="{CE850DDB-AF93-49D1-9F53-85648192FF50}" type="presParOf" srcId="{A1C1653F-7B85-E74F-A349-E6AAD5E38BA2}" destId="{594C746A-FD10-B94C-99DE-756EEA99CFD0}" srcOrd="3" destOrd="0" presId="urn:microsoft.com/office/officeart/2005/8/layout/radial3"/>
    <dgm:cxn modelId="{8F994C5B-7C51-4EBC-B999-3340DF648253}" type="presParOf" srcId="{A1C1653F-7B85-E74F-A349-E6AAD5E38BA2}" destId="{58A5FE1C-DF6F-7A46-9AF1-3645B7D89AA9}" srcOrd="4" destOrd="0" presId="urn:microsoft.com/office/officeart/2005/8/layout/radial3"/>
    <dgm:cxn modelId="{6D6A8F08-4141-4B51-A943-B616DC301E11}" type="presParOf" srcId="{A1C1653F-7B85-E74F-A349-E6AAD5E38BA2}" destId="{8CCB323F-D953-7643-95F1-71D0D20ED7A6}" srcOrd="5" destOrd="0" presId="urn:microsoft.com/office/officeart/2005/8/layout/radial3"/>
    <dgm:cxn modelId="{1B613CC8-99BB-4F9E-9248-7229CFAC1523}" type="presParOf" srcId="{A1C1653F-7B85-E74F-A349-E6AAD5E38BA2}" destId="{430A1283-64D1-D643-A660-993D1CCE22A6}" srcOrd="6" destOrd="0" presId="urn:microsoft.com/office/officeart/2005/8/layout/radial3"/>
    <dgm:cxn modelId="{90E4F846-F9C3-4E0D-A5B3-3950F892FBC1}" type="presParOf" srcId="{A1C1653F-7B85-E74F-A349-E6AAD5E38BA2}" destId="{2F576A96-82B7-454D-BF75-2FE4C7471AF8}" srcOrd="7" destOrd="0" presId="urn:microsoft.com/office/officeart/2005/8/layout/radial3"/>
    <dgm:cxn modelId="{950DD694-70E2-41C4-AF07-9D3D011FFB59}" type="presParOf" srcId="{A1C1653F-7B85-E74F-A349-E6AAD5E38BA2}" destId="{5640748B-7F2C-DB4D-AFCD-91DCC9CB225A}"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29E27-E9B0-2F42-82A1-83FB01DD5933}">
      <dsp:nvSpPr>
        <dsp:cNvPr id="0" name=""/>
        <dsp:cNvSpPr/>
      </dsp:nvSpPr>
      <dsp:spPr>
        <a:xfrm>
          <a:off x="1672098" y="579091"/>
          <a:ext cx="3272785" cy="3272785"/>
        </a:xfrm>
        <a:prstGeom prst="ellipse">
          <a:avLst/>
        </a:prstGeom>
        <a:solidFill>
          <a:srgbClr val="FFFFFF">
            <a:alpha val="54000"/>
          </a:srgbClr>
        </a:solidFill>
        <a:ln w="57150" cmpd="sng">
          <a:solidFill>
            <a:srgbClr val="F80000"/>
          </a:solidFill>
          <a:prstDash val="solid"/>
        </a:ln>
        <a:effectLst/>
      </dsp:spPr>
      <dsp:style>
        <a:lnRef idx="0">
          <a:scrgbClr r="0" g="0" b="0"/>
        </a:lnRef>
        <a:fillRef idx="3">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buNone/>
          </a:pPr>
          <a:r>
            <a:rPr lang="en-US" sz="6500" kern="1200" dirty="0">
              <a:solidFill>
                <a:srgbClr val="58595B"/>
              </a:solidFill>
              <a:latin typeface="Calibri"/>
              <a:ea typeface="+mn-ea"/>
              <a:cs typeface="+mn-cs"/>
            </a:rPr>
            <a:t> </a:t>
          </a:r>
        </a:p>
      </dsp:txBody>
      <dsp:txXfrm>
        <a:off x="2151386" y="1058379"/>
        <a:ext cx="2314209" cy="2314209"/>
      </dsp:txXfrm>
    </dsp:sp>
    <dsp:sp modelId="{B1A7D17D-6275-E745-B90F-66B9CAA40C78}">
      <dsp:nvSpPr>
        <dsp:cNvPr id="0" name=""/>
        <dsp:cNvSpPr/>
      </dsp:nvSpPr>
      <dsp:spPr>
        <a:xfrm>
          <a:off x="2817671" y="120598"/>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2961457" y="264384"/>
        <a:ext cx="694258" cy="694258"/>
      </dsp:txXfrm>
    </dsp:sp>
    <dsp:sp modelId="{29DC9B2A-EE5A-7043-B6F3-89C697EB1036}">
      <dsp:nvSpPr>
        <dsp:cNvPr id="0" name=""/>
        <dsp:cNvSpPr/>
      </dsp:nvSpPr>
      <dsp:spPr>
        <a:xfrm>
          <a:off x="3943249" y="586828"/>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endParaRPr lang="en-US" sz="4200" kern="1200" dirty="0">
            <a:solidFill>
              <a:srgbClr val="58595B"/>
            </a:solidFill>
            <a:latin typeface="Calibri"/>
            <a:ea typeface="+mn-ea"/>
            <a:cs typeface="+mn-cs"/>
          </a:endParaRPr>
        </a:p>
      </dsp:txBody>
      <dsp:txXfrm>
        <a:off x="4087035" y="730614"/>
        <a:ext cx="694258" cy="694258"/>
      </dsp:txXfrm>
    </dsp:sp>
    <dsp:sp modelId="{594C746A-FD10-B94C-99DE-756EEA99CFD0}">
      <dsp:nvSpPr>
        <dsp:cNvPr id="0" name=""/>
        <dsp:cNvSpPr/>
      </dsp:nvSpPr>
      <dsp:spPr>
        <a:xfrm>
          <a:off x="4409479" y="1712407"/>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endParaRPr lang="en-US" sz="4200" kern="1200">
            <a:solidFill>
              <a:srgbClr val="58595B"/>
            </a:solidFill>
            <a:latin typeface="Calibri"/>
            <a:ea typeface="+mn-ea"/>
            <a:cs typeface="+mn-cs"/>
          </a:endParaRPr>
        </a:p>
      </dsp:txBody>
      <dsp:txXfrm>
        <a:off x="4553265" y="1856193"/>
        <a:ext cx="694258" cy="694258"/>
      </dsp:txXfrm>
    </dsp:sp>
    <dsp:sp modelId="{58A5FE1C-DF6F-7A46-9AF1-3645B7D89AA9}">
      <dsp:nvSpPr>
        <dsp:cNvPr id="0" name=""/>
        <dsp:cNvSpPr/>
      </dsp:nvSpPr>
      <dsp:spPr>
        <a:xfrm>
          <a:off x="3943249" y="2837985"/>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endParaRPr lang="en-US" sz="4200" kern="1200" dirty="0">
            <a:solidFill>
              <a:srgbClr val="58595B"/>
            </a:solidFill>
            <a:latin typeface="Calibri"/>
            <a:ea typeface="+mn-ea"/>
            <a:cs typeface="+mn-cs"/>
          </a:endParaRPr>
        </a:p>
      </dsp:txBody>
      <dsp:txXfrm>
        <a:off x="4087035" y="2981771"/>
        <a:ext cx="694258" cy="694258"/>
      </dsp:txXfrm>
    </dsp:sp>
    <dsp:sp modelId="{8CCB323F-D953-7643-95F1-71D0D20ED7A6}">
      <dsp:nvSpPr>
        <dsp:cNvPr id="0" name=""/>
        <dsp:cNvSpPr/>
      </dsp:nvSpPr>
      <dsp:spPr>
        <a:xfrm>
          <a:off x="2817671" y="3304215"/>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endParaRPr lang="en-US" sz="4200" kern="1200">
            <a:solidFill>
              <a:srgbClr val="58595B"/>
            </a:solidFill>
            <a:latin typeface="Calibri"/>
            <a:ea typeface="+mn-ea"/>
            <a:cs typeface="+mn-cs"/>
          </a:endParaRPr>
        </a:p>
      </dsp:txBody>
      <dsp:txXfrm>
        <a:off x="2961457" y="3448001"/>
        <a:ext cx="694258" cy="694258"/>
      </dsp:txXfrm>
    </dsp:sp>
    <dsp:sp modelId="{430A1283-64D1-D643-A660-993D1CCE22A6}">
      <dsp:nvSpPr>
        <dsp:cNvPr id="0" name=""/>
        <dsp:cNvSpPr/>
      </dsp:nvSpPr>
      <dsp:spPr>
        <a:xfrm>
          <a:off x="1692092" y="2837985"/>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1835878" y="2981771"/>
        <a:ext cx="694258" cy="694258"/>
      </dsp:txXfrm>
    </dsp:sp>
    <dsp:sp modelId="{2F576A96-82B7-454D-BF75-2FE4C7471AF8}">
      <dsp:nvSpPr>
        <dsp:cNvPr id="0" name=""/>
        <dsp:cNvSpPr/>
      </dsp:nvSpPr>
      <dsp:spPr>
        <a:xfrm>
          <a:off x="1225862" y="1712407"/>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1369648" y="1856193"/>
        <a:ext cx="694258" cy="694258"/>
      </dsp:txXfrm>
    </dsp:sp>
    <dsp:sp modelId="{5640748B-7F2C-DB4D-AFCD-91DCC9CB225A}">
      <dsp:nvSpPr>
        <dsp:cNvPr id="0" name=""/>
        <dsp:cNvSpPr/>
      </dsp:nvSpPr>
      <dsp:spPr>
        <a:xfrm>
          <a:off x="1692092" y="586828"/>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1835878" y="730614"/>
        <a:ext cx="694258" cy="69425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1E821AA6-70BE-4FDE-A8DC-DB381A688FD8}" type="datetimeFigureOut">
              <a:rPr lang="en-US"/>
              <a:pPr/>
              <a:t>4/9/2019</a:t>
            </a:fld>
            <a:endParaRPr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46088" y="400050"/>
            <a:ext cx="4800600" cy="2701925"/>
          </a:xfrm>
          <a:prstGeom prst="rect">
            <a:avLst/>
          </a:prstGeom>
          <a:noFill/>
          <a:ln w="12700">
            <a:solidFill>
              <a:prstClr val="black"/>
            </a:solidFill>
          </a:ln>
        </p:spPr>
        <p:txBody>
          <a:bodyPr vert="horz" lIns="96661" tIns="48331" rIns="96661" bIns="48331" rtlCol="0" anchor="ctr"/>
          <a:lstStyle/>
          <a:p>
            <a:endParaRPr dirty="0"/>
          </a:p>
        </p:txBody>
      </p:sp>
      <p:sp>
        <p:nvSpPr>
          <p:cNvPr id="5" name="Notes Placeholder 4"/>
          <p:cNvSpPr>
            <a:spLocks noGrp="1"/>
          </p:cNvSpPr>
          <p:nvPr>
            <p:ph type="body" sz="quarter" idx="3"/>
          </p:nvPr>
        </p:nvSpPr>
        <p:spPr>
          <a:xfrm>
            <a:off x="406400" y="3280410"/>
            <a:ext cx="6502400" cy="5600700"/>
          </a:xfrm>
          <a:prstGeom prst="rect">
            <a:avLst/>
          </a:prstGeom>
        </p:spPr>
        <p:txBody>
          <a:bodyPr vert="horz" lIns="0" tIns="0" rIns="0" bIns="96661"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406400" y="9041130"/>
            <a:ext cx="4958080" cy="238364"/>
          </a:xfrm>
          <a:prstGeom prst="rect">
            <a:avLst/>
          </a:prstGeom>
        </p:spPr>
        <p:txBody>
          <a:bodyPr vert="horz" lIns="96661" tIns="48331" rIns="96661" bIns="48331" rtlCol="0" anchor="b"/>
          <a:lstStyle>
            <a:lvl1pPr algn="l">
              <a:defRPr sz="1300"/>
            </a:lvl1pPr>
          </a:lstStyle>
          <a:p>
            <a:endParaRPr dirty="0"/>
          </a:p>
        </p:txBody>
      </p:sp>
      <p:sp>
        <p:nvSpPr>
          <p:cNvPr id="7" name="Slide Number Placeholder 6"/>
          <p:cNvSpPr>
            <a:spLocks noGrp="1"/>
          </p:cNvSpPr>
          <p:nvPr>
            <p:ph type="sldNum" sz="quarter" idx="5"/>
          </p:nvPr>
        </p:nvSpPr>
        <p:spPr>
          <a:xfrm>
            <a:off x="6096000" y="9041130"/>
            <a:ext cx="812800" cy="238364"/>
          </a:xfrm>
          <a:prstGeom prst="rect">
            <a:avLst/>
          </a:prstGeom>
        </p:spPr>
        <p:txBody>
          <a:bodyPr vert="horz" lIns="96661" tIns="48331" rIns="96661" bIns="48331" rtlCol="0" anchor="b"/>
          <a:lstStyle>
            <a:lvl1pPr algn="r">
              <a:defRPr sz="13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57725" cy="2620963"/>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dirty="0"/>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dirty="0"/>
          </a:p>
          <a:p>
            <a:r>
              <a:rPr lang="en-US" u="sng" dirty="0">
                <a:hlinkClick r:id="rId4"/>
              </a:rPr>
              <a:t>http://my.oracle.com/site/fin/gfo/GlobalProcesses/cnt452504.pdf</a:t>
            </a:r>
            <a:endParaRPr lang="en-US" u="sng" dirty="0"/>
          </a:p>
          <a:p>
            <a:endParaRPr lang="en-US" u="sng" dirty="0"/>
          </a:p>
          <a:p>
            <a:pPr defTabSz="924330">
              <a:spcBef>
                <a:spcPts val="606"/>
              </a:spcBef>
              <a:defRPr/>
            </a:pPr>
            <a:r>
              <a:rPr lang="en-US" dirty="0"/>
              <a:t>For all external communications such as press release, roadmaps, PowerPoint presentations, Safe Harbor Statements are required. You can refer to the link mentioned above to find out additional information/disclaimers required depending on your audience.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3404915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833231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http://</a:t>
            </a:r>
            <a:r>
              <a:rPr lang="en-US" dirty="0" err="1"/>
              <a:t>www.istockphoto.com</a:t>
            </a:r>
            <a:r>
              <a:rPr lang="en-US" dirty="0"/>
              <a:t>/vector/computer-help-line-vector-icons-set-gm495781011-41027036 (for images to purchase)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uk-UA"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521937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725223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703136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uk-UA"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731298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uk-UA"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962718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130405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7E033F-2E6C-D046-848C-A7B98A5EC383}" type="slidenum">
              <a:rPr lang="en-US" smtClean="0">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302236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624550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dirty="0" err="1" smtClean="0"/>
              <a:t>Veridata</a:t>
            </a:r>
            <a:endParaRPr lang="en-US" b="0" dirty="0" smtClean="0"/>
          </a:p>
          <a:p>
            <a:r>
              <a:rPr lang="en-US" b="0" dirty="0" smtClean="0"/>
              <a:t>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High speed heterogeneous comparisons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Low impact: no locking; hash, sort and compare outside of database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Subset rows/columns; keep audit history; visualize health</a:t>
            </a:r>
          </a:p>
        </p:txBody>
      </p:sp>
      <p:sp>
        <p:nvSpPr>
          <p:cNvPr id="4" name="Slide Number Placeholder 3"/>
          <p:cNvSpPr>
            <a:spLocks noGrp="1"/>
          </p:cNvSpPr>
          <p:nvPr>
            <p:ph type="sldNum" sz="quarter" idx="10"/>
          </p:nvPr>
        </p:nvSpPr>
        <p:spPr/>
        <p:txBody>
          <a:bodyPr/>
          <a:lstStyle/>
          <a:p>
            <a:pPr>
              <a:defRPr/>
            </a:pPr>
            <a:fld id="{AFFDA837-7F4F-489A-83BD-FA3C9D0B741E}" type="slidenum">
              <a:rPr lang="en-US" smtClean="0"/>
              <a:pPr>
                <a:defRPr/>
              </a:pPr>
              <a:t>48</a:t>
            </a:fld>
            <a:endParaRPr lang="en-US"/>
          </a:p>
        </p:txBody>
      </p:sp>
    </p:spTree>
    <p:extLst>
      <p:ext uri="{BB962C8B-B14F-4D97-AF65-F5344CB8AC3E}">
        <p14:creationId xmlns:p14="http://schemas.microsoft.com/office/powerpoint/2010/main" val="137644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2355850" y="522288"/>
            <a:ext cx="4652963" cy="2619375"/>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ndParaRPr>
          </a:p>
        </p:txBody>
      </p:sp>
    </p:spTree>
    <p:extLst>
      <p:ext uri="{BB962C8B-B14F-4D97-AF65-F5344CB8AC3E}">
        <p14:creationId xmlns:p14="http://schemas.microsoft.com/office/powerpoint/2010/main" val="397260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dirty="0" err="1" smtClean="0"/>
              <a:t>Veridata</a:t>
            </a:r>
            <a:endParaRPr lang="en-US" b="0" dirty="0" smtClean="0"/>
          </a:p>
          <a:p>
            <a:r>
              <a:rPr lang="en-US" b="0" dirty="0" smtClean="0"/>
              <a:t>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High speed heterogeneous comparisons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Low impact: no locking; hash, sort and compare outside of database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Subset rows/columns; keep audit history; visualize health</a:t>
            </a:r>
          </a:p>
        </p:txBody>
      </p:sp>
      <p:sp>
        <p:nvSpPr>
          <p:cNvPr id="4" name="Slide Number Placeholder 3"/>
          <p:cNvSpPr>
            <a:spLocks noGrp="1"/>
          </p:cNvSpPr>
          <p:nvPr>
            <p:ph type="sldNum" sz="quarter" idx="10"/>
          </p:nvPr>
        </p:nvSpPr>
        <p:spPr/>
        <p:txBody>
          <a:bodyPr/>
          <a:lstStyle/>
          <a:p>
            <a:pPr>
              <a:defRPr/>
            </a:pPr>
            <a:fld id="{AFFDA837-7F4F-489A-83BD-FA3C9D0B741E}" type="slidenum">
              <a:rPr lang="en-US" smtClean="0"/>
              <a:pPr>
                <a:defRPr/>
              </a:pPr>
              <a:t>49</a:t>
            </a:fld>
            <a:endParaRPr lang="en-US"/>
          </a:p>
        </p:txBody>
      </p:sp>
    </p:spTree>
    <p:extLst>
      <p:ext uri="{BB962C8B-B14F-4D97-AF65-F5344CB8AC3E}">
        <p14:creationId xmlns:p14="http://schemas.microsoft.com/office/powerpoint/2010/main" val="378932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FFDA837-7F4F-489A-83BD-FA3C9D0B741E}" type="slidenum">
              <a:rPr lang="en-US" smtClean="0"/>
              <a:pPr>
                <a:defRPr/>
              </a:pPr>
              <a:t>50</a:t>
            </a:fld>
            <a:endParaRPr lang="en-US"/>
          </a:p>
        </p:txBody>
      </p:sp>
    </p:spTree>
    <p:extLst>
      <p:ext uri="{BB962C8B-B14F-4D97-AF65-F5344CB8AC3E}">
        <p14:creationId xmlns:p14="http://schemas.microsoft.com/office/powerpoint/2010/main" val="1522559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dirty="0" err="1" smtClean="0"/>
              <a:t>Veridata</a:t>
            </a:r>
            <a:endParaRPr lang="en-US" b="0" dirty="0" smtClean="0"/>
          </a:p>
          <a:p>
            <a:r>
              <a:rPr lang="en-US" b="0" dirty="0" smtClean="0"/>
              <a:t>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High speed heterogeneous comparisons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Low impact: no locking; hash, sort and compare outside of database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Subset rows/columns; keep audit history; visualize health</a:t>
            </a:r>
          </a:p>
          <a:p>
            <a:endParaRPr lang="en-US" b="0" dirty="0" smtClean="0"/>
          </a:p>
          <a:p>
            <a:r>
              <a:rPr lang="en-US" b="0" dirty="0" smtClean="0"/>
              <a:t>New Features:</a:t>
            </a:r>
          </a:p>
          <a:p>
            <a:r>
              <a:rPr lang="en-US" b="0" dirty="0" smtClean="0"/>
              <a:t>Heterogeneous data Repair!</a:t>
            </a:r>
          </a:p>
          <a:p>
            <a:r>
              <a:rPr lang="en-US" b="0" dirty="0" smtClean="0"/>
              <a:t>SSL and IPv6 for Agents</a:t>
            </a:r>
          </a:p>
          <a:p>
            <a:r>
              <a:rPr lang="en-US" b="0" dirty="0" smtClean="0"/>
              <a:t>Oracle Web Logic Server 12.1.3 integration</a:t>
            </a:r>
          </a:p>
          <a:p>
            <a:r>
              <a:rPr lang="en-US" b="0" dirty="0" smtClean="0"/>
              <a:t>Single Sign on</a:t>
            </a:r>
          </a:p>
          <a:p>
            <a:r>
              <a:rPr lang="en-US" b="0" dirty="0" smtClean="0"/>
              <a:t>Encrypt comparison reports (.rpt, .</a:t>
            </a:r>
            <a:r>
              <a:rPr lang="en-US" b="0" dirty="0" err="1" smtClean="0"/>
              <a:t>oos</a:t>
            </a:r>
            <a:r>
              <a:rPr lang="en-US" b="0" dirty="0" smtClean="0"/>
              <a:t>, .</a:t>
            </a:r>
            <a:r>
              <a:rPr lang="en-US" b="0" dirty="0" err="1" smtClean="0"/>
              <a:t>oosxml</a:t>
            </a:r>
            <a:r>
              <a:rPr lang="en-US" b="0" dirty="0" smtClean="0"/>
              <a:t>)</a:t>
            </a:r>
          </a:p>
          <a:p>
            <a:r>
              <a:rPr lang="en-US" b="0" dirty="0" smtClean="0"/>
              <a:t>Enhanced security, navigation, and more…</a:t>
            </a:r>
          </a:p>
          <a:p>
            <a:endParaRPr lang="en-US" b="0" dirty="0" smtClean="0"/>
          </a:p>
          <a:p>
            <a:r>
              <a:rPr lang="en-US" b="0" dirty="0" smtClean="0"/>
              <a:t>Purge old reports - from repository and on file system</a:t>
            </a:r>
          </a:p>
          <a:p>
            <a:r>
              <a:rPr lang="en-US" b="0" dirty="0" smtClean="0"/>
              <a:t>Scripting tool (Load </a:t>
            </a:r>
            <a:r>
              <a:rPr lang="en-US" b="0" dirty="0" err="1" smtClean="0"/>
              <a:t>config</a:t>
            </a:r>
            <a:r>
              <a:rPr lang="en-US" b="0" dirty="0" smtClean="0"/>
              <a:t> API)</a:t>
            </a:r>
          </a:p>
          <a:p>
            <a:endParaRPr lang="en-US" b="0" dirty="0" smtClean="0"/>
          </a:p>
        </p:txBody>
      </p:sp>
      <p:sp>
        <p:nvSpPr>
          <p:cNvPr id="4" name="Slide Number Placeholder 3"/>
          <p:cNvSpPr>
            <a:spLocks noGrp="1"/>
          </p:cNvSpPr>
          <p:nvPr>
            <p:ph type="sldNum" sz="quarter" idx="10"/>
          </p:nvPr>
        </p:nvSpPr>
        <p:spPr/>
        <p:txBody>
          <a:bodyPr/>
          <a:lstStyle/>
          <a:p>
            <a:pPr>
              <a:defRPr/>
            </a:pPr>
            <a:fld id="{AFFDA837-7F4F-489A-83BD-FA3C9D0B741E}" type="slidenum">
              <a:rPr lang="en-US" smtClean="0"/>
              <a:pPr>
                <a:defRPr/>
              </a:pPr>
              <a:t>51</a:t>
            </a:fld>
            <a:endParaRPr lang="en-US"/>
          </a:p>
        </p:txBody>
      </p:sp>
    </p:spTree>
    <p:extLst>
      <p:ext uri="{BB962C8B-B14F-4D97-AF65-F5344CB8AC3E}">
        <p14:creationId xmlns:p14="http://schemas.microsoft.com/office/powerpoint/2010/main" val="244019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C72D9AE-7182-4680-8F79-479C4181FF08}" type="slidenum">
              <a:rPr lang="en-CA" smtClean="0"/>
              <a:pPr/>
              <a:t>52</a:t>
            </a:fld>
            <a:endParaRPr lang="en-CA" dirty="0"/>
          </a:p>
        </p:txBody>
      </p:sp>
    </p:spTree>
    <p:extLst>
      <p:ext uri="{BB962C8B-B14F-4D97-AF65-F5344CB8AC3E}">
        <p14:creationId xmlns:p14="http://schemas.microsoft.com/office/powerpoint/2010/main" val="2241813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53</a:t>
            </a:fld>
            <a:endParaRPr lang="en-US"/>
          </a:p>
        </p:txBody>
      </p:sp>
    </p:spTree>
    <p:extLst>
      <p:ext uri="{BB962C8B-B14F-4D97-AF65-F5344CB8AC3E}">
        <p14:creationId xmlns:p14="http://schemas.microsoft.com/office/powerpoint/2010/main" val="1423894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54</a:t>
            </a:fld>
            <a:endParaRPr lang="en-US"/>
          </a:p>
        </p:txBody>
      </p:sp>
    </p:spTree>
    <p:extLst>
      <p:ext uri="{BB962C8B-B14F-4D97-AF65-F5344CB8AC3E}">
        <p14:creationId xmlns:p14="http://schemas.microsoft.com/office/powerpoint/2010/main" val="3577388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57</a:t>
            </a:fld>
            <a:endParaRPr lang="en-US"/>
          </a:p>
        </p:txBody>
      </p:sp>
    </p:spTree>
    <p:extLst>
      <p:ext uri="{BB962C8B-B14F-4D97-AF65-F5344CB8AC3E}">
        <p14:creationId xmlns:p14="http://schemas.microsoft.com/office/powerpoint/2010/main" val="3015816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58</a:t>
            </a:fld>
            <a:endParaRPr lang="en-US"/>
          </a:p>
        </p:txBody>
      </p:sp>
    </p:spTree>
    <p:extLst>
      <p:ext uri="{BB962C8B-B14F-4D97-AF65-F5344CB8AC3E}">
        <p14:creationId xmlns:p14="http://schemas.microsoft.com/office/powerpoint/2010/main" val="2335191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59</a:t>
            </a:fld>
            <a:endParaRPr lang="en-US"/>
          </a:p>
        </p:txBody>
      </p:sp>
    </p:spTree>
    <p:extLst>
      <p:ext uri="{BB962C8B-B14F-4D97-AF65-F5344CB8AC3E}">
        <p14:creationId xmlns:p14="http://schemas.microsoft.com/office/powerpoint/2010/main" val="1663845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63</a:t>
            </a:fld>
            <a:endParaRPr lang="en-US"/>
          </a:p>
        </p:txBody>
      </p:sp>
    </p:spTree>
    <p:extLst>
      <p:ext uri="{BB962C8B-B14F-4D97-AF65-F5344CB8AC3E}">
        <p14:creationId xmlns:p14="http://schemas.microsoft.com/office/powerpoint/2010/main" val="4007646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C72D9AE-7182-4680-8F79-479C4181FF08}" type="slidenum">
              <a:rPr lang="en-CA" smtClean="0"/>
              <a:pPr/>
              <a:t>4</a:t>
            </a:fld>
            <a:endParaRPr lang="en-CA" dirty="0"/>
          </a:p>
        </p:txBody>
      </p:sp>
    </p:spTree>
    <p:extLst>
      <p:ext uri="{BB962C8B-B14F-4D97-AF65-F5344CB8AC3E}">
        <p14:creationId xmlns:p14="http://schemas.microsoft.com/office/powerpoint/2010/main" val="858481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64</a:t>
            </a:fld>
            <a:endParaRPr lang="en-US"/>
          </a:p>
        </p:txBody>
      </p:sp>
    </p:spTree>
    <p:extLst>
      <p:ext uri="{BB962C8B-B14F-4D97-AF65-F5344CB8AC3E}">
        <p14:creationId xmlns:p14="http://schemas.microsoft.com/office/powerpoint/2010/main" val="168449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65</a:t>
            </a:fld>
            <a:endParaRPr lang="en-US"/>
          </a:p>
        </p:txBody>
      </p:sp>
    </p:spTree>
    <p:extLst>
      <p:ext uri="{BB962C8B-B14F-4D97-AF65-F5344CB8AC3E}">
        <p14:creationId xmlns:p14="http://schemas.microsoft.com/office/powerpoint/2010/main" val="3796610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66</a:t>
            </a:fld>
            <a:endParaRPr lang="en-US"/>
          </a:p>
        </p:txBody>
      </p:sp>
    </p:spTree>
    <p:extLst>
      <p:ext uri="{BB962C8B-B14F-4D97-AF65-F5344CB8AC3E}">
        <p14:creationId xmlns:p14="http://schemas.microsoft.com/office/powerpoint/2010/main" val="295203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67</a:t>
            </a:fld>
            <a:endParaRPr lang="en-US"/>
          </a:p>
        </p:txBody>
      </p:sp>
    </p:spTree>
    <p:extLst>
      <p:ext uri="{BB962C8B-B14F-4D97-AF65-F5344CB8AC3E}">
        <p14:creationId xmlns:p14="http://schemas.microsoft.com/office/powerpoint/2010/main" val="4054949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68</a:t>
            </a:fld>
            <a:endParaRPr lang="en-US"/>
          </a:p>
        </p:txBody>
      </p:sp>
    </p:spTree>
    <p:extLst>
      <p:ext uri="{BB962C8B-B14F-4D97-AF65-F5344CB8AC3E}">
        <p14:creationId xmlns:p14="http://schemas.microsoft.com/office/powerpoint/2010/main" val="542773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xfrm>
            <a:off x="2359025" y="522288"/>
            <a:ext cx="4654550" cy="2619375"/>
          </a:xfrm>
          <a:ln/>
        </p:spPr>
      </p:sp>
      <p:sp>
        <p:nvSpPr>
          <p:cNvPr id="6147" name="Rectangle 3"/>
          <p:cNvSpPr>
            <a:spLocks noGrp="1" noChangeArrowheads="1"/>
          </p:cNvSpPr>
          <p:nvPr>
            <p:ph type="body" idx="1"/>
          </p:nvPr>
        </p:nvSpPr>
        <p:spPr>
          <a:xfrm>
            <a:off x="937264" y="3316847"/>
            <a:ext cx="7489611" cy="3468260"/>
          </a:xfrm>
          <a:noFill/>
          <a:ln/>
        </p:spPr>
        <p:txBody>
          <a:bodyPr/>
          <a:lstStyle/>
          <a:p>
            <a:pPr>
              <a:lnSpc>
                <a:spcPct val="95000"/>
              </a:lnSpc>
            </a:pPr>
            <a:endParaRPr lang="en-US" sz="1000">
              <a:latin typeface="Arial" pitchFamily="34" charset="0"/>
            </a:endParaRPr>
          </a:p>
        </p:txBody>
      </p:sp>
    </p:spTree>
    <p:extLst>
      <p:ext uri="{BB962C8B-B14F-4D97-AF65-F5344CB8AC3E}">
        <p14:creationId xmlns:p14="http://schemas.microsoft.com/office/powerpoint/2010/main" val="3134770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70</a:t>
            </a:fld>
            <a:endParaRPr lang="en-US"/>
          </a:p>
        </p:txBody>
      </p:sp>
    </p:spTree>
    <p:extLst>
      <p:ext uri="{BB962C8B-B14F-4D97-AF65-F5344CB8AC3E}">
        <p14:creationId xmlns:p14="http://schemas.microsoft.com/office/powerpoint/2010/main" val="2661790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71</a:t>
            </a:fld>
            <a:endParaRPr lang="en-US"/>
          </a:p>
        </p:txBody>
      </p:sp>
    </p:spTree>
    <p:extLst>
      <p:ext uri="{BB962C8B-B14F-4D97-AF65-F5344CB8AC3E}">
        <p14:creationId xmlns:p14="http://schemas.microsoft.com/office/powerpoint/2010/main" val="2592152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72</a:t>
            </a:fld>
            <a:endParaRPr lang="en-US"/>
          </a:p>
        </p:txBody>
      </p:sp>
    </p:spTree>
    <p:extLst>
      <p:ext uri="{BB962C8B-B14F-4D97-AF65-F5344CB8AC3E}">
        <p14:creationId xmlns:p14="http://schemas.microsoft.com/office/powerpoint/2010/main" val="3383675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73</a:t>
            </a:fld>
            <a:endParaRPr lang="en-US"/>
          </a:p>
        </p:txBody>
      </p:sp>
    </p:spTree>
    <p:extLst>
      <p:ext uri="{BB962C8B-B14F-4D97-AF65-F5344CB8AC3E}">
        <p14:creationId xmlns:p14="http://schemas.microsoft.com/office/powerpoint/2010/main" val="3721916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C72D9AE-7182-4680-8F79-479C4181FF08}" type="slidenum">
              <a:rPr lang="en-CA" smtClean="0"/>
              <a:pPr/>
              <a:t>6</a:t>
            </a:fld>
            <a:endParaRPr lang="en-CA" dirty="0"/>
          </a:p>
        </p:txBody>
      </p:sp>
    </p:spTree>
    <p:extLst>
      <p:ext uri="{BB962C8B-B14F-4D97-AF65-F5344CB8AC3E}">
        <p14:creationId xmlns:p14="http://schemas.microsoft.com/office/powerpoint/2010/main" val="78136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74</a:t>
            </a:fld>
            <a:endParaRPr lang="en-US"/>
          </a:p>
        </p:txBody>
      </p:sp>
    </p:spTree>
    <p:extLst>
      <p:ext uri="{BB962C8B-B14F-4D97-AF65-F5344CB8AC3E}">
        <p14:creationId xmlns:p14="http://schemas.microsoft.com/office/powerpoint/2010/main" val="1616992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75</a:t>
            </a:fld>
            <a:endParaRPr lang="en-US"/>
          </a:p>
        </p:txBody>
      </p:sp>
    </p:spTree>
    <p:extLst>
      <p:ext uri="{BB962C8B-B14F-4D97-AF65-F5344CB8AC3E}">
        <p14:creationId xmlns:p14="http://schemas.microsoft.com/office/powerpoint/2010/main" val="3776623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76</a:t>
            </a:fld>
            <a:endParaRPr lang="en-US"/>
          </a:p>
        </p:txBody>
      </p:sp>
    </p:spTree>
    <p:extLst>
      <p:ext uri="{BB962C8B-B14F-4D97-AF65-F5344CB8AC3E}">
        <p14:creationId xmlns:p14="http://schemas.microsoft.com/office/powerpoint/2010/main" val="42126503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77</a:t>
            </a:fld>
            <a:endParaRPr lang="en-US"/>
          </a:p>
        </p:txBody>
      </p:sp>
    </p:spTree>
    <p:extLst>
      <p:ext uri="{BB962C8B-B14F-4D97-AF65-F5344CB8AC3E}">
        <p14:creationId xmlns:p14="http://schemas.microsoft.com/office/powerpoint/2010/main" val="2616979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78</a:t>
            </a:fld>
            <a:endParaRPr lang="en-US"/>
          </a:p>
        </p:txBody>
      </p:sp>
    </p:spTree>
    <p:extLst>
      <p:ext uri="{BB962C8B-B14F-4D97-AF65-F5344CB8AC3E}">
        <p14:creationId xmlns:p14="http://schemas.microsoft.com/office/powerpoint/2010/main" val="1768166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79</a:t>
            </a:fld>
            <a:endParaRPr lang="en-US"/>
          </a:p>
        </p:txBody>
      </p:sp>
    </p:spTree>
    <p:extLst>
      <p:ext uri="{BB962C8B-B14F-4D97-AF65-F5344CB8AC3E}">
        <p14:creationId xmlns:p14="http://schemas.microsoft.com/office/powerpoint/2010/main" val="1393222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80</a:t>
            </a:fld>
            <a:endParaRPr lang="en-US"/>
          </a:p>
        </p:txBody>
      </p:sp>
    </p:spTree>
    <p:extLst>
      <p:ext uri="{BB962C8B-B14F-4D97-AF65-F5344CB8AC3E}">
        <p14:creationId xmlns:p14="http://schemas.microsoft.com/office/powerpoint/2010/main" val="2668292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81</a:t>
            </a:fld>
            <a:endParaRPr lang="en-US" dirty="0"/>
          </a:p>
        </p:txBody>
      </p:sp>
    </p:spTree>
    <p:extLst>
      <p:ext uri="{BB962C8B-B14F-4D97-AF65-F5344CB8AC3E}">
        <p14:creationId xmlns:p14="http://schemas.microsoft.com/office/powerpoint/2010/main" val="1840966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82</a:t>
            </a:fld>
            <a:endParaRPr lang="en-US">
              <a:solidFill>
                <a:srgbClr val="5F5F5F"/>
              </a:solidFill>
            </a:endParaRPr>
          </a:p>
        </p:txBody>
      </p:sp>
    </p:spTree>
    <p:extLst>
      <p:ext uri="{BB962C8B-B14F-4D97-AF65-F5344CB8AC3E}">
        <p14:creationId xmlns:p14="http://schemas.microsoft.com/office/powerpoint/2010/main" val="3647085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xfrm>
            <a:off x="446088" y="400050"/>
            <a:ext cx="4800600" cy="2701925"/>
          </a:xfrm>
          <a:ln/>
        </p:spPr>
      </p:sp>
      <p:sp>
        <p:nvSpPr>
          <p:cNvPr id="162819" name="Notes Placeholder 2"/>
          <p:cNvSpPr>
            <a:spLocks noGrp="1"/>
          </p:cNvSpPr>
          <p:nvPr>
            <p:ph type="body" idx="1"/>
          </p:nvPr>
        </p:nvSpPr>
        <p:spPr>
          <a:noFill/>
          <a:ln/>
        </p:spPr>
        <p:txBody>
          <a:bodyPr/>
          <a:lstStyle/>
          <a:p>
            <a:endParaRPr lang="en-US" dirty="0">
              <a:latin typeface="Arial" pitchFamily="34" charset="0"/>
            </a:endParaRPr>
          </a:p>
        </p:txBody>
      </p:sp>
      <p:sp>
        <p:nvSpPr>
          <p:cNvPr id="149508" name="Slide Number Placeholder 3"/>
          <p:cNvSpPr>
            <a:spLocks noGrp="1"/>
          </p:cNvSpPr>
          <p:nvPr>
            <p:ph type="sldNum" sz="quarter" idx="5"/>
          </p:nvPr>
        </p:nvSpPr>
        <p:spPr/>
        <p:txBody>
          <a:bodyPr/>
          <a:lstStyle/>
          <a:p>
            <a:pPr>
              <a:defRPr/>
            </a:pPr>
            <a:fld id="{126D34F8-F4D9-424C-AC34-47512651F5A9}" type="slidenum">
              <a:rPr lang="en-US" smtClean="0">
                <a:latin typeface="Times" pitchFamily="18" charset="0"/>
                <a:ea typeface="MS PGothic" pitchFamily="34" charset="-128"/>
              </a:rPr>
              <a:pPr>
                <a:defRPr/>
              </a:pPr>
              <a:t>83</a:t>
            </a:fld>
            <a:endParaRPr lang="en-US">
              <a:latin typeface="Times" pitchFamily="18" charset="0"/>
              <a:ea typeface="MS PGothic" pitchFamily="34" charset="-128"/>
            </a:endParaRPr>
          </a:p>
        </p:txBody>
      </p:sp>
    </p:spTree>
    <p:extLst>
      <p:ext uri="{BB962C8B-B14F-4D97-AF65-F5344CB8AC3E}">
        <p14:creationId xmlns:p14="http://schemas.microsoft.com/office/powerpoint/2010/main" val="69013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IBM Informix and Sybase still supported?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6CC4F5-8BAE-8444-BCCC-0C2A7C2928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16459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p:cNvSpPr>
          <p:nvPr>
            <p:ph type="sldNum" sz="quarter" idx="5"/>
          </p:nvPr>
        </p:nvSpPr>
        <p:spPr/>
        <p:txBody>
          <a:bodyPr/>
          <a:lstStyle/>
          <a:p>
            <a:fld id="{45D13A22-3062-45FC-B764-F687CE41F6BE}" type="slidenum">
              <a:rPr lang="en-US"/>
              <a:pPr/>
              <a:t>84</a:t>
            </a:fld>
            <a:endParaRPr lang="en-US"/>
          </a:p>
        </p:txBody>
      </p:sp>
      <p:sp>
        <p:nvSpPr>
          <p:cNvPr id="57347" name="Rectangle 1"/>
          <p:cNvSpPr>
            <a:spLocks noGrp="1" noRot="1" noChangeAspect="1" noChangeArrowheads="1"/>
          </p:cNvSpPr>
          <p:nvPr>
            <p:ph type="sldImg"/>
          </p:nvPr>
        </p:nvSpPr>
        <p:spPr>
          <a:xfrm>
            <a:off x="446088" y="400050"/>
            <a:ext cx="4800600" cy="2701925"/>
          </a:xfrm>
          <a:solidFill>
            <a:srgbClr val="FFFFFF"/>
          </a:solidFill>
          <a:ln/>
        </p:spPr>
      </p:sp>
      <p:sp>
        <p:nvSpPr>
          <p:cNvPr id="57348" name="Rectangle 2"/>
          <p:cNvSpPr>
            <a:spLocks noGrp="1" noChangeArrowheads="1"/>
          </p:cNvSpPr>
          <p:nvPr>
            <p:ph type="body" idx="1"/>
          </p:nvPr>
        </p:nvSpPr>
        <p:spPr>
          <a:xfrm>
            <a:off x="732183" y="4559998"/>
            <a:ext cx="5850837" cy="4321031"/>
          </a:xfrm>
          <a:noFill/>
          <a:ln/>
        </p:spPr>
        <p:txBody>
          <a:bodyPr/>
          <a:lstStyle/>
          <a:p>
            <a:pPr marL="43632">
              <a:spcBef>
                <a:spcPts val="476"/>
              </a:spcBef>
            </a:pPr>
            <a:endParaRPr lang="en-US" b="1" dirty="0">
              <a:solidFill>
                <a:srgbClr val="000000"/>
              </a:solidFill>
              <a:latin typeface="Times New Roman" pitchFamily="18" charset="0"/>
              <a:ea typeface="ＭＳ Ｐゴシック" pitchFamily="34" charset="-128"/>
              <a:cs typeface="Times New Roman" pitchFamily="18" charset="0"/>
              <a:sym typeface="Times New Roman" pitchFamily="18" charset="0"/>
            </a:endParaRPr>
          </a:p>
        </p:txBody>
      </p:sp>
    </p:spTree>
    <p:extLst>
      <p:ext uri="{BB962C8B-B14F-4D97-AF65-F5344CB8AC3E}">
        <p14:creationId xmlns:p14="http://schemas.microsoft.com/office/powerpoint/2010/main" val="1634367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2476500" y="539750"/>
            <a:ext cx="4800600" cy="2700338"/>
          </a:xfrm>
          <a:ln/>
        </p:spPr>
      </p:sp>
      <p:sp>
        <p:nvSpPr>
          <p:cNvPr id="96259" name="Rectangle 3"/>
          <p:cNvSpPr>
            <a:spLocks noGrp="1" noChangeArrowheads="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437992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C72D9AE-7182-4680-8F79-479C4181FF08}" type="slidenum">
              <a:rPr lang="en-CA" smtClean="0"/>
              <a:pPr/>
              <a:t>16</a:t>
            </a:fld>
            <a:endParaRPr lang="en-CA" dirty="0"/>
          </a:p>
        </p:txBody>
      </p:sp>
    </p:spTree>
    <p:extLst>
      <p:ext uri="{BB962C8B-B14F-4D97-AF65-F5344CB8AC3E}">
        <p14:creationId xmlns:p14="http://schemas.microsoft.com/office/powerpoint/2010/main" val="2682879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C72D9AE-7182-4680-8F79-479C4181FF08}" type="slidenum">
              <a:rPr lang="en-CA" smtClean="0"/>
              <a:pPr/>
              <a:t>20</a:t>
            </a:fld>
            <a:endParaRPr lang="en-CA" dirty="0"/>
          </a:p>
        </p:txBody>
      </p:sp>
    </p:spTree>
    <p:extLst>
      <p:ext uri="{BB962C8B-B14F-4D97-AF65-F5344CB8AC3E}">
        <p14:creationId xmlns:p14="http://schemas.microsoft.com/office/powerpoint/2010/main" val="1427006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05264-356E-480E-8D0C-5AA9B30CDF5C}"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046517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jpe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eg"/><Relationship Id="rId1" Type="http://schemas.openxmlformats.org/officeDocument/2006/relationships/slideMaster" Target="../slideMasters/slideMaster6.xml"/><Relationship Id="rId4" Type="http://schemas.openxmlformats.org/officeDocument/2006/relationships/image" Target="../media/image4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4.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jpe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eg"/><Relationship Id="rId1" Type="http://schemas.openxmlformats.org/officeDocument/2006/relationships/slideMaster" Target="../slideMasters/slideMaster7.xml"/><Relationship Id="rId4" Type="http://schemas.openxmlformats.org/officeDocument/2006/relationships/image" Target="../media/image4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jpe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jp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jpe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jpe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pPr/>
              <a:t>4/9/2019</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a:xfrm>
            <a:off x="531812" y="406400"/>
            <a:ext cx="11125200" cy="648677"/>
          </a:xfrm>
        </p:spPr>
        <p:txBody>
          <a:bodyPr/>
          <a:lstStyle/>
          <a:p>
            <a:r>
              <a:rPr lang="en-US" dirty="0"/>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4/9/2019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62269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5_Title Page_Red/Blue">
    <p:bg bwMode="gray">
      <p:bgPr>
        <a:solidFill>
          <a:schemeClr val="tx1"/>
        </a:solidFill>
        <a:effectLst/>
      </p:bgPr>
    </p:bg>
    <p:spTree>
      <p:nvGrpSpPr>
        <p:cNvPr id="1" name=""/>
        <p:cNvGrpSpPr/>
        <p:nvPr/>
      </p:nvGrpSpPr>
      <p:grpSpPr>
        <a:xfrm>
          <a:off x="0" y="0"/>
          <a:ext cx="0" cy="0"/>
          <a:chOff x="0" y="0"/>
          <a:chExt cx="0" cy="0"/>
        </a:xfrm>
      </p:grpSpPr>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solidFill>
                  <a:srgbClr val="FFFFFF"/>
                </a:solidFill>
              </a:rPr>
              <a:t>Copyright © 2018, Oracle and/or its affiliates. All rights reserved.  </a:t>
            </a:r>
            <a:endParaRPr lang="en-US" dirty="0">
              <a:solidFill>
                <a:srgbClr val="FFFFFF"/>
              </a:solidFill>
            </a:endParaRPr>
          </a:p>
        </p:txBody>
      </p:sp>
      <p:sp>
        <p:nvSpPr>
          <p:cNvPr id="9" name="Title Placeholder 1"/>
          <p:cNvSpPr>
            <a:spLocks noGrp="1"/>
          </p:cNvSpPr>
          <p:nvPr>
            <p:ph type="title"/>
          </p:nvPr>
        </p:nvSpPr>
        <p:spPr>
          <a:xfrm>
            <a:off x="531812" y="548640"/>
            <a:ext cx="4890193" cy="889000"/>
          </a:xfrm>
          <a:prstGeom prst="rect">
            <a:avLst/>
          </a:prstGeom>
        </p:spPr>
        <p:txBody>
          <a:bodyPr vert="horz" lIns="0" tIns="0" rIns="0" bIns="0" rtlCol="0" anchor="b">
            <a:noAutofit/>
          </a:bodyPr>
          <a:lstStyle/>
          <a:p>
            <a:r>
              <a:rPr lang="en-US" dirty="0"/>
              <a:t>Click to edit Master title style</a:t>
            </a:r>
            <a:endParaRPr dirty="0"/>
          </a:p>
        </p:txBody>
      </p:sp>
      <p:pic>
        <p:nvPicPr>
          <p:cNvPr id="6" name="Picture 5"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01357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6_Title Page_Red/Blue">
    <p:bg>
      <p:bgPr>
        <a:solidFill>
          <a:schemeClr val="tx1"/>
        </a:solidFill>
        <a:effectLst/>
      </p:bgPr>
    </p:bg>
    <p:spTree>
      <p:nvGrpSpPr>
        <p:cNvPr id="1" name=""/>
        <p:cNvGrpSpPr/>
        <p:nvPr/>
      </p:nvGrpSpPr>
      <p:grpSpPr>
        <a:xfrm>
          <a:off x="0" y="0"/>
          <a:ext cx="0" cy="0"/>
          <a:chOff x="0" y="0"/>
          <a:chExt cx="0" cy="0"/>
        </a:xfrm>
      </p:grpSpPr>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solidFill>
                  <a:srgbClr val="FFFFFF"/>
                </a:solidFill>
              </a:rPr>
              <a:t>Copyright © 2018, Oracle and/or its affiliates. All rights reserved.  </a:t>
            </a:r>
            <a:endParaRPr lang="en-US" dirty="0">
              <a:solidFill>
                <a:srgbClr val="FFFFFF"/>
              </a:solidFill>
            </a:endParaRPr>
          </a:p>
        </p:txBody>
      </p:sp>
      <p:sp>
        <p:nvSpPr>
          <p:cNvPr id="9" name="Title Placeholder 1"/>
          <p:cNvSpPr>
            <a:spLocks noGrp="1"/>
          </p:cNvSpPr>
          <p:nvPr>
            <p:ph type="title"/>
          </p:nvPr>
        </p:nvSpPr>
        <p:spPr>
          <a:xfrm>
            <a:off x="6088147" y="548640"/>
            <a:ext cx="5574048" cy="889000"/>
          </a:xfrm>
          <a:prstGeom prst="rect">
            <a:avLst/>
          </a:prstGeom>
        </p:spPr>
        <p:txBody>
          <a:bodyPr vert="horz" lIns="0" tIns="0" rIns="0" bIns="0" rtlCol="0" anchor="b">
            <a:noAutofit/>
          </a:bodyPr>
          <a:lstStyle/>
          <a:p>
            <a:r>
              <a:rPr lang="en-US" dirty="0"/>
              <a:t>Click to edit Master title style</a:t>
            </a:r>
            <a:endParaRPr dirty="0"/>
          </a:p>
        </p:txBody>
      </p:sp>
      <p:pic>
        <p:nvPicPr>
          <p:cNvPr id="6" name="Picture 5"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31644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7_Title Page_Red/Blue">
    <p:bg>
      <p:bgPr>
        <a:solidFill>
          <a:schemeClr val="tx1"/>
        </a:solidFill>
        <a:effectLst/>
      </p:bgPr>
    </p:bg>
    <p:spTree>
      <p:nvGrpSpPr>
        <p:cNvPr id="1" name=""/>
        <p:cNvGrpSpPr/>
        <p:nvPr/>
      </p:nvGrpSpPr>
      <p:grpSpPr>
        <a:xfrm>
          <a:off x="0" y="0"/>
          <a:ext cx="0" cy="0"/>
          <a:chOff x="0" y="0"/>
          <a:chExt cx="0" cy="0"/>
        </a:xfrm>
      </p:grpSpPr>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solidFill>
                  <a:srgbClr val="FFFFFF"/>
                </a:solidFill>
              </a:rPr>
              <a:t>Copyright © 2018, Oracle and/or its affiliates. All rights reserved.  </a:t>
            </a:r>
            <a:endParaRPr lang="en-US" dirty="0">
              <a:solidFill>
                <a:srgbClr val="FFFFFF"/>
              </a:solidFill>
            </a:endParaRPr>
          </a:p>
        </p:txBody>
      </p:sp>
      <p:sp>
        <p:nvSpPr>
          <p:cNvPr id="9" name="Title Placeholder 1"/>
          <p:cNvSpPr>
            <a:spLocks noGrp="1"/>
          </p:cNvSpPr>
          <p:nvPr>
            <p:ph type="title"/>
          </p:nvPr>
        </p:nvSpPr>
        <p:spPr>
          <a:xfrm>
            <a:off x="7449150" y="548640"/>
            <a:ext cx="4213044" cy="889000"/>
          </a:xfrm>
          <a:prstGeom prst="rect">
            <a:avLst/>
          </a:prstGeom>
        </p:spPr>
        <p:txBody>
          <a:bodyPr vert="horz" lIns="0" tIns="0" rIns="0" bIns="0" rtlCol="0" anchor="b">
            <a:noAutofit/>
          </a:bodyPr>
          <a:lstStyle/>
          <a:p>
            <a:r>
              <a:rPr lang="en-US" dirty="0"/>
              <a:t>Click to edit Master title style</a:t>
            </a:r>
            <a:endParaRPr dirty="0"/>
          </a:p>
        </p:txBody>
      </p:sp>
      <p:pic>
        <p:nvPicPr>
          <p:cNvPr id="6" name="Picture 5"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19507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Text Page_Blue">
    <p:spTree>
      <p:nvGrpSpPr>
        <p:cNvPr id="1" name=""/>
        <p:cNvGrpSpPr/>
        <p:nvPr/>
      </p:nvGrpSpPr>
      <p:grpSpPr>
        <a:xfrm>
          <a:off x="0" y="0"/>
          <a:ext cx="0" cy="0"/>
          <a:chOff x="0" y="0"/>
          <a:chExt cx="0" cy="0"/>
        </a:xfrm>
      </p:grpSpPr>
      <p:grpSp>
        <p:nvGrpSpPr>
          <p:cNvPr id="32" name="Group 31"/>
          <p:cNvGrpSpPr/>
          <p:nvPr userDrawn="1"/>
        </p:nvGrpSpPr>
        <p:grpSpPr>
          <a:xfrm>
            <a:off x="10776723" y="2948378"/>
            <a:ext cx="1424196" cy="3909622"/>
            <a:chOff x="10277089" y="1610010"/>
            <a:chExt cx="1911736" cy="5247990"/>
          </a:xfrm>
        </p:grpSpPr>
        <p:sp>
          <p:nvSpPr>
            <p:cNvPr id="24" name="Parallelogram 15">
              <a:extLst>
                <a:ext uri="{FF2B5EF4-FFF2-40B4-BE49-F238E27FC236}">
                  <a16:creationId xmlns:a16="http://schemas.microsoft.com/office/drawing/2014/main" xmlns="" id="{767F90EE-38CE-1449-BDB0-9DD04834E905}"/>
                </a:ext>
              </a:extLst>
            </p:cNvPr>
            <p:cNvSpPr/>
            <p:nvPr userDrawn="1"/>
          </p:nvSpPr>
          <p:spPr>
            <a:xfrm rot="10800000">
              <a:off x="10277089" y="1610010"/>
              <a:ext cx="1911735" cy="5247989"/>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lvl="0" algn="ctr">
                <a:lnSpc>
                  <a:spcPct val="90000"/>
                </a:lnSpc>
              </a:pPr>
              <a:endParaRPr lang="en-US" sz="2799" dirty="0">
                <a:solidFill>
                  <a:srgbClr val="FFFFFF"/>
                </a:solidFill>
              </a:endParaRPr>
            </a:p>
          </p:txBody>
        </p:sp>
        <p:sp>
          <p:nvSpPr>
            <p:cNvPr id="20" name="Parallelogram 15">
              <a:extLst>
                <a:ext uri="{FF2B5EF4-FFF2-40B4-BE49-F238E27FC236}">
                  <a16:creationId xmlns:a16="http://schemas.microsoft.com/office/drawing/2014/main" xmlns="" id="{767F90EE-38CE-1449-BDB0-9DD04834E905}"/>
                </a:ext>
              </a:extLst>
            </p:cNvPr>
            <p:cNvSpPr/>
            <p:nvPr userDrawn="1"/>
          </p:nvSpPr>
          <p:spPr>
            <a:xfrm rot="10800000">
              <a:off x="10764783" y="2948799"/>
              <a:ext cx="1424042" cy="3909201"/>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dirty="0">
                <a:solidFill>
                  <a:srgbClr val="FFFFFF"/>
                </a:solidFill>
              </a:endParaRPr>
            </a:p>
          </p:txBody>
        </p:sp>
      </p:grpSp>
      <p:pic>
        <p:nvPicPr>
          <p:cNvPr id="9" name="Picture 8">
            <a:extLst>
              <a:ext uri="{FF2B5EF4-FFF2-40B4-BE49-F238E27FC236}">
                <a16:creationId xmlns:a16="http://schemas.microsoft.com/office/drawing/2014/main" xmlns="" id="{AD5EFFFA-CE6F-0F45-9492-3556CE9387EA}"/>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58509"/>
          <a:stretch/>
        </p:blipFill>
        <p:spPr>
          <a:xfrm>
            <a:off x="0" y="-6050"/>
            <a:ext cx="1280489" cy="2558146"/>
          </a:xfrm>
          <a:prstGeom prst="rect">
            <a:avLst/>
          </a:prstGeom>
        </p:spPr>
      </p:pic>
      <p:sp>
        <p:nvSpPr>
          <p:cNvPr id="13" name="Title 6">
            <a:extLst>
              <a:ext uri="{FF2B5EF4-FFF2-40B4-BE49-F238E27FC236}">
                <a16:creationId xmlns:a16="http://schemas.microsoft.com/office/drawing/2014/main" xmlns="" id="{2394AD5B-EDB1-1C41-9293-C1EF57CACA72}"/>
              </a:ext>
            </a:extLst>
          </p:cNvPr>
          <p:cNvSpPr>
            <a:spLocks noGrp="1"/>
          </p:cNvSpPr>
          <p:nvPr userDrawn="1">
            <p:ph type="title"/>
          </p:nvPr>
        </p:nvSpPr>
        <p:spPr>
          <a:xfrm>
            <a:off x="531812" y="548640"/>
            <a:ext cx="11125200" cy="889000"/>
          </a:xfrm>
        </p:spPr>
        <p:txBody>
          <a:bodyPr anchor="b"/>
          <a:lstStyle>
            <a:lvl1pPr>
              <a:defRPr>
                <a:solidFill>
                  <a:srgbClr val="4E5052"/>
                </a:solidFill>
              </a:defRPr>
            </a:lvl1pPr>
          </a:lstStyle>
          <a:p>
            <a:endParaRPr dirty="0"/>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7" name="Footer Placeholder 16">
            <a:extLst>
              <a:ext uri="{FF2B5EF4-FFF2-40B4-BE49-F238E27FC236}">
                <a16:creationId xmlns:a16="http://schemas.microsoft.com/office/drawing/2014/main" xmlns=""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  </a:t>
            </a:r>
            <a:endParaRPr lang="en-US" dirty="0"/>
          </a:p>
        </p:txBody>
      </p:sp>
      <p:sp>
        <p:nvSpPr>
          <p:cNvPr id="26" name="Text Placeholder 11">
            <a:extLst>
              <a:ext uri="{FF2B5EF4-FFF2-40B4-BE49-F238E27FC236}">
                <a16:creationId xmlns:a16="http://schemas.microsoft.com/office/drawing/2014/main" xmlns="" id="{406AF51B-3909-2240-A3B4-A3E714163FB5}"/>
              </a:ext>
            </a:extLst>
          </p:cNvPr>
          <p:cNvSpPr>
            <a:spLocks noGrp="1"/>
          </p:cNvSpPr>
          <p:nvPr userDrawn="1">
            <p:ph type="body" sz="quarter" idx="14"/>
          </p:nvPr>
        </p:nvSpPr>
        <p:spPr>
          <a:xfrm>
            <a:off x="531815" y="1677432"/>
            <a:ext cx="4548262" cy="4381213"/>
          </a:xfrm>
        </p:spPr>
        <p:txBody>
          <a:bodyPr/>
          <a:lstStyle>
            <a:lvl1pPr>
              <a:defRPr sz="1800">
                <a:solidFill>
                  <a:srgbClr val="4E5052"/>
                </a:solidFill>
              </a:defRPr>
            </a:lvl1pPr>
            <a:lvl2pPr>
              <a:defRPr sz="1800">
                <a:solidFill>
                  <a:srgbClr val="4E5052"/>
                </a:solidFill>
              </a:defRPr>
            </a:lvl2pPr>
            <a:lvl3pPr>
              <a:defRPr sz="1800">
                <a:solidFill>
                  <a:srgbClr val="4E5052"/>
                </a:solidFill>
              </a:defRPr>
            </a:lvl3pPr>
            <a:lvl4pPr>
              <a:defRPr sz="1800">
                <a:solidFill>
                  <a:srgbClr val="4E5052"/>
                </a:solidFill>
              </a:defRPr>
            </a:lvl4pPr>
            <a:lvl5pPr>
              <a:defRPr sz="1800">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Photos, screen captures, graphics can be inserted in a white mobile phone and tablet" title="iOS Smartphone and Tablet: Horizontal Layou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8854" y="1522826"/>
            <a:ext cx="6495366" cy="4567423"/>
          </a:xfrm>
          <a:prstGeom prst="rect">
            <a:avLst/>
          </a:prstGeom>
        </p:spPr>
      </p:pic>
      <p:sp>
        <p:nvSpPr>
          <p:cNvPr id="15" name="Picture Placeholder 2"/>
          <p:cNvSpPr>
            <a:spLocks noGrp="1"/>
          </p:cNvSpPr>
          <p:nvPr>
            <p:ph type="pic" idx="13"/>
          </p:nvPr>
        </p:nvSpPr>
        <p:spPr bwMode="gray">
          <a:xfrm>
            <a:off x="5936660" y="1850231"/>
            <a:ext cx="5246688" cy="3969544"/>
          </a:xfrm>
          <a:solidFill>
            <a:schemeClr val="bg2"/>
          </a:solidFill>
          <a:ln w="6350">
            <a:solidFill>
              <a:schemeClr val="bg2"/>
            </a:solidFill>
          </a:ln>
        </p:spPr>
        <p:txBody>
          <a:bodyPr tIns="182880">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pic>
        <p:nvPicPr>
          <p:cNvPr id="14" name="Picture 13"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5972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1_Safe Harbor Front">
    <p:spTree>
      <p:nvGrpSpPr>
        <p:cNvPr id="1" name=""/>
        <p:cNvGrpSpPr/>
        <p:nvPr/>
      </p:nvGrpSpPr>
      <p:grpSpPr>
        <a:xfrm>
          <a:off x="0" y="0"/>
          <a:ext cx="0" cy="0"/>
          <a:chOff x="0" y="0"/>
          <a:chExt cx="0" cy="0"/>
        </a:xfrm>
      </p:grpSpPr>
      <p:sp>
        <p:nvSpPr>
          <p:cNvPr id="5" name="TextBox 4"/>
          <p:cNvSpPr txBox="1"/>
          <p:nvPr/>
        </p:nvSpPr>
        <p:spPr bwMode="gray">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bwMode="gray">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a:t>
            </a:r>
            <a:r>
              <a:rPr lang="en-US" sz="2400" dirty="0">
                <a:solidFill>
                  <a:srgbClr val="58595B"/>
                </a:solidFill>
              </a:rPr>
              <a:t>following</a:t>
            </a:r>
            <a:r>
              <a:rPr sz="2400" dirty="0">
                <a:solidFill>
                  <a:srgbClr val="58595B"/>
                </a:solidFill>
              </a:rPr>
              <a:t>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t>
            </a:r>
            <a:r>
              <a:rPr lang="en-US" sz="2400" dirty="0">
                <a:solidFill>
                  <a:srgbClr val="58595B"/>
                </a:solidFill>
              </a:rPr>
              <a:t>and pricing </a:t>
            </a:r>
            <a:r>
              <a:rPr sz="2400" dirty="0">
                <a:solidFill>
                  <a:srgbClr val="58595B"/>
                </a:solidFill>
              </a:rPr>
              <a:t>of any features or functionality described for Oracle’s products </a:t>
            </a:r>
            <a:r>
              <a:rPr lang="en-US" sz="2400" dirty="0">
                <a:solidFill>
                  <a:srgbClr val="58595B"/>
                </a:solidFill>
              </a:rPr>
              <a:t>may change and </a:t>
            </a:r>
            <a:r>
              <a:rPr sz="2400" dirty="0">
                <a:solidFill>
                  <a:srgbClr val="58595B"/>
                </a:solidFill>
              </a:rPr>
              <a:t>remains at the sole discretion of Oracle</a:t>
            </a:r>
            <a:r>
              <a:rPr lang="en-US" sz="2400" dirty="0">
                <a:solidFill>
                  <a:srgbClr val="58595B"/>
                </a:solidFill>
              </a:rPr>
              <a:t> Corporation</a:t>
            </a:r>
            <a:r>
              <a:rPr sz="2400" dirty="0">
                <a:solidFill>
                  <a:srgbClr val="58595B"/>
                </a:solidFill>
              </a:rPr>
              <a:t>.</a:t>
            </a:r>
          </a:p>
        </p:txBody>
      </p:sp>
      <p:sp>
        <p:nvSpPr>
          <p:cNvPr id="7" name="Footer Placeholder 7">
            <a:extLst>
              <a:ext uri="{FF2B5EF4-FFF2-40B4-BE49-F238E27FC236}">
                <a16:creationId xmlns:a16="http://schemas.microsoft.com/office/drawing/2014/main" xmlns="" id="{CB1DF0F7-B59E-504C-B8D9-6884CE5419C6}"/>
              </a:ext>
            </a:extLst>
          </p:cNvPr>
          <p:cNvSpPr>
            <a:spLocks noGrp="1"/>
          </p:cNvSpPr>
          <p:nvPr>
            <p:ph type="ftr" sz="quarter" idx="10"/>
          </p:nvPr>
        </p:nvSpPr>
        <p:spPr bwMode="gray">
          <a:xfrm>
            <a:off x="3005418" y="6556248"/>
            <a:ext cx="8233077" cy="182880"/>
          </a:xfrm>
        </p:spPr>
        <p:txBody>
          <a:bodyPr/>
          <a:lstStyle>
            <a:lvl1pPr>
              <a:defRPr>
                <a:solidFill>
                  <a:srgbClr val="4E5052"/>
                </a:solidFill>
              </a:defRPr>
            </a:lvl1pPr>
          </a:lstStyle>
          <a:p>
            <a:r>
              <a:rPr lang="en-US"/>
              <a:t>Copyright © 2018, Oracle and/or its affiliates. All rights reserved.  </a:t>
            </a:r>
            <a:endParaRPr lang="en-US" dirty="0"/>
          </a:p>
        </p:txBody>
      </p:sp>
      <p:sp>
        <p:nvSpPr>
          <p:cNvPr id="8" name="Slide Number Placeholder 8">
            <a:extLst>
              <a:ext uri="{FF2B5EF4-FFF2-40B4-BE49-F238E27FC236}">
                <a16:creationId xmlns:a16="http://schemas.microsoft.com/office/drawing/2014/main" xmlns="" id="{9831CD28-2844-6C48-A0F4-AD0DC3545C03}"/>
              </a:ext>
            </a:extLst>
          </p:cNvPr>
          <p:cNvSpPr>
            <a:spLocks noGrp="1"/>
          </p:cNvSpPr>
          <p:nvPr>
            <p:ph type="sldNum" sz="quarter" idx="11"/>
          </p:nvPr>
        </p:nvSpPr>
        <p:spPr bwMode="gray">
          <a:xfrm>
            <a:off x="11276011" y="6556248"/>
            <a:ext cx="381661" cy="182880"/>
          </a:xfrm>
        </p:spPr>
        <p:txBody>
          <a:bodyPr/>
          <a:lstStyle>
            <a:lvl1pPr>
              <a:defRPr>
                <a:solidFill>
                  <a:srgbClr val="4E5052"/>
                </a:solidFill>
              </a:defRPr>
            </a:lvl1pPr>
          </a:lstStyle>
          <a:p>
            <a:fld id="{C51EAA63-D034-42AE-91FA-B13B9518C7BE}" type="slidenum">
              <a:rPr lang="en-US" smtClean="0"/>
              <a:pPr/>
              <a:t>‹#›</a:t>
            </a:fld>
            <a:endParaRPr lang="en-US" dirty="0"/>
          </a:p>
        </p:txBody>
      </p:sp>
      <p:pic>
        <p:nvPicPr>
          <p:cNvPr id="10" name="Picture 9"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bwMode="gray">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bwMode="gray">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t>
            </a:r>
            <a:r>
              <a:rPr lang="en-US" sz="2400" dirty="0">
                <a:solidFill>
                  <a:srgbClr val="58595B"/>
                </a:solidFill>
              </a:rPr>
              <a:t>and pricing </a:t>
            </a:r>
            <a:r>
              <a:rPr sz="2400" dirty="0">
                <a:solidFill>
                  <a:srgbClr val="58595B"/>
                </a:solidFill>
              </a:rPr>
              <a:t>of any features or functionality described for Oracle’s products </a:t>
            </a:r>
            <a:r>
              <a:rPr lang="en-US" sz="2400" dirty="0">
                <a:solidFill>
                  <a:srgbClr val="58595B"/>
                </a:solidFill>
              </a:rPr>
              <a:t>may change and </a:t>
            </a:r>
            <a:r>
              <a:rPr sz="2400" dirty="0">
                <a:solidFill>
                  <a:srgbClr val="58595B"/>
                </a:solidFill>
              </a:rPr>
              <a:t>remains at the sole discretion of Oracle</a:t>
            </a:r>
            <a:r>
              <a:rPr lang="en-US" sz="2400" dirty="0">
                <a:solidFill>
                  <a:srgbClr val="58595B"/>
                </a:solidFill>
              </a:rPr>
              <a:t> Corporation</a:t>
            </a:r>
            <a:r>
              <a:rPr sz="2400" dirty="0">
                <a:solidFill>
                  <a:srgbClr val="58595B"/>
                </a:solidFill>
              </a:rPr>
              <a:t>.</a:t>
            </a:r>
          </a:p>
        </p:txBody>
      </p:sp>
      <p:sp>
        <p:nvSpPr>
          <p:cNvPr id="7" name="Footer Placeholder 7">
            <a:extLst>
              <a:ext uri="{FF2B5EF4-FFF2-40B4-BE49-F238E27FC236}">
                <a16:creationId xmlns:a16="http://schemas.microsoft.com/office/drawing/2014/main" xmlns="" id="{CB1DF0F7-B59E-504C-B8D9-6884CE5419C6}"/>
              </a:ext>
            </a:extLst>
          </p:cNvPr>
          <p:cNvSpPr>
            <a:spLocks noGrp="1"/>
          </p:cNvSpPr>
          <p:nvPr>
            <p:ph type="ftr" sz="quarter" idx="10"/>
          </p:nvPr>
        </p:nvSpPr>
        <p:spPr bwMode="gray">
          <a:xfrm>
            <a:off x="3005418" y="6556248"/>
            <a:ext cx="8233077" cy="182880"/>
          </a:xfrm>
        </p:spPr>
        <p:txBody>
          <a:bodyPr/>
          <a:lstStyle>
            <a:lvl1pPr>
              <a:defRPr>
                <a:solidFill>
                  <a:srgbClr val="4E5052"/>
                </a:solidFill>
              </a:defRPr>
            </a:lvl1pPr>
          </a:lstStyle>
          <a:p>
            <a:r>
              <a:rPr lang="en-US"/>
              <a:t>Copyright © 2018, Oracle and/or its affiliates. All rights reserved.  </a:t>
            </a:r>
            <a:endParaRPr lang="en-US" dirty="0"/>
          </a:p>
        </p:txBody>
      </p:sp>
      <p:sp>
        <p:nvSpPr>
          <p:cNvPr id="8" name="Slide Number Placeholder 8">
            <a:extLst>
              <a:ext uri="{FF2B5EF4-FFF2-40B4-BE49-F238E27FC236}">
                <a16:creationId xmlns:a16="http://schemas.microsoft.com/office/drawing/2014/main" xmlns="" id="{9831CD28-2844-6C48-A0F4-AD0DC3545C03}"/>
              </a:ext>
            </a:extLst>
          </p:cNvPr>
          <p:cNvSpPr>
            <a:spLocks noGrp="1"/>
          </p:cNvSpPr>
          <p:nvPr>
            <p:ph type="sldNum" sz="quarter" idx="11"/>
          </p:nvPr>
        </p:nvSpPr>
        <p:spPr bwMode="gray">
          <a:xfrm>
            <a:off x="11276011" y="6556248"/>
            <a:ext cx="381661" cy="182880"/>
          </a:xfrm>
        </p:spPr>
        <p:txBody>
          <a:bodyPr/>
          <a:lstStyle>
            <a:lvl1pPr>
              <a:defRPr>
                <a:solidFill>
                  <a:srgbClr val="4E5052"/>
                </a:solidFill>
              </a:defRPr>
            </a:lvl1pPr>
          </a:lstStyle>
          <a:p>
            <a:fld id="{C51EAA63-D034-42AE-91FA-B13B9518C7BE}" type="slidenum">
              <a:rPr lang="en-US" smtClean="0"/>
              <a:pPr/>
              <a:t>‹#›</a:t>
            </a:fld>
            <a:endParaRPr lang="en-US" dirty="0"/>
          </a:p>
        </p:txBody>
      </p:sp>
      <p:pic>
        <p:nvPicPr>
          <p:cNvPr id="10" name="Picture 9"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6287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End Page 1">
    <p:spTree>
      <p:nvGrpSpPr>
        <p:cNvPr id="1" name=""/>
        <p:cNvGrpSpPr/>
        <p:nvPr/>
      </p:nvGrpSpPr>
      <p:grpSpPr>
        <a:xfrm>
          <a:off x="0" y="0"/>
          <a:ext cx="0" cy="0"/>
          <a:chOff x="0" y="0"/>
          <a:chExt cx="0" cy="0"/>
        </a:xfrm>
      </p:grpSpPr>
      <p:pic>
        <p:nvPicPr>
          <p:cNvPr id="18" name="Picture 17" descr="&quot;Integrated Cloud Applications &amp; Platform Services&quot; tagline in red and black" title="Oracle corporate Tagline in color">
            <a:extLst>
              <a:ext uri="{FF2B5EF4-FFF2-40B4-BE49-F238E27FC236}">
                <a16:creationId xmlns:a16="http://schemas.microsoft.com/office/drawing/2014/main" xmlns="" id="{448FE6E1-74FF-0E48-8DDE-9AE0E0CEB14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2219916" y="1722240"/>
            <a:ext cx="7748992" cy="2950267"/>
          </a:xfrm>
          <a:prstGeom prst="rect">
            <a:avLst/>
          </a:prstGeom>
        </p:spPr>
      </p:pic>
      <p:sp>
        <p:nvSpPr>
          <p:cNvPr id="8" name="Footer Placeholder 7">
            <a:extLst>
              <a:ext uri="{FF2B5EF4-FFF2-40B4-BE49-F238E27FC236}">
                <a16:creationId xmlns:a16="http://schemas.microsoft.com/office/drawing/2014/main" xmlns="" id="{CB1DF0F7-B59E-504C-B8D9-6884CE5419C6}"/>
              </a:ext>
            </a:extLst>
          </p:cNvPr>
          <p:cNvSpPr>
            <a:spLocks noGrp="1"/>
          </p:cNvSpPr>
          <p:nvPr>
            <p:ph type="ftr" sz="quarter" idx="10"/>
          </p:nvPr>
        </p:nvSpPr>
        <p:spPr bwMode="gray"/>
        <p:txBody>
          <a:bodyPr/>
          <a:lstStyle>
            <a:lvl1pPr>
              <a:defRPr>
                <a:solidFill>
                  <a:srgbClr val="4E5052"/>
                </a:solidFill>
              </a:defRPr>
            </a:lvl1pPr>
          </a:lstStyle>
          <a:p>
            <a:r>
              <a:rPr lang="en-US"/>
              <a:t>Copyright © 2018, Oracle and/or its affiliates. All rights reserved.  </a:t>
            </a:r>
            <a:endParaRPr lang="en-US" dirty="0"/>
          </a:p>
        </p:txBody>
      </p:sp>
      <p:sp>
        <p:nvSpPr>
          <p:cNvPr id="9" name="Slide Number Placeholder 8">
            <a:extLst>
              <a:ext uri="{FF2B5EF4-FFF2-40B4-BE49-F238E27FC236}">
                <a16:creationId xmlns:a16="http://schemas.microsoft.com/office/drawing/2014/main" xmlns="" id="{9831CD28-2844-6C48-A0F4-AD0DC3545C03}"/>
              </a:ext>
            </a:extLst>
          </p:cNvPr>
          <p:cNvSpPr>
            <a:spLocks noGrp="1"/>
          </p:cNvSpPr>
          <p:nvPr>
            <p:ph type="sldNum" sz="quarter" idx="11"/>
          </p:nvPr>
        </p:nvSpPr>
        <p:spPr bwMode="gray"/>
        <p:txBody>
          <a:bodyPr/>
          <a:lstStyle>
            <a:lvl1pPr>
              <a:defRPr>
                <a:solidFill>
                  <a:srgbClr val="4E5052"/>
                </a:solidFill>
              </a:defRPr>
            </a:lvl1pPr>
          </a:lstStyle>
          <a:p>
            <a:fld id="{C51EAA63-D034-42AE-91FA-B13B9518C7BE}" type="slidenum">
              <a:rPr lang="en-US" smtClean="0"/>
              <a:pPr/>
              <a:t>‹#›</a:t>
            </a:fld>
            <a:endParaRPr lang="en-US" dirty="0"/>
          </a:p>
        </p:txBody>
      </p:sp>
      <p:pic>
        <p:nvPicPr>
          <p:cNvPr id="6" name="Picture 5"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3823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7_End Page 2">
    <p:bg bwMode="gray">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CE028CB9-A6C0-E247-ADDF-AAD975CB84F6}"/>
              </a:ext>
            </a:extLst>
          </p:cNvPr>
          <p:cNvSpPr/>
          <p:nvPr userDrawn="1"/>
        </p:nvSpPr>
        <p:spPr bwMode="gray">
          <a:xfrm>
            <a:off x="-1" y="0"/>
            <a:ext cx="12188825" cy="685800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grpSp>
        <p:nvGrpSpPr>
          <p:cNvPr id="2" name="Group 1">
            <a:extLst>
              <a:ext uri="{FF2B5EF4-FFF2-40B4-BE49-F238E27FC236}">
                <a16:creationId xmlns:a16="http://schemas.microsoft.com/office/drawing/2014/main" xmlns="" id="{B639F889-8395-1C4B-9201-5D5BFE49F092}"/>
              </a:ext>
            </a:extLst>
          </p:cNvPr>
          <p:cNvGrpSpPr/>
          <p:nvPr userDrawn="1"/>
        </p:nvGrpSpPr>
        <p:grpSpPr bwMode="gray">
          <a:xfrm>
            <a:off x="2541" y="-4318"/>
            <a:ext cx="7604476" cy="6862318"/>
            <a:chOff x="2541" y="-4318"/>
            <a:chExt cx="7604476" cy="6862318"/>
          </a:xfrm>
        </p:grpSpPr>
        <p:sp>
          <p:nvSpPr>
            <p:cNvPr id="7" name="Parallelogram 20">
              <a:extLst>
                <a:ext uri="{FF2B5EF4-FFF2-40B4-BE49-F238E27FC236}">
                  <a16:creationId xmlns:a16="http://schemas.microsoft.com/office/drawing/2014/main" xmlns="" id="{F0BBD3C1-892D-0D4F-8453-A23FBB85CFC1}"/>
                </a:ext>
              </a:extLst>
            </p:cNvPr>
            <p:cNvSpPr/>
            <p:nvPr userDrawn="1"/>
          </p:nvSpPr>
          <p:spPr bwMode="gray">
            <a:xfrm>
              <a:off x="2683" y="2"/>
              <a:ext cx="7604334" cy="4976037"/>
            </a:xfrm>
            <a:custGeom>
              <a:avLst/>
              <a:gdLst>
                <a:gd name="connsiteX0" fmla="*/ 0 w 12902030"/>
                <a:gd name="connsiteY0" fmla="*/ 4976037 h 4976037"/>
                <a:gd name="connsiteX1" fmla="*/ 3240296 w 12902030"/>
                <a:gd name="connsiteY1" fmla="*/ 0 h 4976037"/>
                <a:gd name="connsiteX2" fmla="*/ 12902030 w 12902030"/>
                <a:gd name="connsiteY2" fmla="*/ 0 h 4976037"/>
                <a:gd name="connsiteX3" fmla="*/ 9661734 w 12902030"/>
                <a:gd name="connsiteY3" fmla="*/ 4976037 h 4976037"/>
                <a:gd name="connsiteX4" fmla="*/ 0 w 12902030"/>
                <a:gd name="connsiteY4" fmla="*/ 4976037 h 4976037"/>
                <a:gd name="connsiteX0" fmla="*/ 0 w 12902030"/>
                <a:gd name="connsiteY0" fmla="*/ 4976037 h 4976037"/>
                <a:gd name="connsiteX1" fmla="*/ 5297696 w 12902030"/>
                <a:gd name="connsiteY1" fmla="*/ 13447 h 4976037"/>
                <a:gd name="connsiteX2" fmla="*/ 12902030 w 12902030"/>
                <a:gd name="connsiteY2" fmla="*/ 0 h 4976037"/>
                <a:gd name="connsiteX3" fmla="*/ 9661734 w 12902030"/>
                <a:gd name="connsiteY3" fmla="*/ 4976037 h 4976037"/>
                <a:gd name="connsiteX4" fmla="*/ 0 w 12902030"/>
                <a:gd name="connsiteY4" fmla="*/ 4976037 h 4976037"/>
                <a:gd name="connsiteX0" fmla="*/ 446 w 7604334"/>
                <a:gd name="connsiteY0" fmla="*/ 4976037 h 4976037"/>
                <a:gd name="connsiteX1" fmla="*/ 0 w 7604334"/>
                <a:gd name="connsiteY1" fmla="*/ 13447 h 4976037"/>
                <a:gd name="connsiteX2" fmla="*/ 7604334 w 7604334"/>
                <a:gd name="connsiteY2" fmla="*/ 0 h 4976037"/>
                <a:gd name="connsiteX3" fmla="*/ 4364038 w 7604334"/>
                <a:gd name="connsiteY3" fmla="*/ 4976037 h 4976037"/>
                <a:gd name="connsiteX4" fmla="*/ 446 w 7604334"/>
                <a:gd name="connsiteY4" fmla="*/ 4976037 h 4976037"/>
                <a:gd name="connsiteX0" fmla="*/ 446 w 7604334"/>
                <a:gd name="connsiteY0" fmla="*/ 4976037 h 4976037"/>
                <a:gd name="connsiteX1" fmla="*/ 0 w 7604334"/>
                <a:gd name="connsiteY1" fmla="*/ 7097 h 4976037"/>
                <a:gd name="connsiteX2" fmla="*/ 7604334 w 7604334"/>
                <a:gd name="connsiteY2" fmla="*/ 0 h 4976037"/>
                <a:gd name="connsiteX3" fmla="*/ 4364038 w 7604334"/>
                <a:gd name="connsiteY3" fmla="*/ 4976037 h 4976037"/>
                <a:gd name="connsiteX4" fmla="*/ 446 w 7604334"/>
                <a:gd name="connsiteY4" fmla="*/ 4976037 h 4976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334" h="4976037">
                  <a:moveTo>
                    <a:pt x="446" y="4976037"/>
                  </a:moveTo>
                  <a:cubicBezTo>
                    <a:pt x="297" y="3321840"/>
                    <a:pt x="149" y="1661294"/>
                    <a:pt x="0" y="7097"/>
                  </a:cubicBezTo>
                  <a:lnTo>
                    <a:pt x="7604334" y="0"/>
                  </a:lnTo>
                  <a:lnTo>
                    <a:pt x="4364038" y="4976037"/>
                  </a:lnTo>
                  <a:lnTo>
                    <a:pt x="446" y="4976037"/>
                  </a:lnTo>
                  <a:close/>
                </a:path>
              </a:pathLst>
            </a:custGeom>
            <a:gradFill>
              <a:gsLst>
                <a:gs pos="0">
                  <a:srgbClr val="D83040">
                    <a:alpha val="41000"/>
                  </a:srgbClr>
                </a:gs>
                <a:gs pos="100000">
                  <a:srgbClr val="D83040">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dirty="0">
                <a:solidFill>
                  <a:srgbClr val="FFFFFF"/>
                </a:solidFill>
              </a:endParaRPr>
            </a:p>
          </p:txBody>
        </p:sp>
        <p:sp>
          <p:nvSpPr>
            <p:cNvPr id="9" name="Parallelogram 21">
              <a:extLst>
                <a:ext uri="{FF2B5EF4-FFF2-40B4-BE49-F238E27FC236}">
                  <a16:creationId xmlns:a16="http://schemas.microsoft.com/office/drawing/2014/main" xmlns="" id="{0E4F2092-B1FE-434B-8DFD-A7B9362C8103}"/>
                </a:ext>
              </a:extLst>
            </p:cNvPr>
            <p:cNvSpPr/>
            <p:nvPr userDrawn="1"/>
          </p:nvSpPr>
          <p:spPr bwMode="gray">
            <a:xfrm>
              <a:off x="2541" y="-4318"/>
              <a:ext cx="6195569" cy="6862318"/>
            </a:xfrm>
            <a:custGeom>
              <a:avLst/>
              <a:gdLst>
                <a:gd name="connsiteX0" fmla="*/ 0 w 11205372"/>
                <a:gd name="connsiteY0" fmla="*/ 6858000 h 6858000"/>
                <a:gd name="connsiteX1" fmla="*/ 4465792 w 11205372"/>
                <a:gd name="connsiteY1" fmla="*/ 0 h 6858000"/>
                <a:gd name="connsiteX2" fmla="*/ 11205372 w 11205372"/>
                <a:gd name="connsiteY2" fmla="*/ 0 h 6858000"/>
                <a:gd name="connsiteX3" fmla="*/ 6739580 w 11205372"/>
                <a:gd name="connsiteY3" fmla="*/ 6858000 h 6858000"/>
                <a:gd name="connsiteX4" fmla="*/ 0 w 11205372"/>
                <a:gd name="connsiteY4" fmla="*/ 6858000 h 6858000"/>
                <a:gd name="connsiteX0" fmla="*/ 545120 w 6739580"/>
                <a:gd name="connsiteY0" fmla="*/ 6839712 h 6858000"/>
                <a:gd name="connsiteX1" fmla="*/ 0 w 6739580"/>
                <a:gd name="connsiteY1" fmla="*/ 0 h 6858000"/>
                <a:gd name="connsiteX2" fmla="*/ 6739580 w 6739580"/>
                <a:gd name="connsiteY2" fmla="*/ 0 h 6858000"/>
                <a:gd name="connsiteX3" fmla="*/ 2273788 w 6739580"/>
                <a:gd name="connsiteY3" fmla="*/ 6858000 h 6858000"/>
                <a:gd name="connsiteX4" fmla="*/ 545120 w 6739580"/>
                <a:gd name="connsiteY4" fmla="*/ 6839712 h 6858000"/>
                <a:gd name="connsiteX0" fmla="*/ 14768 w 6209228"/>
                <a:gd name="connsiteY0" fmla="*/ 6839712 h 6858000"/>
                <a:gd name="connsiteX1" fmla="*/ 0 w 6209228"/>
                <a:gd name="connsiteY1" fmla="*/ 9144 h 6858000"/>
                <a:gd name="connsiteX2" fmla="*/ 6209228 w 6209228"/>
                <a:gd name="connsiteY2" fmla="*/ 0 h 6858000"/>
                <a:gd name="connsiteX3" fmla="*/ 1743436 w 6209228"/>
                <a:gd name="connsiteY3" fmla="*/ 6858000 h 6858000"/>
                <a:gd name="connsiteX4" fmla="*/ 14768 w 6209228"/>
                <a:gd name="connsiteY4" fmla="*/ 6839712 h 6858000"/>
                <a:gd name="connsiteX0" fmla="*/ 1109 w 6195569"/>
                <a:gd name="connsiteY0" fmla="*/ 6839712 h 6858000"/>
                <a:gd name="connsiteX1" fmla="*/ 4629 w 6195569"/>
                <a:gd name="connsiteY1" fmla="*/ 27432 h 6858000"/>
                <a:gd name="connsiteX2" fmla="*/ 6195569 w 6195569"/>
                <a:gd name="connsiteY2" fmla="*/ 0 h 6858000"/>
                <a:gd name="connsiteX3" fmla="*/ 1729777 w 6195569"/>
                <a:gd name="connsiteY3" fmla="*/ 6858000 h 6858000"/>
                <a:gd name="connsiteX4" fmla="*/ 1109 w 6195569"/>
                <a:gd name="connsiteY4" fmla="*/ 6839712 h 6858000"/>
                <a:gd name="connsiteX0" fmla="*/ 2830 w 6197290"/>
                <a:gd name="connsiteY0" fmla="*/ 6839712 h 6858000"/>
                <a:gd name="connsiteX1" fmla="*/ 0 w 6197290"/>
                <a:gd name="connsiteY1" fmla="*/ 2032 h 6858000"/>
                <a:gd name="connsiteX2" fmla="*/ 6197290 w 6197290"/>
                <a:gd name="connsiteY2" fmla="*/ 0 h 6858000"/>
                <a:gd name="connsiteX3" fmla="*/ 1731498 w 6197290"/>
                <a:gd name="connsiteY3" fmla="*/ 6858000 h 6858000"/>
                <a:gd name="connsiteX4" fmla="*/ 2830 w 6197290"/>
                <a:gd name="connsiteY4" fmla="*/ 6839712 h 6858000"/>
                <a:gd name="connsiteX0" fmla="*/ 2830 w 6197290"/>
                <a:gd name="connsiteY0" fmla="*/ 6844030 h 6862318"/>
                <a:gd name="connsiteX1" fmla="*/ 0 w 6197290"/>
                <a:gd name="connsiteY1" fmla="*/ 0 h 6862318"/>
                <a:gd name="connsiteX2" fmla="*/ 6197290 w 6197290"/>
                <a:gd name="connsiteY2" fmla="*/ 4318 h 6862318"/>
                <a:gd name="connsiteX3" fmla="*/ 1731498 w 6197290"/>
                <a:gd name="connsiteY3" fmla="*/ 6862318 h 6862318"/>
                <a:gd name="connsiteX4" fmla="*/ 2830 w 6197290"/>
                <a:gd name="connsiteY4" fmla="*/ 6844030 h 6862318"/>
                <a:gd name="connsiteX0" fmla="*/ 1109 w 6195569"/>
                <a:gd name="connsiteY0" fmla="*/ 6850380 h 6868668"/>
                <a:gd name="connsiteX1" fmla="*/ 4629 w 6195569"/>
                <a:gd name="connsiteY1" fmla="*/ 0 h 6868668"/>
                <a:gd name="connsiteX2" fmla="*/ 6195569 w 6195569"/>
                <a:gd name="connsiteY2" fmla="*/ 10668 h 6868668"/>
                <a:gd name="connsiteX3" fmla="*/ 1729777 w 6195569"/>
                <a:gd name="connsiteY3" fmla="*/ 6868668 h 6868668"/>
                <a:gd name="connsiteX4" fmla="*/ 1109 w 6195569"/>
                <a:gd name="connsiteY4" fmla="*/ 6850380 h 6868668"/>
                <a:gd name="connsiteX0" fmla="*/ 85380 w 6279840"/>
                <a:gd name="connsiteY0" fmla="*/ 6839712 h 6858000"/>
                <a:gd name="connsiteX1" fmla="*/ 0 w 6279840"/>
                <a:gd name="connsiteY1" fmla="*/ 173482 h 6858000"/>
                <a:gd name="connsiteX2" fmla="*/ 6279840 w 6279840"/>
                <a:gd name="connsiteY2" fmla="*/ 0 h 6858000"/>
                <a:gd name="connsiteX3" fmla="*/ 1814048 w 6279840"/>
                <a:gd name="connsiteY3" fmla="*/ 6858000 h 6858000"/>
                <a:gd name="connsiteX4" fmla="*/ 85380 w 6279840"/>
                <a:gd name="connsiteY4" fmla="*/ 6839712 h 6858000"/>
                <a:gd name="connsiteX0" fmla="*/ 2830 w 6197290"/>
                <a:gd name="connsiteY0" fmla="*/ 6839712 h 6858000"/>
                <a:gd name="connsiteX1" fmla="*/ 0 w 6197290"/>
                <a:gd name="connsiteY1" fmla="*/ 2032 h 6858000"/>
                <a:gd name="connsiteX2" fmla="*/ 6197290 w 6197290"/>
                <a:gd name="connsiteY2" fmla="*/ 0 h 6858000"/>
                <a:gd name="connsiteX3" fmla="*/ 1731498 w 6197290"/>
                <a:gd name="connsiteY3" fmla="*/ 6858000 h 6858000"/>
                <a:gd name="connsiteX4" fmla="*/ 2830 w 6197290"/>
                <a:gd name="connsiteY4" fmla="*/ 6839712 h 6858000"/>
                <a:gd name="connsiteX0" fmla="*/ 1109 w 6195569"/>
                <a:gd name="connsiteY0" fmla="*/ 6844030 h 6862318"/>
                <a:gd name="connsiteX1" fmla="*/ 4629 w 6195569"/>
                <a:gd name="connsiteY1" fmla="*/ 0 h 6862318"/>
                <a:gd name="connsiteX2" fmla="*/ 6195569 w 6195569"/>
                <a:gd name="connsiteY2" fmla="*/ 4318 h 6862318"/>
                <a:gd name="connsiteX3" fmla="*/ 1729777 w 6195569"/>
                <a:gd name="connsiteY3" fmla="*/ 6862318 h 6862318"/>
                <a:gd name="connsiteX4" fmla="*/ 1109 w 6195569"/>
                <a:gd name="connsiteY4" fmla="*/ 6844030 h 6862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569" h="6862318">
                  <a:moveTo>
                    <a:pt x="1109" y="6844030"/>
                  </a:moveTo>
                  <a:cubicBezTo>
                    <a:pt x="-3814" y="4567174"/>
                    <a:pt x="9552" y="2276856"/>
                    <a:pt x="4629" y="0"/>
                  </a:cubicBezTo>
                  <a:lnTo>
                    <a:pt x="6195569" y="4318"/>
                  </a:lnTo>
                  <a:lnTo>
                    <a:pt x="1729777" y="6862318"/>
                  </a:lnTo>
                  <a:lnTo>
                    <a:pt x="1109" y="6844030"/>
                  </a:lnTo>
                  <a:close/>
                </a:path>
              </a:pathLst>
            </a:custGeom>
            <a:gradFill>
              <a:gsLst>
                <a:gs pos="0">
                  <a:srgbClr val="D83040">
                    <a:alpha val="41000"/>
                  </a:srgbClr>
                </a:gs>
                <a:gs pos="100000">
                  <a:srgbClr val="D83040">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dirty="0">
                <a:solidFill>
                  <a:srgbClr val="FFFFFF"/>
                </a:solidFill>
              </a:endParaRPr>
            </a:p>
          </p:txBody>
        </p:sp>
      </p:grpSp>
      <p:pic>
        <p:nvPicPr>
          <p:cNvPr id="14" name="Picture 13">
            <a:extLst>
              <a:ext uri="{FF2B5EF4-FFF2-40B4-BE49-F238E27FC236}">
                <a16:creationId xmlns:a16="http://schemas.microsoft.com/office/drawing/2014/main" xmlns="" id="{8F6A5651-C9C0-5047-906C-B13328AB0C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2810047" y="3003063"/>
            <a:ext cx="6797331" cy="851874"/>
          </a:xfrm>
          <a:prstGeom prst="rect">
            <a:avLst/>
          </a:prstGeom>
        </p:spPr>
      </p:pic>
    </p:spTree>
    <p:extLst>
      <p:ext uri="{BB962C8B-B14F-4D97-AF65-F5344CB8AC3E}">
        <p14:creationId xmlns:p14="http://schemas.microsoft.com/office/powerpoint/2010/main" val="424234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a:xfrm>
            <a:off x="8048027" y="6389135"/>
            <a:ext cx="3859795" cy="366183"/>
          </a:xfrm>
          <a:prstGeom prst="rect">
            <a:avLst/>
          </a:prstGeom>
        </p:spPr>
        <p:txBody>
          <a:bodyPr lIns="121872" tIns="60936" rIns="121872" bIns="60936"/>
          <a:lstStyle>
            <a:lvl1pPr>
              <a:defRPr/>
            </a:lvl1pPr>
          </a:lstStyle>
          <a:p>
            <a:pPr defTabSz="1218733">
              <a:defRPr/>
            </a:pPr>
            <a:endParaRPr lang="en-US" dirty="0">
              <a:solidFill>
                <a:srgbClr val="000000"/>
              </a:solidFill>
              <a:latin typeface="Arial"/>
              <a:ea typeface="ＭＳ Ｐゴシック" charset="-128"/>
            </a:endParaRPr>
          </a:p>
        </p:txBody>
      </p:sp>
    </p:spTree>
    <p:extLst>
      <p:ext uri="{BB962C8B-B14F-4D97-AF65-F5344CB8AC3E}">
        <p14:creationId xmlns:p14="http://schemas.microsoft.com/office/powerpoint/2010/main" val="155140206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108D962F-10A7-7449-B63E-020FDCF837A0}" type="datetime1">
              <a:rPr lang="en-US" smtClean="0"/>
              <a:t>4/9/2019</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3240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B539B50D-2970-498C-A1E8-B845D52876FB}"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9</a:t>
            </a:r>
            <a:r>
              <a:rPr sz="800" dirty="0">
                <a:solidFill>
                  <a:srgbClr val="5F5F5F">
                    <a:lumMod val="60000"/>
                    <a:lumOff val="40000"/>
                  </a:srgbClr>
                </a:solidFill>
              </a:rPr>
              <a:t> Oracle and/or its affiliates. All rights reserved.  |</a:t>
            </a: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6066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3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09D790CC-0C44-0548-B544-7008B3214F57}" type="datetime1">
              <a:rPr lang="en-US" smtClean="0"/>
              <a:t>4/9/2019</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6682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5F5C970-1355-3B40-B0AB-A3377144C7D0}" type="datetime1">
              <a:rPr lang="en-US" smtClean="0"/>
              <a:t>4/9/2019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6781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BEFDE3B9-C526-724E-AE61-56764CC29B2F}" type="datetime1">
              <a:rPr lang="en-US" smtClean="0"/>
              <a:t>4/9/2019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96495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F7F83DCF-8489-4545-AFD0-1C239EFB26A0}" type="datetime1">
              <a:rPr lang="en-US" smtClean="0"/>
              <a:t>4/9/2019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5426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B339650D-8213-C54F-A74E-884D45B9B250}" type="datetime1">
              <a:rPr lang="en-US" smtClean="0"/>
              <a:t>4/9/2019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225895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6F930998-0B67-8D4D-8DF2-1D9C94F23653}" type="datetime1">
              <a:rPr lang="en-US" smtClean="0"/>
              <a:t>4/9/2019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342279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4D9CE0A-B941-4440-9364-1F25EF751745}" type="datetime1">
              <a:rPr lang="en-US" smtClean="0"/>
              <a:t>4/9/2019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48117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C3A6A5FC-23AB-0C43-A23D-AC4E48FFEFFF}" type="datetime1">
              <a:rPr lang="en-US" smtClean="0"/>
              <a:t>4/9/2019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13092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7F4D8370-D738-7341-A866-9324EDAAC45F}" type="datetime1">
              <a:rPr lang="en-US" smtClean="0"/>
              <a:t>4/9/2019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66724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E986B63-2D2F-CB4B-8945-2344FF577BCF}" type="datetime1">
              <a:rPr lang="en-US" smtClean="0"/>
              <a:t>4/9/2019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8728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43EBF62D-4F2F-4BF8-9212-6986ECC29263}"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9 Oracle </a:t>
            </a:r>
            <a:r>
              <a:rPr sz="800" dirty="0">
                <a:solidFill>
                  <a:srgbClr val="5F5F5F">
                    <a:lumMod val="60000"/>
                    <a:lumOff val="40000"/>
                  </a:srgbClr>
                </a:solidFill>
              </a:rPr>
              <a:t> and/or its affiliates. All rights reserved.  |</a:t>
            </a: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263707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F989F0-4965-2247-8074-8E5621F36A3F}" type="datetime1">
              <a:rPr lang="en-US" smtClean="0"/>
              <a:t>4/9/2019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60930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B35F3F92-04F1-524E-9B4E-6FD7033A9871}" type="datetime1">
              <a:rPr lang="en-US" smtClean="0"/>
              <a:t>4/9/2019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91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4" name="Date Placeholder 3"/>
          <p:cNvSpPr>
            <a:spLocks noGrp="1"/>
          </p:cNvSpPr>
          <p:nvPr>
            <p:ph type="dt" sz="half" idx="10"/>
          </p:nvPr>
        </p:nvSpPr>
        <p:spPr/>
        <p:txBody>
          <a:bodyPr/>
          <a:lstStyle>
            <a:lvl1pPr>
              <a:defRPr>
                <a:solidFill>
                  <a:srgbClr val="5F5F5F"/>
                </a:solidFill>
              </a:defRPr>
            </a:lvl1pPr>
          </a:lstStyle>
          <a:p>
            <a:fld id="{48DC8612-14FF-9F4A-B5F9-C9A191063F19}" type="datetime1">
              <a:rPr lang="en-US" smtClean="0"/>
              <a:t>4/9/2019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1648584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C6EF8A79-9377-0D4E-8A30-B37CA19C5DDB}" type="datetime1">
              <a:rPr lang="en-US" smtClean="0"/>
              <a:t>4/9/2019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2231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4BABB6-73CC-E141-8BD7-3C9D1FC20009}" type="datetime1">
              <a:rPr lang="en-US" smtClean="0"/>
              <a:t>4/9/2019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38612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064C0446-1BDE-AE47-9C3E-2577BE87B5CC}" type="datetime1">
              <a:rPr lang="en-US" smtClean="0"/>
              <a:t>4/9/2019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24479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1A42E5-98B2-784F-9C53-5050E815E87A}"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4360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E38F786-B98D-8A4C-8D6E-7229E0D09714}"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952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910DF1EB-FB4D-8B4E-AC54-420E0DECE675}"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65602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DD64BDE1-E89E-9E45-9282-48C7CFBE6EE8}"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204155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2A73E0C-94AA-472C-A5EC-15BC16F21F83}" type="datetime1">
              <a:rPr lang="en-US" smtClean="0">
                <a:solidFill>
                  <a:srgbClr val="FFFFFF">
                    <a:lumMod val="60000"/>
                    <a:lumOff val="40000"/>
                  </a:srgbClr>
                </a:solidFill>
              </a:rPr>
              <a:pPr/>
              <a:t>4/9/2019</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a:t>
            </a:r>
            <a:r>
              <a:rPr lang="en-US" sz="800" dirty="0">
                <a:solidFill>
                  <a:srgbClr val="FFFFFF">
                    <a:lumMod val="60000"/>
                    <a:lumOff val="40000"/>
                  </a:srgbClr>
                </a:solidFill>
              </a:rPr>
              <a:t>9</a:t>
            </a:r>
            <a:r>
              <a:rPr sz="800" dirty="0">
                <a:solidFill>
                  <a:srgbClr val="FFFFFF">
                    <a:lumMod val="60000"/>
                    <a:lumOff val="40000"/>
                  </a:srgbClr>
                </a:solidFill>
              </a:rPr>
              <a:t> Oracle and/or its affiliates. All rights reserved.  |</a:t>
            </a:r>
          </a:p>
        </p:txBody>
      </p:sp>
      <p:sp>
        <p:nvSpPr>
          <p:cNvPr id="5" name="Footer Placeholder 4"/>
          <p:cNvSpPr>
            <a:spLocks noGrp="1"/>
          </p:cNvSpPr>
          <p:nvPr>
            <p:ph type="ftr" sz="quarter" idx="11"/>
          </p:nvPr>
        </p:nvSpPr>
        <p:spPr/>
        <p:txBody>
          <a:bodyPr/>
          <a:lstStyle/>
          <a:p>
            <a:r>
              <a:rPr lang="en-US">
                <a:solidFill>
                  <a:srgbClr val="FFFFFF">
                    <a:lumMod val="60000"/>
                    <a:lumOff val="40000"/>
                  </a:srgbClr>
                </a:solidFill>
              </a:rPr>
              <a:t>Oracle Company Confidential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026101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F5CA82-FB23-5246-8EBD-78AF6CF1ACFB}"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60363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4B085-6127-E64C-AC08-9F1B7A675C23}"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9960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325D77-6BB0-594D-8524-EF6104D2E853}"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3659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5E8F5FB-7624-B94D-A439-F7280BDFB62F}"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19720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20573E8D-23B6-3C4E-B1FC-F5A8833EB2FD}"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257898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43A9F7-1262-0144-B5BA-4DC2216C59A0}" type="datetime1">
              <a:rPr lang="en-US" smtClean="0"/>
              <a:t>4/9/2019</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0620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572210-6E2E-3E4B-A1F0-76D546EDA92A}" type="datetime1">
              <a:rPr lang="en-US" smtClean="0"/>
              <a:t>4/9/2019</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10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2E1593B-DC8A-1748-8028-25922B628940}" type="datetime1">
              <a:rPr lang="en-US" smtClean="0"/>
              <a:t>4/9/2019</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11006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70E57B-EC20-974E-8330-BDA171B8A022}" type="datetime1">
              <a:rPr lang="en-US" smtClean="0"/>
              <a:t>4/9/2019</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2501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0E0F52-F7CE-3B42-AA42-8FC499618013}"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0885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3727D0E0-D9B3-4D0C-B2AD-49ACE42B9DB0}" type="datetime1">
              <a:rPr lang="en-US" smtClean="0">
                <a:solidFill>
                  <a:srgbClr val="FFFFFF">
                    <a:lumMod val="60000"/>
                    <a:lumOff val="40000"/>
                  </a:srgbClr>
                </a:solidFill>
              </a:rPr>
              <a:pPr/>
              <a:t>4/9/2019</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a:t>
            </a:r>
            <a:r>
              <a:rPr lang="en-US" sz="800" dirty="0">
                <a:solidFill>
                  <a:srgbClr val="FFFFFF">
                    <a:lumMod val="60000"/>
                    <a:lumOff val="40000"/>
                  </a:srgbClr>
                </a:solidFill>
              </a:rPr>
              <a:t>6</a:t>
            </a:r>
            <a:r>
              <a:rPr sz="800" dirty="0">
                <a:solidFill>
                  <a:srgbClr val="FFFFFF">
                    <a:lumMod val="60000"/>
                    <a:lumOff val="40000"/>
                  </a:srgbClr>
                </a:solidFill>
              </a:rPr>
              <a:t> Oracle and/or its affiliates. All rights reserved.  |</a:t>
            </a:r>
          </a:p>
        </p:txBody>
      </p:sp>
      <p:sp>
        <p:nvSpPr>
          <p:cNvPr id="5" name="Footer Placeholder 4"/>
          <p:cNvSpPr>
            <a:spLocks noGrp="1"/>
          </p:cNvSpPr>
          <p:nvPr>
            <p:ph type="ftr" sz="quarter" idx="11"/>
          </p:nvPr>
        </p:nvSpPr>
        <p:spPr/>
        <p:txBody>
          <a:bodyPr/>
          <a:lstStyle/>
          <a:p>
            <a:r>
              <a:rPr lang="en-US">
                <a:solidFill>
                  <a:srgbClr val="FFFFFF">
                    <a:lumMod val="60000"/>
                    <a:lumOff val="40000"/>
                  </a:srgbClr>
                </a:solidFill>
              </a:rPr>
              <a:t>Oracle Company Confidential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08195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B698DC-CECB-C04E-83E3-13C194EEB9C7}"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25564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AC1607-CAAC-F94D-A303-A7FFD18C5346}"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83359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E7814E-C522-FA42-A5EA-D0B9C4F07731}"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4633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BEF6332D-94BF-C049-9BAB-313B65C11714}"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15404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88B7032A-CA75-0647-873C-60796B5F737B}"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41424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6477E7A7-DF1D-1E4F-B4FD-5695E15F031B}"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1344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09DE3B2C-0175-6549-BEE7-7D1F8FFFA577}" type="datetime1">
              <a:rPr lang="en-US" smtClean="0"/>
              <a:t>4/9/2019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107058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5"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19AACF59-DA16-9E40-9F77-27FBD61975B7}" type="datetime1">
              <a:rPr lang="en-US" smtClean="0"/>
              <a:t>4/9/2019</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spTree>
    <p:extLst>
      <p:ext uri="{BB962C8B-B14F-4D97-AF65-F5344CB8AC3E}">
        <p14:creationId xmlns:p14="http://schemas.microsoft.com/office/powerpoint/2010/main" val="133610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A3835-6C7C-E244-9964-DD5E9AE443DD}" type="datetime1">
              <a:rPr lang="en-US" smtClean="0"/>
              <a:t>4/9/2019</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6762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5E0D68-3D1B-8443-B281-06015CEF7E9D}" type="datetime1">
              <a:rPr lang="en-US" smtClean="0"/>
              <a:t>4/9/2019</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2972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C073E223-3741-4110-97CD-DAB745A17A80}" type="datetime1">
              <a:rPr lang="en-US" smtClean="0">
                <a:solidFill>
                  <a:srgbClr val="FFFFFF">
                    <a:lumMod val="60000"/>
                    <a:lumOff val="40000"/>
                  </a:srgbClr>
                </a:solidFill>
              </a:rPr>
              <a:pPr/>
              <a:t>4/9/2019</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a:t>
            </a:r>
            <a:r>
              <a:rPr lang="en-US" sz="800" dirty="0">
                <a:solidFill>
                  <a:srgbClr val="FFFFFF">
                    <a:lumMod val="60000"/>
                    <a:lumOff val="40000"/>
                  </a:srgbClr>
                </a:solidFill>
              </a:rPr>
              <a:t>6</a:t>
            </a:r>
            <a:r>
              <a:rPr sz="800" dirty="0">
                <a:solidFill>
                  <a:srgbClr val="FFFFFF">
                    <a:lumMod val="60000"/>
                    <a:lumOff val="40000"/>
                  </a:srgbClr>
                </a:solidFill>
              </a:rPr>
              <a:t> Oracle and/or its affiliates. All rights reserved.  |</a:t>
            </a:r>
          </a:p>
        </p:txBody>
      </p:sp>
      <p:sp>
        <p:nvSpPr>
          <p:cNvPr id="5" name="Footer Placeholder 4"/>
          <p:cNvSpPr>
            <a:spLocks noGrp="1"/>
          </p:cNvSpPr>
          <p:nvPr>
            <p:ph type="ftr" sz="quarter" idx="11"/>
          </p:nvPr>
        </p:nvSpPr>
        <p:spPr/>
        <p:txBody>
          <a:bodyPr/>
          <a:lstStyle/>
          <a:p>
            <a:r>
              <a:rPr lang="en-US">
                <a:solidFill>
                  <a:srgbClr val="FFFFFF">
                    <a:lumMod val="60000"/>
                    <a:lumOff val="40000"/>
                  </a:srgbClr>
                </a:solidFill>
              </a:rPr>
              <a:t>Oracle Company Confidential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210584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B01D515C-84AC-084A-B9ED-0E00AD09CC57}" type="datetime1">
              <a:rPr lang="en-US" smtClean="0"/>
              <a:t>4/9/2019</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82098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340776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411B11-8882-7041-9BC5-510990AD299C}" type="datetime1">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9150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B051EA5-9A17-9142-AA87-53989245D6F1}" type="datetime1">
              <a:rPr lang="en-US" smtClean="0"/>
              <a:t>4/9/2019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289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cSld name="Title Slide Photo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435542" cy="1470025"/>
          </a:xfrm>
        </p:spPr>
        <p:txBody>
          <a:bodyPr/>
          <a:lstStyle>
            <a:lvl1pPr>
              <a:lnSpc>
                <a:spcPct val="80000"/>
              </a:lnSpc>
              <a:defRPr sz="4800">
                <a:solidFill>
                  <a:schemeClr val="bg1"/>
                </a:solidFill>
              </a:defRPr>
            </a:lvl1pPr>
          </a:lstStyle>
          <a:p>
            <a:r>
              <a:rPr lang="en-US" dirty="0"/>
              <a:t>Click to edit Master title style</a:t>
            </a:r>
            <a:endParaRPr dirty="0"/>
          </a:p>
        </p:txBody>
      </p:sp>
      <p:sp>
        <p:nvSpPr>
          <p:cNvPr id="3" name="Subtitle 2"/>
          <p:cNvSpPr>
            <a:spLocks noGrp="1"/>
          </p:cNvSpPr>
          <p:nvPr>
            <p:ph type="subTitle" idx="1"/>
          </p:nvPr>
        </p:nvSpPr>
        <p:spPr>
          <a:xfrm>
            <a:off x="531763" y="2286000"/>
            <a:ext cx="8436641"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4" y="3429451"/>
            <a:ext cx="8435542"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a:xfrm>
            <a:off x="4182130" y="6556248"/>
            <a:ext cx="1226398" cy="182880"/>
          </a:xfrm>
          <a:prstGeom prst="rect">
            <a:avLst/>
          </a:prstGeom>
        </p:spPr>
        <p:txBody>
          <a:bodyPr/>
          <a:lstStyle>
            <a:lvl1pPr>
              <a:defRPr>
                <a:solidFill>
                  <a:schemeClr val="bg1"/>
                </a:solidFill>
              </a:defRPr>
            </a:lvl1pPr>
          </a:lstStyle>
          <a:p>
            <a:fld id="{0526FA26-0BD4-EF47-AB51-B1BF15188AA9}" type="datetime1">
              <a:rPr lang="en-US" smtClean="0">
                <a:solidFill>
                  <a:srgbClr val="FFFFFF"/>
                </a:solidFill>
              </a:rPr>
              <a:t>4/9/2019</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bg1"/>
                </a:solidFill>
              </a:defRPr>
            </a:lvl1pPr>
          </a:lstStyle>
          <a:p>
            <a:endParaRPr lang="en-US" dirty="0">
              <a:solidFill>
                <a:srgbClr val="FFFFFF"/>
              </a:solidFill>
            </a:endParaRP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is-IS" sz="850" dirty="0">
                <a:solidFill>
                  <a:srgbClr val="FFFFFF"/>
                </a:solidFill>
              </a:rPr>
              <a:t>2018</a:t>
            </a:r>
            <a:r>
              <a:rPr lang="en-US" sz="850" dirty="0">
                <a:solidFill>
                  <a:srgbClr val="FFFFFF"/>
                </a:solidFill>
              </a:rPr>
              <a:t>,</a:t>
            </a:r>
            <a:r>
              <a:rPr sz="850" dirty="0">
                <a:solidFill>
                  <a:srgbClr val="FFFFFF"/>
                </a:solidFill>
              </a:rPr>
              <a:t> Oracle and/or its affiliates. All rights reserved.  |</a:t>
            </a:r>
          </a:p>
        </p:txBody>
      </p:sp>
      <p:pic>
        <p:nvPicPr>
          <p:cNvPr id="10" name="Picture 9"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7272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7"/>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37084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4/9/2019</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0821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4/9/2019</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3718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4/9/2019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9144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4/9/2019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5580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F77FDF8-C913-4E34-BFA0-93CD1FD9873B}"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60866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4/9/2019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16764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4/9/2019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3696117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4/9/2019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298544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4/9/2019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254769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4/9/2019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96054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4/9/2019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598543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4/9/2019</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27746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4/9/2019</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79217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4/9/2019</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12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4/9/2019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157546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15177C7-C986-45EE-B32B-1EFB0730DC73}"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36488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4/9/2019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4676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4/9/2019</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7877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4/9/2019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73235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1896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599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46465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204005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1810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8918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9390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3EA392EF-207D-4A25-88C5-39755EB394B7}"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noAutofit/>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11593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15465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173657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4/9/2019</a:t>
            </a:fld>
            <a:endParaRPr dirty="0"/>
          </a:p>
        </p:txBody>
      </p:sp>
      <p:sp>
        <p:nvSpPr>
          <p:cNvPr id="8" name="Footer Placeholder 7"/>
          <p:cNvSpPr>
            <a:spLocks noGrp="1"/>
          </p:cNvSpPr>
          <p:nvPr>
            <p:ph type="ftr" sz="quarter" idx="11"/>
          </p:nvPr>
        </p:nvSpPr>
        <p:spPr/>
        <p:txBody>
          <a:bodyPr/>
          <a:lstStyle/>
          <a:p>
            <a:r>
              <a:rPr lang="en-US"/>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47789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4/9/2019</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353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4/9/2019</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4846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4/9/2019</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68217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6205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9876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3487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7993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2B1C69-B91C-46CF-9BB2-C66B5A34EF29}"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37876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4588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287311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54912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4/9/2019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278999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5"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4/9/2019</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spTree>
    <p:extLst>
      <p:ext uri="{BB962C8B-B14F-4D97-AF65-F5344CB8AC3E}">
        <p14:creationId xmlns:p14="http://schemas.microsoft.com/office/powerpoint/2010/main" val="15929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4/9/2019</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1021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4/9/2019</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81439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4/9/2019</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13869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88278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4/9/2019</a:t>
            </a:fld>
            <a:endParaRPr lang="en-US"/>
          </a:p>
        </p:txBody>
      </p:sp>
      <p:sp>
        <p:nvSpPr>
          <p:cNvPr id="5" name="Footer Placeholder 4"/>
          <p:cNvSpPr>
            <a:spLocks noGrp="1"/>
          </p:cNvSpPr>
          <p:nvPr>
            <p:ph type="ftr" sz="quarter" idx="11"/>
          </p:nvPr>
        </p:nvSpPr>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37098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0010B8-11AC-4175-BF29-EB4A3C61102F}" type="datetime1">
              <a:rPr lang="en-US" smtClean="0"/>
              <a:pPr/>
              <a:t>4/9/2019</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25625929-B177-4274-8A92-DBA41060EBA7}"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9</a:t>
            </a:r>
            <a:r>
              <a:rPr sz="800" dirty="0">
                <a:solidFill>
                  <a:srgbClr val="5F5F5F">
                    <a:lumMod val="60000"/>
                    <a:lumOff val="40000"/>
                  </a:srgbClr>
                </a:solidFill>
              </a:rPr>
              <a:t> Oracle and/or its affiliates. All rights reserved.  |</a:t>
            </a:r>
          </a:p>
        </p:txBody>
      </p:sp>
      <p:sp>
        <p:nvSpPr>
          <p:cNvPr id="5"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125592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4/9/2019</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9061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2C3FD697-36E0-480E-9600-53F552D6DC2F}"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67040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BA26C4-6757-4415-8C21-F049FCA378B0}" type="datetime1">
              <a:rPr lang="en-US" smtClean="0">
                <a:solidFill>
                  <a:srgbClr val="5F5F5F">
                    <a:lumMod val="60000"/>
                    <a:lumOff val="40000"/>
                  </a:srgbClr>
                </a:solidFill>
              </a:rPr>
              <a:pPr/>
              <a:t>4/9/2019</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a:solidFill>
                  <a:srgbClr val="5F5F5F">
                    <a:lumMod val="60000"/>
                    <a:lumOff val="40000"/>
                  </a:srgbClr>
                </a:solidFill>
              </a:rPr>
              <a:t>Oracle Company Confidential</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5733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8E15283B-3C3F-4566-89FC-27D109206E8A}"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48495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B0CEC6E3-69DE-4EFA-8FC8-7126D0E2E927}"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05556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F32107-9E1F-48F3-AB94-2ADCB730601C}"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0463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5AE1DC-7B5F-46E7-8980-19C19333E340}"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50528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43FEBA-A380-478B-A9C7-356F642AA732}"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9828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B77CE93B-7696-4E34-836D-A63C2FB7CDA4}"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4419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8F1F0E52-439F-41E4-B2E7-5B38A5A6C00B}"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2036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1827CA-F831-46B0-9758-B6BAE0AF4EAB}" type="datetime1">
              <a:rPr lang="en-US" smtClean="0"/>
              <a:pPr/>
              <a:t>4/9/2019</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FB0BEE48-6237-4998-8A6C-4A9109B93069}"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8" name="Footer Placeholder 7"/>
          <p:cNvSpPr>
            <a:spLocks noGrp="1"/>
          </p:cNvSpPr>
          <p:nvPr>
            <p:ph type="ftr" sz="quarter" idx="11"/>
          </p:nvPr>
        </p:nvSpPr>
        <p:spPr/>
        <p:txBody>
          <a:bodyPr>
            <a:noAutofit/>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9" name="Slide Number Placeholder 8"/>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09137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44370C0-55F0-486C-B271-1A9A77653CAD}"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0325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3B375239-AE99-464F-B20A-7E7F1C62EAF4}"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93662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9B4F41-2317-4823-B63C-AA6123ADAF69}"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09209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C171F-FEDD-4AF9-B54E-17BA1B9D1E9D}"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65143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7C062F-118D-47BB-942B-DDB9CAE2DE48}"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663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18522-B74C-4AFB-8C71-7AA15A95185E}"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9960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282067-C631-4B7B-BAAC-F02AA4485CAA}"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20492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2592C8DF-4319-420A-B7F2-EB65E0D3AB3E}"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97365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B5D3DF4A-CDFB-4EB6-ABE8-94B31283BFCC}"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87504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CD4C6-5F02-4E1D-8860-E571DA6DFE1F}" type="datetime1">
              <a:rPr lang="en-US" smtClean="0"/>
              <a:pPr/>
              <a:t>4/9/2019</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9ADAE00B-7AC0-49F9-AD5D-9E25BE990377}"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68789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A7340AC-587E-4FC5-A589-1F2591BAC6D8}"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5464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05BCB4BF-AC4F-4FF9-9ABE-64D20769F9FC}"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a:t>
            </a:r>
            <a:r>
              <a:rPr lang="en-US" sz="800" dirty="0">
                <a:solidFill>
                  <a:srgbClr val="5F5F5F">
                    <a:lumMod val="60000"/>
                    <a:lumOff val="40000"/>
                  </a:srgbClr>
                </a:solidFill>
              </a:rPr>
              <a:t>19</a:t>
            </a:r>
            <a:r>
              <a:rPr sz="800" dirty="0">
                <a:solidFill>
                  <a:srgbClr val="5F5F5F">
                    <a:lumMod val="60000"/>
                    <a:lumOff val="40000"/>
                  </a:srgbClr>
                </a:solidFill>
              </a:rPr>
              <a:t> Oracle and/or its affiliates. All rights reserved.  |</a:t>
            </a: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2121331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FB413175-F082-4930-8598-07849CBC367C}"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91766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82DDB02E-5084-4232-90D0-3C7EBB90843B}"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0573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1704E6-8901-4194-BB00-BB03F21B48F1}"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271371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1770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D5B3B563-D313-4087-B000-87DA17F293A9}" type="datetime1">
              <a:rPr lang="en-US" smtClean="0">
                <a:solidFill>
                  <a:srgbClr val="5F5F5F">
                    <a:lumMod val="60000"/>
                    <a:lumOff val="40000"/>
                  </a:srgbClr>
                </a:solidFill>
              </a:rPr>
              <a:pPr/>
              <a:t>4/9/2019</a:t>
            </a:fld>
            <a:endParaRPr lang="en-US">
              <a:solidFill>
                <a:srgbClr val="5F5F5F">
                  <a:lumMod val="60000"/>
                  <a:lumOff val="40000"/>
                </a:srgbClr>
              </a:solidFill>
            </a:endParaRPr>
          </a:p>
        </p:txBody>
      </p:sp>
      <p:sp>
        <p:nvSpPr>
          <p:cNvPr id="5" name="Footer Placeholder 4"/>
          <p:cNvSpPr>
            <a:spLocks noGrp="1"/>
          </p:cNvSpPr>
          <p:nvPr>
            <p:ph type="ftr" sz="quarter" idx="11"/>
          </p:nvPr>
        </p:nvSpPr>
        <p:spPr/>
        <p:txBody>
          <a:bodyPr>
            <a:noAutofit/>
          </a:bodyPr>
          <a:lstStyle/>
          <a:p>
            <a:r>
              <a:rPr lang="en-US">
                <a:solidFill>
                  <a:srgbClr val="5F5F5F">
                    <a:lumMod val="60000"/>
                    <a:lumOff val="40000"/>
                  </a:srgbClr>
                </a:solidFill>
              </a:rPr>
              <a:t>Oracle Company Confidential</a:t>
            </a:r>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Tree>
    <p:extLst>
      <p:ext uri="{BB962C8B-B14F-4D97-AF65-F5344CB8AC3E}">
        <p14:creationId xmlns:p14="http://schemas.microsoft.com/office/powerpoint/2010/main" val="200591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28AD814A-5FF8-475C-9B57-9A3346E90C66}"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64423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4" hasCustomPrompt="1"/>
          </p:nvPr>
        </p:nvSpPr>
        <p:spPr>
          <a:xfrm>
            <a:off x="7618016" y="0"/>
            <a:ext cx="4570809" cy="6858000"/>
          </a:xfrm>
          <a:effectLst>
            <a:innerShdw blurRad="63500" dist="50800" dir="10800000">
              <a:prstClr val="black">
                <a:alpha val="50000"/>
              </a:prstClr>
            </a:innerShdw>
          </a:effectLst>
        </p:spPr>
        <p:txBody>
          <a:bodyPr anchor="ctr" anchorCtr="1"/>
          <a:lstStyle>
            <a:lvl1pPr marL="80413" indent="0">
              <a:buFontTx/>
              <a:buNone/>
              <a:defRPr baseline="0">
                <a:solidFill>
                  <a:schemeClr val="bg1"/>
                </a:solidFill>
              </a:defRPr>
            </a:lvl1pPr>
          </a:lstStyle>
          <a:p>
            <a:r>
              <a:rPr lang="en-US" dirty="0"/>
              <a:t>Insert Picture Here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1"/>
            <a:ext cx="12191300" cy="6865489"/>
          </a:xfrm>
          <a:prstGeom prst="rect">
            <a:avLst/>
          </a:prstGeom>
        </p:spPr>
      </p:pic>
      <p:sp>
        <p:nvSpPr>
          <p:cNvPr id="17" name="Title 1"/>
          <p:cNvSpPr>
            <a:spLocks noGrp="1"/>
          </p:cNvSpPr>
          <p:nvPr>
            <p:ph type="title" hasCustomPrompt="1"/>
          </p:nvPr>
        </p:nvSpPr>
        <p:spPr bwMode="white">
          <a:xfrm>
            <a:off x="601822" y="2111023"/>
            <a:ext cx="6700187" cy="1640876"/>
          </a:xfrm>
        </p:spPr>
        <p:txBody>
          <a:bodyPr anchor="b" anchorCtr="0"/>
          <a:lstStyle>
            <a:lvl1pPr>
              <a:defRPr sz="3732">
                <a:solidFill>
                  <a:schemeClr val="tx1"/>
                </a:solidFill>
              </a:defRPr>
            </a:lvl1pPr>
          </a:lstStyle>
          <a:p>
            <a:r>
              <a:rPr lang="en-US" dirty="0"/>
              <a:t>Click to edit title</a:t>
            </a:r>
          </a:p>
        </p:txBody>
      </p:sp>
      <p:sp>
        <p:nvSpPr>
          <p:cNvPr id="5" name="Text Placeholder 4"/>
          <p:cNvSpPr>
            <a:spLocks noGrp="1"/>
          </p:cNvSpPr>
          <p:nvPr>
            <p:ph type="body" sz="quarter" idx="13"/>
          </p:nvPr>
        </p:nvSpPr>
        <p:spPr bwMode="white">
          <a:xfrm>
            <a:off x="600976" y="3885701"/>
            <a:ext cx="6701032" cy="1397499"/>
          </a:xfrm>
        </p:spPr>
        <p:txBody>
          <a:bodyPr lIns="0" tIns="0"/>
          <a:lstStyle>
            <a:lvl1pPr marL="0" indent="0">
              <a:spcAft>
                <a:spcPts val="0"/>
              </a:spcAft>
              <a:buNone/>
              <a:defRPr>
                <a:solidFill>
                  <a:srgbClr val="000000"/>
                </a:solidFill>
              </a:defRPr>
            </a:lvl1pPr>
          </a:lstStyle>
          <a:p>
            <a:pPr lvl="0"/>
            <a:r>
              <a:rPr lang="en-US"/>
              <a:t>Click to edit Master text styles</a:t>
            </a:r>
          </a:p>
        </p:txBody>
      </p:sp>
    </p:spTree>
    <p:extLst>
      <p:ext uri="{BB962C8B-B14F-4D97-AF65-F5344CB8AC3E}">
        <p14:creationId xmlns:p14="http://schemas.microsoft.com/office/powerpoint/2010/main" val="24093543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134E1-025A-423B-B455-DC3D3A91EDB9}" type="datetime1">
              <a:rPr lang="en-US" smtClean="0"/>
              <a:pPr/>
              <a:t>4/9/2019</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85"/>
            <a:ext cx="10969924" cy="541860"/>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1072183" y="1544320"/>
            <a:ext cx="10969943" cy="456862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183" y="864288"/>
            <a:ext cx="10969943" cy="406400"/>
          </a:xfrm>
        </p:spPr>
        <p:txBody>
          <a:bodyPr>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a:t>Click to edit Master text styles</a:t>
            </a:r>
          </a:p>
        </p:txBody>
      </p:sp>
    </p:spTree>
    <p:extLst>
      <p:ext uri="{BB962C8B-B14F-4D97-AF65-F5344CB8AC3E}">
        <p14:creationId xmlns:p14="http://schemas.microsoft.com/office/powerpoint/2010/main" val="1104448667"/>
      </p:ext>
    </p:extLst>
  </p:cSld>
  <p:clrMapOvr>
    <a:masterClrMapping/>
  </p:clrMapOvr>
  <p:transition spd="med" advTm="6000">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New Template_Case Study">
    <p:spTree>
      <p:nvGrpSpPr>
        <p:cNvPr id="1" name=""/>
        <p:cNvGrpSpPr/>
        <p:nvPr/>
      </p:nvGrpSpPr>
      <p:grpSpPr>
        <a:xfrm>
          <a:off x="0" y="0"/>
          <a:ext cx="0" cy="0"/>
          <a:chOff x="0" y="0"/>
          <a:chExt cx="0" cy="0"/>
        </a:xfrm>
      </p:grpSpPr>
      <p:sp>
        <p:nvSpPr>
          <p:cNvPr id="6" name="Rectangle 5"/>
          <p:cNvSpPr/>
          <p:nvPr userDrawn="1"/>
        </p:nvSpPr>
        <p:spPr>
          <a:xfrm>
            <a:off x="1" y="2288118"/>
            <a:ext cx="5711396" cy="3227916"/>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dirty="0">
              <a:solidFill>
                <a:srgbClr val="FFFFFF"/>
              </a:solidFill>
            </a:endParaRPr>
          </a:p>
        </p:txBody>
      </p:sp>
      <p:sp>
        <p:nvSpPr>
          <p:cNvPr id="7" name="Rectangle 6"/>
          <p:cNvSpPr/>
          <p:nvPr userDrawn="1"/>
        </p:nvSpPr>
        <p:spPr bwMode="auto">
          <a:xfrm>
            <a:off x="2117" y="1543050"/>
            <a:ext cx="5719859" cy="734483"/>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45" tIns="61373" rIns="122745" bIns="61373" anchor="ctr"/>
          <a:lstStyle/>
          <a:p>
            <a:pPr marL="158723" indent="-158723" algn="ctr">
              <a:defRPr/>
            </a:pPr>
            <a:endParaRPr lang="en-US" sz="5300" b="1" dirty="0">
              <a:solidFill>
                <a:srgbClr val="FFFFFF"/>
              </a:solidFill>
              <a:latin typeface="Arial" pitchFamily="-106" charset="0"/>
              <a:ea typeface="ＭＳ Ｐゴシック" pitchFamily="34" charset="-128"/>
            </a:endParaRPr>
          </a:p>
        </p:txBody>
      </p:sp>
      <p:sp>
        <p:nvSpPr>
          <p:cNvPr id="8" name="Rectangle 7"/>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dirty="0">
              <a:solidFill>
                <a:srgbClr val="FFFFFF"/>
              </a:solidFill>
            </a:endParaRPr>
          </a:p>
        </p:txBody>
      </p:sp>
      <p:sp>
        <p:nvSpPr>
          <p:cNvPr id="26" name="Picture Placeholder 25"/>
          <p:cNvSpPr>
            <a:spLocks noGrp="1"/>
          </p:cNvSpPr>
          <p:nvPr>
            <p:ph type="pic" sz="quarter" idx="15"/>
          </p:nvPr>
        </p:nvSpPr>
        <p:spPr>
          <a:xfrm>
            <a:off x="5755834" y="1542197"/>
            <a:ext cx="6432988" cy="39624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a:t>Click icon to add picture</a:t>
            </a:r>
            <a:endParaRPr lang="en-US" noProof="0" dirty="0"/>
          </a:p>
        </p:txBody>
      </p:sp>
      <p:sp>
        <p:nvSpPr>
          <p:cNvPr id="23" name="Text Placeholder 22"/>
          <p:cNvSpPr>
            <a:spLocks noGrp="1"/>
          </p:cNvSpPr>
          <p:nvPr>
            <p:ph type="body" sz="quarter" idx="13"/>
          </p:nvPr>
        </p:nvSpPr>
        <p:spPr>
          <a:xfrm>
            <a:off x="1004463" y="2479525"/>
            <a:ext cx="4174673" cy="2849880"/>
          </a:xfrm>
        </p:spPr>
        <p:txBody>
          <a:bodyPr>
            <a:normAutofit/>
          </a:bodyPr>
          <a:lstStyle>
            <a:lvl1pPr>
              <a:defRPr sz="2100"/>
            </a:lvl1pPr>
          </a:lstStyle>
          <a:p>
            <a:pPr lvl="0"/>
            <a:r>
              <a:rPr lang="en-US"/>
              <a:t>Click to edit Master text styles</a:t>
            </a:r>
          </a:p>
        </p:txBody>
      </p:sp>
      <p:sp>
        <p:nvSpPr>
          <p:cNvPr id="24" name="Text Placeholder 22"/>
          <p:cNvSpPr>
            <a:spLocks noGrp="1"/>
          </p:cNvSpPr>
          <p:nvPr>
            <p:ph type="body" sz="quarter" idx="14"/>
          </p:nvPr>
        </p:nvSpPr>
        <p:spPr>
          <a:xfrm>
            <a:off x="1072182" y="1551494"/>
            <a:ext cx="4548239" cy="725801"/>
          </a:xfrm>
          <a:noFill/>
        </p:spPr>
        <p:txBody>
          <a:bodyPr anchor="ctr">
            <a:noAutofit/>
          </a:bodyPr>
          <a:lstStyle>
            <a:lvl1pPr marL="0" indent="0">
              <a:buNone/>
              <a:defRPr sz="2700" b="1" cap="none" baseline="0">
                <a:solidFill>
                  <a:schemeClr val="bg1"/>
                </a:solidFill>
              </a:defRPr>
            </a:lvl1pPr>
          </a:lstStyle>
          <a:p>
            <a:pPr lvl="0"/>
            <a:r>
              <a:rPr lang="en-US"/>
              <a:t>Click to edit Master text styles</a:t>
            </a:r>
          </a:p>
        </p:txBody>
      </p:sp>
      <p:sp>
        <p:nvSpPr>
          <p:cNvPr id="11" name="Title 1"/>
          <p:cNvSpPr>
            <a:spLocks noGrp="1"/>
          </p:cNvSpPr>
          <p:nvPr>
            <p:ph type="title"/>
          </p:nvPr>
        </p:nvSpPr>
        <p:spPr>
          <a:xfrm>
            <a:off x="1072183" y="327384"/>
            <a:ext cx="10958640" cy="1027283"/>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144388109"/>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024236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Graphic Section Divider">
    <p:spTree>
      <p:nvGrpSpPr>
        <p:cNvPr id="1" name=""/>
        <p:cNvGrpSpPr/>
        <p:nvPr/>
      </p:nvGrpSpPr>
      <p:grpSpPr>
        <a:xfrm>
          <a:off x="0" y="0"/>
          <a:ext cx="0" cy="0"/>
          <a:chOff x="0" y="0"/>
          <a:chExt cx="0" cy="0"/>
        </a:xfrm>
      </p:grpSpPr>
      <p:sp>
        <p:nvSpPr>
          <p:cNvPr id="3" name="Rectangle 2"/>
          <p:cNvSpPr/>
          <p:nvPr userDrawn="1"/>
        </p:nvSpPr>
        <p:spPr>
          <a:xfrm>
            <a:off x="7922736" y="3"/>
            <a:ext cx="4266089" cy="6174317"/>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a:solidFill>
                <a:srgbClr val="FFFFFF"/>
              </a:solidFill>
            </a:endParaRPr>
          </a:p>
        </p:txBody>
      </p:sp>
      <p:sp>
        <p:nvSpPr>
          <p:cNvPr id="4" name="Rectangle 3"/>
          <p:cNvSpPr/>
          <p:nvPr userDrawn="1"/>
        </p:nvSpPr>
        <p:spPr>
          <a:xfrm>
            <a:off x="8350210" y="3"/>
            <a:ext cx="3838633" cy="6174317"/>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a:solidFill>
                <a:srgbClr val="FFFFFF"/>
              </a:solidFill>
            </a:endParaRPr>
          </a:p>
        </p:txBody>
      </p:sp>
      <p:grpSp>
        <p:nvGrpSpPr>
          <p:cNvPr id="2" name="Group 5"/>
          <p:cNvGrpSpPr>
            <a:grpSpLocks/>
          </p:cNvGrpSpPr>
          <p:nvPr userDrawn="1"/>
        </p:nvGrpSpPr>
        <p:grpSpPr bwMode="auto">
          <a:xfrm>
            <a:off x="0" y="6172213"/>
            <a:ext cx="12188825" cy="224367"/>
            <a:chOff x="0" y="4629150"/>
            <a:chExt cx="9144000" cy="168275"/>
          </a:xfrm>
        </p:grpSpPr>
        <p:pic>
          <p:nvPicPr>
            <p:cNvPr id="6"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1" name="Title 1"/>
          <p:cNvSpPr>
            <a:spLocks noGrp="1"/>
          </p:cNvSpPr>
          <p:nvPr>
            <p:ph type="title"/>
          </p:nvPr>
        </p:nvSpPr>
        <p:spPr>
          <a:xfrm>
            <a:off x="607348" y="1565210"/>
            <a:ext cx="6705969" cy="1467631"/>
          </a:xfrm>
        </p:spPr>
        <p:txBody>
          <a:bodyPr/>
          <a:lstStyle>
            <a:lvl1pPr>
              <a:defRPr sz="3700" b="1">
                <a:ln w="0">
                  <a:noFill/>
                </a:ln>
                <a:solidFill>
                  <a:schemeClr val="tx2"/>
                </a:solidFill>
                <a:effectLst/>
              </a:defRPr>
            </a:lvl1pPr>
          </a:lstStyle>
          <a:p>
            <a:r>
              <a:rPr lang="en-US"/>
              <a:t>Click to edit Master title style</a:t>
            </a:r>
            <a:endParaRPr lang="en-US" dirty="0"/>
          </a:p>
        </p:txBody>
      </p:sp>
    </p:spTree>
    <p:extLst>
      <p:ext uri="{BB962C8B-B14F-4D97-AF65-F5344CB8AC3E}">
        <p14:creationId xmlns:p14="http://schemas.microsoft.com/office/powerpoint/2010/main" val="3624604863"/>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077103" y="268101"/>
            <a:ext cx="11111722" cy="594784"/>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077103" y="1552221"/>
            <a:ext cx="10851440" cy="4433811"/>
          </a:xfrm>
        </p:spPr>
        <p:txBody>
          <a:bodyPr/>
          <a:lstStyle>
            <a:lvl1pPr>
              <a:defRPr>
                <a:solidFill>
                  <a:schemeClr val="tx1"/>
                </a:solidFill>
              </a:defRPr>
            </a:lvl1pPr>
            <a:lvl2pPr>
              <a:defRPr sz="2666">
                <a:solidFill>
                  <a:schemeClr val="tx1"/>
                </a:solidFill>
              </a:defRPr>
            </a:lvl2pPr>
            <a:lvl3pPr>
              <a:buClr>
                <a:schemeClr val="tx2"/>
              </a:buClr>
              <a:defRPr sz="2399">
                <a:solidFill>
                  <a:schemeClr val="tx1"/>
                </a:solidFill>
              </a:defRPr>
            </a:lvl3pPr>
            <a:lvl4pPr>
              <a:defRPr sz="2399">
                <a:solidFill>
                  <a:schemeClr val="tx1"/>
                </a:solidFill>
              </a:defRPr>
            </a:lvl4pPr>
            <a:lvl5pPr>
              <a:defRPr sz="2399">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a:xfrm>
            <a:off x="8138580" y="6491851"/>
            <a:ext cx="3859795" cy="366183"/>
          </a:xfrm>
          <a:prstGeom prst="rect">
            <a:avLst/>
          </a:prstGeom>
        </p:spPr>
        <p:txBody>
          <a:bodyPr/>
          <a:lstStyle>
            <a:lvl1pPr algn="r">
              <a:defRPr sz="1333">
                <a:solidFill>
                  <a:srgbClr val="FF0000"/>
                </a:solidFill>
              </a:defRPr>
            </a:lvl1pPr>
          </a:lstStyle>
          <a:p>
            <a:pPr>
              <a:defRPr/>
            </a:pPr>
            <a:r>
              <a:rPr lang="en-US">
                <a:cs typeface="+mn-cs"/>
              </a:rPr>
              <a:t>#Middleware</a:t>
            </a:r>
          </a:p>
        </p:txBody>
      </p:sp>
    </p:spTree>
    <p:extLst>
      <p:ext uri="{BB962C8B-B14F-4D97-AF65-F5344CB8AC3E}">
        <p14:creationId xmlns:p14="http://schemas.microsoft.com/office/powerpoint/2010/main" val="4199058455"/>
      </p:ext>
    </p:extLst>
  </p:cSld>
  <p:clrMapOvr>
    <a:masterClrMapping/>
  </p:clrMapOvr>
  <p:timing>
    <p:tnLst>
      <p:par>
        <p:cTn id="1" dur="indefinite" restart="never" nodeType="tmRoot"/>
      </p:par>
    </p:tnLst>
  </p:timing>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8_Text Page_Blue">
    <p:spTree>
      <p:nvGrpSpPr>
        <p:cNvPr id="1" name=""/>
        <p:cNvGrpSpPr/>
        <p:nvPr/>
      </p:nvGrpSpPr>
      <p:grpSpPr>
        <a:xfrm>
          <a:off x="0" y="0"/>
          <a:ext cx="0" cy="0"/>
          <a:chOff x="0" y="0"/>
          <a:chExt cx="0" cy="0"/>
        </a:xfrm>
      </p:grpSpPr>
      <p:grpSp>
        <p:nvGrpSpPr>
          <p:cNvPr id="32" name="Group 31"/>
          <p:cNvGrpSpPr/>
          <p:nvPr userDrawn="1"/>
        </p:nvGrpSpPr>
        <p:grpSpPr>
          <a:xfrm>
            <a:off x="10776723" y="2948378"/>
            <a:ext cx="1424196" cy="3909622"/>
            <a:chOff x="10277089" y="1610010"/>
            <a:chExt cx="1911736" cy="5247990"/>
          </a:xfrm>
        </p:grpSpPr>
        <p:sp>
          <p:nvSpPr>
            <p:cNvPr id="24" name="Parallelogram 15">
              <a:extLst>
                <a:ext uri="{FF2B5EF4-FFF2-40B4-BE49-F238E27FC236}">
                  <a16:creationId xmlns:a16="http://schemas.microsoft.com/office/drawing/2014/main" xmlns="" id="{767F90EE-38CE-1449-BDB0-9DD04834E905}"/>
                </a:ext>
              </a:extLst>
            </p:cNvPr>
            <p:cNvSpPr/>
            <p:nvPr userDrawn="1"/>
          </p:nvSpPr>
          <p:spPr>
            <a:xfrm rot="10800000">
              <a:off x="10277089" y="1610010"/>
              <a:ext cx="1911735" cy="5247989"/>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lvl="0" algn="ctr">
                <a:lnSpc>
                  <a:spcPct val="90000"/>
                </a:lnSpc>
              </a:pPr>
              <a:endParaRPr lang="en-US" sz="2799" dirty="0">
                <a:solidFill>
                  <a:srgbClr val="FFFFFF"/>
                </a:solidFill>
              </a:endParaRPr>
            </a:p>
          </p:txBody>
        </p:sp>
        <p:sp>
          <p:nvSpPr>
            <p:cNvPr id="20" name="Parallelogram 15">
              <a:extLst>
                <a:ext uri="{FF2B5EF4-FFF2-40B4-BE49-F238E27FC236}">
                  <a16:creationId xmlns:a16="http://schemas.microsoft.com/office/drawing/2014/main" xmlns="" id="{767F90EE-38CE-1449-BDB0-9DD04834E905}"/>
                </a:ext>
              </a:extLst>
            </p:cNvPr>
            <p:cNvSpPr/>
            <p:nvPr userDrawn="1"/>
          </p:nvSpPr>
          <p:spPr>
            <a:xfrm rot="10800000">
              <a:off x="10764783" y="2948799"/>
              <a:ext cx="1424042" cy="3909201"/>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dirty="0">
                <a:solidFill>
                  <a:srgbClr val="FFFFFF"/>
                </a:solidFill>
              </a:endParaRPr>
            </a:p>
          </p:txBody>
        </p:sp>
      </p:grpSp>
      <p:pic>
        <p:nvPicPr>
          <p:cNvPr id="9" name="Picture 8">
            <a:extLst>
              <a:ext uri="{FF2B5EF4-FFF2-40B4-BE49-F238E27FC236}">
                <a16:creationId xmlns:a16="http://schemas.microsoft.com/office/drawing/2014/main" xmlns="" id="{AD5EFFFA-CE6F-0F45-9492-3556CE9387EA}"/>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58509"/>
          <a:stretch/>
        </p:blipFill>
        <p:spPr>
          <a:xfrm>
            <a:off x="0" y="-6050"/>
            <a:ext cx="1280489" cy="2558146"/>
          </a:xfrm>
          <a:prstGeom prst="rect">
            <a:avLst/>
          </a:prstGeom>
        </p:spPr>
      </p:pic>
      <p:sp>
        <p:nvSpPr>
          <p:cNvPr id="13" name="Title 6">
            <a:extLst>
              <a:ext uri="{FF2B5EF4-FFF2-40B4-BE49-F238E27FC236}">
                <a16:creationId xmlns:a16="http://schemas.microsoft.com/office/drawing/2014/main" xmlns="" id="{2394AD5B-EDB1-1C41-9293-C1EF57CACA72}"/>
              </a:ext>
            </a:extLst>
          </p:cNvPr>
          <p:cNvSpPr>
            <a:spLocks noGrp="1"/>
          </p:cNvSpPr>
          <p:nvPr userDrawn="1">
            <p:ph type="title"/>
          </p:nvPr>
        </p:nvSpPr>
        <p:spPr>
          <a:xfrm>
            <a:off x="531812" y="548640"/>
            <a:ext cx="11125200" cy="889000"/>
          </a:xfrm>
        </p:spPr>
        <p:txBody>
          <a:bodyPr anchor="b"/>
          <a:lstStyle>
            <a:lvl1pPr>
              <a:defRPr>
                <a:solidFill>
                  <a:srgbClr val="4E5052"/>
                </a:solidFill>
              </a:defRPr>
            </a:lvl1pPr>
          </a:lstStyle>
          <a:p>
            <a:endParaRPr dirty="0"/>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7" name="Footer Placeholder 16">
            <a:extLst>
              <a:ext uri="{FF2B5EF4-FFF2-40B4-BE49-F238E27FC236}">
                <a16:creationId xmlns:a16="http://schemas.microsoft.com/office/drawing/2014/main" xmlns=""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  </a:t>
            </a:r>
            <a:endParaRPr lang="en-US" dirty="0"/>
          </a:p>
        </p:txBody>
      </p:sp>
      <p:sp>
        <p:nvSpPr>
          <p:cNvPr id="11" name="Text Placeholder 11">
            <a:extLst>
              <a:ext uri="{FF2B5EF4-FFF2-40B4-BE49-F238E27FC236}">
                <a16:creationId xmlns:a16="http://schemas.microsoft.com/office/drawing/2014/main" xmlns="" id="{406AF51B-3909-2240-A3B4-A3E714163FB5}"/>
              </a:ext>
            </a:extLst>
          </p:cNvPr>
          <p:cNvSpPr>
            <a:spLocks noGrp="1"/>
          </p:cNvSpPr>
          <p:nvPr>
            <p:ph type="body" sz="quarter" idx="14"/>
          </p:nvPr>
        </p:nvSpPr>
        <p:spPr>
          <a:xfrm>
            <a:off x="531814" y="1677432"/>
            <a:ext cx="11125198" cy="4381213"/>
          </a:xfrm>
        </p:spPr>
        <p:txBody>
          <a:bodyPr/>
          <a:lstStyle>
            <a:lvl1pPr>
              <a:defRPr sz="2400">
                <a:solidFill>
                  <a:srgbClr val="4E5052"/>
                </a:solidFill>
              </a:defRPr>
            </a:lvl1pPr>
            <a:lvl2pPr>
              <a:defRPr sz="2400">
                <a:solidFill>
                  <a:srgbClr val="4E5052"/>
                </a:solidFill>
              </a:defRPr>
            </a:lvl2pPr>
            <a:lvl3pPr>
              <a:defRPr sz="2400">
                <a:solidFill>
                  <a:srgbClr val="4E5052"/>
                </a:solidFill>
              </a:defRPr>
            </a:lvl3pPr>
            <a:lvl4pPr>
              <a:defRPr sz="2400">
                <a:solidFill>
                  <a:srgbClr val="4E5052"/>
                </a:solidFill>
              </a:defRPr>
            </a:lvl4pPr>
            <a:lvl5pPr>
              <a:defRPr sz="2400">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5964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Title Slide with Picture">
    <p:bg>
      <p:bgPr>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Lst>
          </a:blip>
          <a:srcRect/>
          <a:tile tx="0" ty="0" sx="100000" sy="100000" flip="xy"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82"/>
            <a:ext cx="9601200" cy="1470025"/>
          </a:xfrm>
        </p:spPr>
        <p:txBody>
          <a:bodyPr/>
          <a:lstStyle>
            <a:lvl1pPr>
              <a:lnSpc>
                <a:spcPct val="80000"/>
              </a:lnSpc>
              <a:defRPr sz="4800">
                <a:solidFill>
                  <a:schemeClr val="bg1"/>
                </a:solidFill>
              </a:defRPr>
            </a:lvl1pPr>
          </a:lstStyle>
          <a:p>
            <a:r>
              <a:rPr lang="en-US" dirty="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bg1"/>
                </a:solidFill>
              </a:defRPr>
            </a:lvl1pPr>
            <a:lvl2pPr marL="457101" indent="0" algn="ctr">
              <a:buNone/>
              <a:defRPr>
                <a:solidFill>
                  <a:schemeClr val="tx1">
                    <a:tint val="75000"/>
                  </a:schemeClr>
                </a:solidFill>
              </a:defRPr>
            </a:lvl2pPr>
            <a:lvl3pPr marL="914209" indent="0" algn="ctr">
              <a:buNone/>
              <a:defRPr>
                <a:solidFill>
                  <a:schemeClr val="tx1">
                    <a:tint val="75000"/>
                  </a:schemeClr>
                </a:solidFill>
              </a:defRPr>
            </a:lvl3pPr>
            <a:lvl4pPr marL="1371313" indent="0" algn="ctr">
              <a:buNone/>
              <a:defRPr>
                <a:solidFill>
                  <a:schemeClr val="tx1">
                    <a:tint val="75000"/>
                  </a:schemeClr>
                </a:solidFill>
              </a:defRPr>
            </a:lvl4pPr>
            <a:lvl5pPr marL="1828420" indent="0" algn="ctr">
              <a:buNone/>
              <a:defRPr>
                <a:solidFill>
                  <a:schemeClr val="tx1">
                    <a:tint val="75000"/>
                  </a:schemeClr>
                </a:solidFill>
              </a:defRPr>
            </a:lvl5pPr>
            <a:lvl6pPr marL="2285521" indent="0" algn="ctr">
              <a:buNone/>
              <a:defRPr>
                <a:solidFill>
                  <a:schemeClr val="tx1">
                    <a:tint val="75000"/>
                  </a:schemeClr>
                </a:solidFill>
              </a:defRPr>
            </a:lvl6pPr>
            <a:lvl7pPr marL="2742629" indent="0" algn="ctr">
              <a:buNone/>
              <a:defRPr>
                <a:solidFill>
                  <a:schemeClr val="tx1">
                    <a:tint val="75000"/>
                  </a:schemeClr>
                </a:solidFill>
              </a:defRPr>
            </a:lvl7pPr>
            <a:lvl8pPr marL="3199733" indent="0" algn="ctr">
              <a:buNone/>
              <a:defRPr>
                <a:solidFill>
                  <a:schemeClr val="tx1">
                    <a:tint val="75000"/>
                  </a:schemeClr>
                </a:solidFill>
              </a:defRPr>
            </a:lvl8pPr>
            <a:lvl9pPr marL="365684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2"/>
            <a:ext cx="9601200"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a:xfrm>
            <a:off x="4182131" y="6556248"/>
            <a:ext cx="1226398" cy="182880"/>
          </a:xfrm>
          <a:prstGeom prst="rect">
            <a:avLst/>
          </a:prstGeom>
        </p:spPr>
        <p:txBody>
          <a:bodyPr lIns="91428" tIns="45715" rIns="91428" bIns="45715"/>
          <a:lstStyle>
            <a:lvl1pPr>
              <a:defRPr sz="1000">
                <a:solidFill>
                  <a:schemeClr val="tx1"/>
                </a:solidFill>
              </a:defRPr>
            </a:lvl1pPr>
          </a:lstStyle>
          <a:p>
            <a:pPr defTabSz="914209"/>
            <a:fld id="{CD7F9E07-662F-4171-A944-4A2023162897}" type="datetime1">
              <a:rPr lang="en-US" smtClean="0">
                <a:solidFill>
                  <a:srgbClr val="FFFFFF"/>
                </a:solidFill>
              </a:rPr>
              <a:pPr defTabSz="914209"/>
              <a:t>4/9/2019</a:t>
            </a:fld>
            <a:endParaRPr lang="en-US" dirty="0">
              <a:solidFill>
                <a:srgbClr val="FFFFFF"/>
              </a:solidFill>
            </a:endParaRPr>
          </a:p>
        </p:txBody>
      </p:sp>
      <p:sp>
        <p:nvSpPr>
          <p:cNvPr id="8" name="Footer Placeholder 7"/>
          <p:cNvSpPr>
            <a:spLocks noGrp="1"/>
          </p:cNvSpPr>
          <p:nvPr>
            <p:ph type="ftr" sz="quarter" idx="15"/>
          </p:nvPr>
        </p:nvSpPr>
        <p:spPr>
          <a:xfrm>
            <a:off x="8621424" y="6556248"/>
            <a:ext cx="2743200" cy="182880"/>
          </a:xfrm>
          <a:prstGeom prst="rect">
            <a:avLst/>
          </a:prstGeom>
        </p:spPr>
        <p:txBody>
          <a:bodyPr lIns="91428" tIns="45715" rIns="91428" bIns="45715"/>
          <a:lstStyle>
            <a:lvl1pPr>
              <a:defRPr sz="1000">
                <a:solidFill>
                  <a:schemeClr val="tx1"/>
                </a:solidFill>
              </a:defRPr>
            </a:lvl1pPr>
          </a:lstStyle>
          <a:p>
            <a:pPr defTabSz="914209"/>
            <a:r>
              <a:rPr lang="en-US">
                <a:solidFill>
                  <a:srgbClr val="FFFFFF"/>
                </a:solidFill>
              </a:rPr>
              <a:t>Oracle Confidential</a:t>
            </a:r>
            <a:endParaRPr lang="en-US" dirty="0">
              <a:solidFill>
                <a:srgbClr val="FFFFFF"/>
              </a:solidFill>
            </a:endParaRPr>
          </a:p>
        </p:txBody>
      </p:sp>
      <p:sp>
        <p:nvSpPr>
          <p:cNvPr id="14" name="TextBox 13"/>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defTabSz="914209"/>
            <a:r>
              <a:rPr sz="800" dirty="0">
                <a:solidFill>
                  <a:srgbClr val="FFFFFF"/>
                </a:solidFill>
              </a:rPr>
              <a:t>Copyright © 201</a:t>
            </a:r>
            <a:r>
              <a:rPr lang="en-US" sz="800" dirty="0">
                <a:solidFill>
                  <a:srgbClr val="FFFFFF"/>
                </a:solidFill>
              </a:rPr>
              <a:t>9,</a:t>
            </a:r>
            <a:r>
              <a:rPr sz="800" dirty="0">
                <a:solidFill>
                  <a:srgbClr val="FFFFFF"/>
                </a:solidFill>
              </a:rPr>
              <a:t> Oracle and/or its affiliates. All rights reserved.  |</a:t>
            </a:r>
          </a:p>
        </p:txBody>
      </p:sp>
    </p:spTree>
    <p:extLst>
      <p:ext uri="{BB962C8B-B14F-4D97-AF65-F5344CB8AC3E}">
        <p14:creationId xmlns:p14="http://schemas.microsoft.com/office/powerpoint/2010/main" val="106029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B4B68E-1BDE-4E63-B5AB-A8B2FEFC9149}" type="datetime1">
              <a:rPr lang="en-US" smtClean="0">
                <a:solidFill>
                  <a:srgbClr val="5F5F5F"/>
                </a:solidFill>
              </a:rPr>
              <a:pPr/>
              <a:t>4/9/2019</a:t>
            </a:fld>
            <a:endParaRPr dirty="0">
              <a:solidFill>
                <a:srgbClr val="5F5F5F"/>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a:xfrm>
            <a:off x="531812" y="406400"/>
            <a:ext cx="11125200" cy="532223"/>
          </a:xfrm>
        </p:spPr>
        <p:txBody>
          <a:bodyPr/>
          <a:lstStyle/>
          <a:p>
            <a:r>
              <a:rPr lang="en-US" dirty="0"/>
              <a:t>Click to edit Master title style</a:t>
            </a:r>
          </a:p>
        </p:txBody>
      </p:sp>
    </p:spTree>
    <p:extLst>
      <p:ext uri="{BB962C8B-B14F-4D97-AF65-F5344CB8AC3E}">
        <p14:creationId xmlns:p14="http://schemas.microsoft.com/office/powerpoint/2010/main" val="4105949454"/>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8FF027-E573-4DB7-9557-42937BB90364}" type="datetime1">
              <a:rPr lang="en-US" smtClean="0">
                <a:solidFill>
                  <a:srgbClr val="5F5F5F"/>
                </a:solidFill>
              </a:rPr>
              <a:pPr/>
              <a:t>4/9/2019</a:t>
            </a:fld>
            <a:endParaRPr dirty="0">
              <a:solidFill>
                <a:srgbClr val="5F5F5F"/>
              </a:solidFill>
            </a:endParaRPr>
          </a:p>
        </p:txBody>
      </p:sp>
      <p:sp>
        <p:nvSpPr>
          <p:cNvPr id="3" name="Footer Placeholder 2"/>
          <p:cNvSpPr>
            <a:spLocks noGrp="1"/>
          </p:cNvSpPr>
          <p:nvPr>
            <p:ph type="ftr" sz="quarter" idx="11"/>
          </p:nvPr>
        </p:nvSpPr>
        <p:spPr/>
        <p:txBody>
          <a:bodyPr/>
          <a:lstStyle/>
          <a:p>
            <a:r>
              <a:rPr lang="en-US">
                <a:solidFill>
                  <a:srgbClr val="5F5F5F"/>
                </a:solidFill>
              </a:rPr>
              <a:t>Oracle Confidential</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677839351"/>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716174-6C7F-4A27-87C4-BAD57F322309}" type="datetime1">
              <a:rPr lang="en-US" smtClean="0">
                <a:solidFill>
                  <a:srgbClr val="5F5F5F"/>
                </a:solidFill>
              </a:rPr>
              <a:pPr/>
              <a:t>4/9/2019</a:t>
            </a:fld>
            <a:endParaRPr dirty="0">
              <a:solidFill>
                <a:srgbClr val="5F5F5F"/>
              </a:solidFill>
            </a:endParaRPr>
          </a:p>
        </p:txBody>
      </p:sp>
      <p:sp>
        <p:nvSpPr>
          <p:cNvPr id="3" name="Footer Placeholder 2"/>
          <p:cNvSpPr>
            <a:spLocks noGrp="1"/>
          </p:cNvSpPr>
          <p:nvPr>
            <p:ph type="ftr" sz="quarter" idx="11"/>
          </p:nvPr>
        </p:nvSpPr>
        <p:spPr/>
        <p:txBody>
          <a:bodyPr/>
          <a:lstStyle/>
          <a:p>
            <a:r>
              <a:rPr lang="en-US">
                <a:solidFill>
                  <a:srgbClr val="5F5F5F"/>
                </a:solidFill>
              </a:rPr>
              <a:t>Oracle Confidential</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6784359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44214A5B-588F-4C90-9D20-DD3B4D6AC865}" type="datetime1">
              <a:rPr lang="en-US" smtClean="0"/>
              <a:pPr/>
              <a:t>4/9/2019</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2ABC5-9185-4E2A-801A-C4A4AB1A9033}" type="datetime1">
              <a:rPr lang="en-US" smtClean="0">
                <a:solidFill>
                  <a:srgbClr val="5F5F5F"/>
                </a:solidFill>
              </a:rPr>
              <a:pPr/>
              <a:t>4/9/2019</a:t>
            </a:fld>
            <a:endParaRPr dirty="0">
              <a:solidFill>
                <a:srgbClr val="5F5F5F"/>
              </a:solidFill>
            </a:endParaRPr>
          </a:p>
        </p:txBody>
      </p:sp>
      <p:sp>
        <p:nvSpPr>
          <p:cNvPr id="3" name="Footer Placeholder 2"/>
          <p:cNvSpPr>
            <a:spLocks noGrp="1"/>
          </p:cNvSpPr>
          <p:nvPr>
            <p:ph type="ftr" sz="quarter" idx="11"/>
          </p:nvPr>
        </p:nvSpPr>
        <p:spPr/>
        <p:txBody>
          <a:bodyPr/>
          <a:lstStyle/>
          <a:p>
            <a:r>
              <a:rPr lang="en-US">
                <a:solidFill>
                  <a:srgbClr val="5F5F5F"/>
                </a:solidFill>
              </a:rPr>
              <a:t>Oracle Confidential</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531813" y="1371600"/>
            <a:ext cx="11125199"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3" y="2514600"/>
            <a:ext cx="11125199"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930259410"/>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7" y="1722240"/>
            <a:ext cx="7748992" cy="2950267"/>
          </a:xfrm>
          <a:prstGeom prst="rect">
            <a:avLst/>
          </a:prstGeom>
        </p:spPr>
      </p:pic>
      <p:sp>
        <p:nvSpPr>
          <p:cNvPr id="2" name="Date Placeholder 1"/>
          <p:cNvSpPr>
            <a:spLocks noGrp="1"/>
          </p:cNvSpPr>
          <p:nvPr>
            <p:ph type="dt" sz="half" idx="10"/>
          </p:nvPr>
        </p:nvSpPr>
        <p:spPr/>
        <p:txBody>
          <a:bodyPr/>
          <a:lstStyle/>
          <a:p>
            <a:fld id="{141A537C-4863-48EF-9647-E346F59025A0}" type="datetime1">
              <a:rPr lang="en-US" smtClean="0">
                <a:solidFill>
                  <a:srgbClr val="5F5F5F"/>
                </a:solidFill>
              </a:rPr>
              <a:pPr/>
              <a:t>4/9/2019</a:t>
            </a:fld>
            <a:endParaRPr dirty="0">
              <a:solidFill>
                <a:srgbClr val="5F5F5F"/>
              </a:solidFill>
            </a:endParaRPr>
          </a:p>
        </p:txBody>
      </p:sp>
      <p:sp>
        <p:nvSpPr>
          <p:cNvPr id="3" name="Footer Placeholder 2"/>
          <p:cNvSpPr>
            <a:spLocks noGrp="1"/>
          </p:cNvSpPr>
          <p:nvPr>
            <p:ph type="ftr" sz="quarter" idx="11"/>
          </p:nvPr>
        </p:nvSpPr>
        <p:spPr/>
        <p:txBody>
          <a:bodyPr/>
          <a:lstStyle/>
          <a:p>
            <a:r>
              <a:rPr lang="en-US">
                <a:solidFill>
                  <a:srgbClr val="5F5F5F"/>
                </a:solidFill>
              </a:rPr>
              <a:t>Oracle Confidential</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87104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518993460"/>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_RED">
    <p:spTree>
      <p:nvGrpSpPr>
        <p:cNvPr id="1" name=""/>
        <p:cNvGrpSpPr/>
        <p:nvPr/>
      </p:nvGrpSpPr>
      <p:grpSpPr>
        <a:xfrm>
          <a:off x="0" y="0"/>
          <a:ext cx="0" cy="0"/>
          <a:chOff x="0" y="0"/>
          <a:chExt cx="0" cy="0"/>
        </a:xfrm>
      </p:grpSpPr>
      <p:pic>
        <p:nvPicPr>
          <p:cNvPr id="5" name="Picture 4" descr="Oracle logo in white on red staging background. Light blue frame around perimete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hidden">
          <a:xfrm>
            <a:off x="138023" y="155275"/>
            <a:ext cx="11912778" cy="6547450"/>
          </a:xfrm>
          <a:prstGeom prst="rect">
            <a:avLst/>
          </a:prstGeom>
          <a:noFill/>
          <a:ln>
            <a:noFill/>
          </a:ln>
        </p:spPr>
      </p:pic>
      <p:grpSp>
        <p:nvGrpSpPr>
          <p:cNvPr id="6" name="Group 5"/>
          <p:cNvGrpSpPr/>
          <p:nvPr userDrawn="1"/>
        </p:nvGrpSpPr>
        <p:grpSpPr>
          <a:xfrm>
            <a:off x="0" y="0"/>
            <a:ext cx="12189398" cy="6858000"/>
            <a:chOff x="0" y="0"/>
            <a:chExt cx="12189398" cy="6858000"/>
          </a:xfrm>
        </p:grpSpPr>
        <p:sp>
          <p:nvSpPr>
            <p:cNvPr id="7" name="Rectangle 6"/>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2" name="Date Placeholder 1"/>
          <p:cNvSpPr>
            <a:spLocks noGrp="1"/>
          </p:cNvSpPr>
          <p:nvPr>
            <p:ph type="dt" sz="half" idx="10"/>
          </p:nvPr>
        </p:nvSpPr>
        <p:spPr/>
        <p:txBody>
          <a:bodyPr/>
          <a:lstStyle/>
          <a:p>
            <a:fld id="{B6C3CDF2-1CFF-47F7-B145-45D59B1EB3F1}" type="datetime1">
              <a:rPr lang="en-US" smtClean="0">
                <a:solidFill>
                  <a:srgbClr val="5F5F5F"/>
                </a:solidFill>
              </a:rPr>
              <a:pPr/>
              <a:t>4/9/2019</a:t>
            </a:fld>
            <a:endParaRPr dirty="0">
              <a:solidFill>
                <a:srgbClr val="5F5F5F"/>
              </a:solidFill>
            </a:endParaRPr>
          </a:p>
        </p:txBody>
      </p:sp>
      <p:sp>
        <p:nvSpPr>
          <p:cNvPr id="3" name="Footer Placeholder 2"/>
          <p:cNvSpPr>
            <a:spLocks noGrp="1"/>
          </p:cNvSpPr>
          <p:nvPr>
            <p:ph type="ftr" sz="quarter" idx="11"/>
          </p:nvPr>
        </p:nvSpPr>
        <p:spPr/>
        <p:txBody>
          <a:bodyPr/>
          <a:lstStyle/>
          <a:p>
            <a:r>
              <a:rPr lang="en-US">
                <a:solidFill>
                  <a:srgbClr val="5F5F5F"/>
                </a:solidFill>
              </a:rPr>
              <a:t>Oracle Confidential</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12" name="TextBox 1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9,</a:t>
            </a:r>
            <a:r>
              <a:rPr sz="850" dirty="0">
                <a:solidFill>
                  <a:srgbClr val="5F5F5F"/>
                </a:solidFill>
              </a:rPr>
              <a:t> Oracle and/or its affiliates. All rights reserved.  |</a:t>
            </a:r>
          </a:p>
        </p:txBody>
      </p:sp>
    </p:spTree>
    <p:extLst>
      <p:ext uri="{BB962C8B-B14F-4D97-AF65-F5344CB8AC3E}">
        <p14:creationId xmlns:p14="http://schemas.microsoft.com/office/powerpoint/2010/main" val="229439519"/>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a:t>Click to edit Master title style</a:t>
            </a:r>
            <a:br>
              <a:rPr lang="en-US" dirty="0"/>
            </a:br>
            <a:endParaRPr lang="en-US" dirty="0"/>
          </a:p>
        </p:txBody>
      </p:sp>
      <p:sp>
        <p:nvSpPr>
          <p:cNvPr id="6" name="Content Placeholder 5"/>
          <p:cNvSpPr>
            <a:spLocks noGrp="1"/>
          </p:cNvSpPr>
          <p:nvPr>
            <p:ph sz="quarter" idx="12"/>
          </p:nvPr>
        </p:nvSpPr>
        <p:spPr>
          <a:xfrm>
            <a:off x="1072183" y="1544320"/>
            <a:ext cx="10969943" cy="456862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a:t>Click to edit Master text styles</a:t>
            </a:r>
          </a:p>
        </p:txBody>
      </p:sp>
      <p:sp>
        <p:nvSpPr>
          <p:cNvPr id="5"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4CFA388-88C0-4E0E-A0AF-4AD8299EA032}" type="datetime1">
              <a:rPr lang="en-US" smtClean="0">
                <a:solidFill>
                  <a:srgbClr val="5F5F5F"/>
                </a:solidFill>
              </a:rPr>
              <a:pPr/>
              <a:t>4/9/2019</a:t>
            </a:fld>
            <a:endParaRPr lang="en-US" dirty="0">
              <a:solidFill>
                <a:srgbClr val="5F5F5F"/>
              </a:solidFill>
            </a:endParaRPr>
          </a:p>
        </p:txBody>
      </p:sp>
      <p:sp>
        <p:nvSpPr>
          <p:cNvPr id="8"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F5F5F"/>
                </a:solidFill>
              </a:rPr>
              <a:t>Oracle Confidential</a:t>
            </a:r>
            <a:endParaRPr lang="en-US" dirty="0">
              <a:solidFill>
                <a:srgbClr val="5F5F5F"/>
              </a:solidFill>
            </a:endParaRPr>
          </a:p>
        </p:txBody>
      </p:sp>
      <p:sp>
        <p:nvSpPr>
          <p:cNvPr id="9"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Tree>
    <p:extLst>
      <p:ext uri="{BB962C8B-B14F-4D97-AF65-F5344CB8AC3E}">
        <p14:creationId xmlns:p14="http://schemas.microsoft.com/office/powerpoint/2010/main" val="4029353821"/>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989638" y="6556377"/>
            <a:ext cx="2787650" cy="182563"/>
          </a:xfrm>
          <a:prstGeom prst="rect">
            <a:avLst/>
          </a:prstGeom>
          <a:noFill/>
        </p:spPr>
        <p:txBody>
          <a:bodyPr wrap="none" lIns="0" tIns="0" rIns="0" bIns="0" anchor="ctr"/>
          <a:lstStyle/>
          <a:p>
            <a:pPr>
              <a:defRPr/>
            </a:pPr>
            <a:r>
              <a:rPr sz="800" dirty="0">
                <a:solidFill>
                  <a:srgbClr val="5F5F5F">
                    <a:lumMod val="60000"/>
                    <a:lumOff val="40000"/>
                  </a:srgbClr>
                </a:solidFill>
              </a:rPr>
              <a:t>Copyright © 201</a:t>
            </a:r>
            <a:r>
              <a:rPr lang="en-US" sz="800" dirty="0">
                <a:solidFill>
                  <a:srgbClr val="5F5F5F">
                    <a:lumMod val="60000"/>
                    <a:lumOff val="40000"/>
                  </a:srgbClr>
                </a:solidFill>
              </a:rPr>
              <a:t>9</a:t>
            </a:r>
            <a:r>
              <a:rPr sz="800" dirty="0">
                <a:solidFill>
                  <a:srgbClr val="5F5F5F">
                    <a:lumMod val="60000"/>
                    <a:lumOff val="40000"/>
                  </a:srgbClr>
                </a:solidFill>
              </a:rPr>
              <a:t> Oracle and/or its affiliates. All rights reserved.  |</a:t>
            </a:r>
          </a:p>
        </p:txBody>
      </p:sp>
      <p:pic>
        <p:nvPicPr>
          <p:cNvPr id="5" name="Picture 15" descr="1.5X red tab for PPT.png"/>
          <p:cNvPicPr>
            <a:picLocks noChangeAspect="1"/>
          </p:cNvPicPr>
          <p:nvPr/>
        </p:nvPicPr>
        <p:blipFill>
          <a:blip r:embed="rId2" cstate="print"/>
          <a:srcRect/>
          <a:stretch>
            <a:fillRect/>
          </a:stretch>
        </p:blipFill>
        <p:spPr bwMode="ltGray">
          <a:xfrm>
            <a:off x="531813" y="6269037"/>
            <a:ext cx="1609725" cy="588963"/>
          </a:xfrm>
          <a:prstGeom prst="rect">
            <a:avLst/>
          </a:prstGeom>
          <a:noFill/>
          <a:ln w="9525">
            <a:noFill/>
            <a:miter lim="800000"/>
            <a:headEnd/>
            <a:tailEnd/>
          </a:ln>
        </p:spPr>
      </p:pic>
      <p:sp>
        <p:nvSpPr>
          <p:cNvPr id="2" name="Title 1"/>
          <p:cNvSpPr>
            <a:spLocks noGrp="1"/>
          </p:cNvSpPr>
          <p:nvPr>
            <p:ph type="ctrTitle"/>
          </p:nvPr>
        </p:nvSpPr>
        <p:spPr>
          <a:xfrm>
            <a:off x="531818" y="739781"/>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121" indent="0" algn="ctr">
              <a:buNone/>
              <a:defRPr>
                <a:solidFill>
                  <a:schemeClr val="tx1">
                    <a:tint val="75000"/>
                  </a:schemeClr>
                </a:solidFill>
              </a:defRPr>
            </a:lvl2pPr>
            <a:lvl3pPr marL="914247" indent="0" algn="ctr">
              <a:buNone/>
              <a:defRPr>
                <a:solidFill>
                  <a:schemeClr val="tx1">
                    <a:tint val="75000"/>
                  </a:schemeClr>
                </a:solidFill>
              </a:defRPr>
            </a:lvl3pPr>
            <a:lvl4pPr marL="1371371" indent="0" algn="ctr">
              <a:buNone/>
              <a:defRPr>
                <a:solidFill>
                  <a:schemeClr val="tx1">
                    <a:tint val="75000"/>
                  </a:schemeClr>
                </a:solidFill>
              </a:defRPr>
            </a:lvl4pPr>
            <a:lvl5pPr marL="1828496" indent="0" algn="ctr">
              <a:buNone/>
              <a:defRPr>
                <a:solidFill>
                  <a:schemeClr val="tx1">
                    <a:tint val="75000"/>
                  </a:schemeClr>
                </a:solidFill>
              </a:defRPr>
            </a:lvl5pPr>
            <a:lvl6pPr marL="2285617" indent="0" algn="ctr">
              <a:buNone/>
              <a:defRPr>
                <a:solidFill>
                  <a:schemeClr val="tx1">
                    <a:tint val="75000"/>
                  </a:schemeClr>
                </a:solidFill>
              </a:defRPr>
            </a:lvl6pPr>
            <a:lvl7pPr marL="2742743" indent="0" algn="ctr">
              <a:buNone/>
              <a:defRPr>
                <a:solidFill>
                  <a:schemeClr val="tx1">
                    <a:tint val="75000"/>
                  </a:schemeClr>
                </a:solidFill>
              </a:defRPr>
            </a:lvl7pPr>
            <a:lvl8pPr marL="3199867" indent="0" algn="ctr">
              <a:buNone/>
              <a:defRPr>
                <a:solidFill>
                  <a:schemeClr val="tx1">
                    <a:tint val="75000"/>
                  </a:schemeClr>
                </a:solidFill>
              </a:defRPr>
            </a:lvl8pPr>
            <a:lvl9pPr marL="3656992" indent="0" algn="ctr">
              <a:buNone/>
              <a:defRPr>
                <a:solidFill>
                  <a:schemeClr val="tx1">
                    <a:tint val="75000"/>
                  </a:schemeClr>
                </a:solidFill>
              </a:defRPr>
            </a:lvl9pPr>
          </a:lstStyle>
          <a:p>
            <a:r>
              <a:rPr lang="en-US"/>
              <a:t>Click to edit Master subtitle style</a:t>
            </a:r>
            <a:endParaRPr dirty="0"/>
          </a:p>
        </p:txBody>
      </p:sp>
      <p:sp>
        <p:nvSpPr>
          <p:cNvPr id="6" name="Date Placeholder 3"/>
          <p:cNvSpPr>
            <a:spLocks noGrp="1"/>
          </p:cNvSpPr>
          <p:nvPr>
            <p:ph type="dt" sz="half" idx="10"/>
          </p:nvPr>
        </p:nvSpPr>
        <p:spPr/>
        <p:txBody>
          <a:bodyPr/>
          <a:lstStyle>
            <a:lvl1pPr>
              <a:defRPr/>
            </a:lvl1pPr>
          </a:lstStyle>
          <a:p>
            <a:pPr>
              <a:defRPr/>
            </a:pPr>
            <a:fld id="{E08C56B5-65A6-3C4B-A7BA-3308DD8361E3}" type="datetime1">
              <a:rPr lang="en-AU" smtClean="0">
                <a:solidFill>
                  <a:srgbClr val="5F5F5F">
                    <a:lumMod val="60000"/>
                    <a:lumOff val="40000"/>
                  </a:srgbClr>
                </a:solidFill>
              </a:rPr>
              <a:pPr>
                <a:defRPr/>
              </a:pPr>
              <a:t>9/04/2019</a:t>
            </a:fld>
            <a:endParaRPr dirty="0">
              <a:solidFill>
                <a:srgbClr val="5F5F5F">
                  <a:lumMod val="60000"/>
                  <a:lumOff val="40000"/>
                </a:srgbClr>
              </a:solidFill>
            </a:endParaRPr>
          </a:p>
        </p:txBody>
      </p:sp>
      <p:sp>
        <p:nvSpPr>
          <p:cNvPr id="8" name="Slide Number Placeholder 5"/>
          <p:cNvSpPr>
            <a:spLocks noGrp="1"/>
          </p:cNvSpPr>
          <p:nvPr>
            <p:ph type="sldNum" sz="quarter" idx="12"/>
          </p:nvPr>
        </p:nvSpPr>
        <p:spPr>
          <a:xfrm>
            <a:off x="11276015" y="6934201"/>
            <a:ext cx="380999" cy="182563"/>
          </a:xfrm>
        </p:spPr>
        <p:txBody>
          <a:bodyPr/>
          <a:lstStyle>
            <a:lvl1pPr>
              <a:defRPr/>
            </a:lvl1pPr>
          </a:lstStyle>
          <a:p>
            <a:pPr>
              <a:defRPr/>
            </a:pPr>
            <a:fld id="{C1FF9F33-6632-4306-AC4C-3E3BAD46C694}"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062948953"/>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4"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Text Placeholder 12"/>
          <p:cNvSpPr>
            <a:spLocks noGrp="1"/>
          </p:cNvSpPr>
          <p:nvPr>
            <p:ph type="body" sz="quarter" idx="13"/>
          </p:nvPr>
        </p:nvSpPr>
        <p:spPr>
          <a:xfrm>
            <a:off x="531818"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5" name="Date Placeholder 3"/>
          <p:cNvSpPr>
            <a:spLocks noGrp="1"/>
          </p:cNvSpPr>
          <p:nvPr>
            <p:ph type="dt" sz="half" idx="14"/>
          </p:nvPr>
        </p:nvSpPr>
        <p:spPr/>
        <p:txBody>
          <a:bodyPr/>
          <a:lstStyle>
            <a:lvl1pPr>
              <a:defRPr/>
            </a:lvl1pPr>
          </a:lstStyle>
          <a:p>
            <a:pPr>
              <a:defRPr/>
            </a:pPr>
            <a:fld id="{977D3C44-9BF6-AE42-8636-E8AC3CF7FEC1}" type="datetime1">
              <a:rPr lang="en-AU" smtClean="0">
                <a:solidFill>
                  <a:srgbClr val="5F5F5F">
                    <a:lumMod val="60000"/>
                    <a:lumOff val="40000"/>
                  </a:srgbClr>
                </a:solidFill>
              </a:rPr>
              <a:pPr>
                <a:defRPr/>
              </a:pPr>
              <a:t>9/04/2019</a:t>
            </a:fld>
            <a:endParaRPr dirty="0">
              <a:solidFill>
                <a:srgbClr val="5F5F5F">
                  <a:lumMod val="60000"/>
                  <a:lumOff val="40000"/>
                </a:srgbClr>
              </a:solidFill>
            </a:endParaRPr>
          </a:p>
        </p:txBody>
      </p:sp>
      <p:sp>
        <p:nvSpPr>
          <p:cNvPr id="6" name="Footer Placeholder 4"/>
          <p:cNvSpPr>
            <a:spLocks noGrp="1"/>
          </p:cNvSpPr>
          <p:nvPr>
            <p:ph type="ftr" sz="quarter" idx="15"/>
          </p:nvPr>
        </p:nvSpPr>
        <p:spPr/>
        <p:txBody>
          <a:bodyPr/>
          <a:lstStyle>
            <a:lvl1pPr>
              <a:defRPr/>
            </a:lvl1pPr>
          </a:lstStyle>
          <a:p>
            <a:pPr>
              <a:defRPr/>
            </a:pPr>
            <a:r>
              <a:rPr lang="en-US">
                <a:solidFill>
                  <a:srgbClr val="5F5F5F">
                    <a:lumMod val="60000"/>
                    <a:lumOff val="40000"/>
                  </a:srgbClr>
                </a:solidFill>
              </a:rPr>
              <a:t>Oracle Confidential – Internal</a:t>
            </a:r>
            <a:endParaRPr>
              <a:solidFill>
                <a:srgbClr val="5F5F5F">
                  <a:lumMod val="60000"/>
                  <a:lumOff val="40000"/>
                </a:srgbClr>
              </a:solidFill>
            </a:endParaRPr>
          </a:p>
        </p:txBody>
      </p:sp>
      <p:sp>
        <p:nvSpPr>
          <p:cNvPr id="8" name="Slide Number Placeholder 5"/>
          <p:cNvSpPr>
            <a:spLocks noGrp="1"/>
          </p:cNvSpPr>
          <p:nvPr>
            <p:ph type="sldNum" sz="quarter" idx="16"/>
          </p:nvPr>
        </p:nvSpPr>
        <p:spPr/>
        <p:txBody>
          <a:bodyPr/>
          <a:lstStyle>
            <a:lvl1pPr>
              <a:defRPr/>
            </a:lvl1pPr>
          </a:lstStyle>
          <a:p>
            <a:pPr>
              <a:defRPr/>
            </a:pPr>
            <a:fld id="{1236DEC8-5130-4811-A6FE-DF5A4DA45F0B}"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95929830"/>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solidFill>
              </a:rPr>
              <a:pPr/>
              <a:t>4/9/2019</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99710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a:solidFill>
                  <a:srgbClr val="5F5F5F"/>
                </a:solidFill>
              </a:rPr>
              <a:t>26/03/15</a:t>
            </a:r>
            <a:endParaRPr dirty="0">
              <a:solidFill>
                <a:srgbClr val="5F5F5F"/>
              </a:solidFill>
            </a:endParaRPr>
          </a:p>
        </p:txBody>
      </p:sp>
      <p:sp>
        <p:nvSpPr>
          <p:cNvPr id="5" name="Footer Placeholder 4"/>
          <p:cNvSpPr>
            <a:spLocks noGrp="1"/>
          </p:cNvSpPr>
          <p:nvPr>
            <p:ph type="ftr" sz="quarter" idx="11"/>
          </p:nvPr>
        </p:nvSpPr>
        <p:spPr/>
        <p:txBody>
          <a:bodyPr/>
          <a:lstStyle/>
          <a:p>
            <a:r>
              <a:rPr lang="en-US">
                <a:solidFill>
                  <a:srgbClr val="5F5F5F"/>
                </a:solidFill>
              </a:rPr>
              <a:t>Oracle Confidential – Internal</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Box 6"/>
          <p:cNvSpPr txBox="1"/>
          <p:nvPr userDrawn="1"/>
        </p:nvSpPr>
        <p:spPr>
          <a:xfrm>
            <a:off x="6142383" y="6609522"/>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sp>
        <p:nvSpPr>
          <p:cNvPr id="8" name="TextBox 7"/>
          <p:cNvSpPr txBox="1"/>
          <p:nvPr userDrawn="1"/>
        </p:nvSpPr>
        <p:spPr>
          <a:xfrm>
            <a:off x="7991061" y="6649278"/>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sp>
        <p:nvSpPr>
          <p:cNvPr id="9" name="TextBox 8"/>
          <p:cNvSpPr txBox="1"/>
          <p:nvPr userDrawn="1"/>
        </p:nvSpPr>
        <p:spPr>
          <a:xfrm>
            <a:off x="5824330" y="6649278"/>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spTree>
    <p:extLst>
      <p:ext uri="{BB962C8B-B14F-4D97-AF65-F5344CB8AC3E}">
        <p14:creationId xmlns:p14="http://schemas.microsoft.com/office/powerpoint/2010/main" val="228006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4/9/2019</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189275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077103" y="268101"/>
            <a:ext cx="11111722" cy="594784"/>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077103" y="1552221"/>
            <a:ext cx="10851440" cy="4433811"/>
          </a:xfrm>
        </p:spPr>
        <p:txBody>
          <a:bodyPr/>
          <a:lstStyle>
            <a:lvl1pPr>
              <a:defRPr>
                <a:solidFill>
                  <a:schemeClr val="tx1"/>
                </a:solidFill>
              </a:defRPr>
            </a:lvl1pPr>
            <a:lvl2pPr>
              <a:defRPr sz="2666">
                <a:solidFill>
                  <a:schemeClr val="tx1"/>
                </a:solidFill>
              </a:defRPr>
            </a:lvl2pPr>
            <a:lvl3pPr>
              <a:buClr>
                <a:schemeClr val="tx2"/>
              </a:buClr>
              <a:defRPr sz="2399">
                <a:solidFill>
                  <a:schemeClr val="tx1"/>
                </a:solidFill>
              </a:defRPr>
            </a:lvl3pPr>
            <a:lvl4pPr>
              <a:defRPr sz="2399">
                <a:solidFill>
                  <a:schemeClr val="tx1"/>
                </a:solidFill>
              </a:defRPr>
            </a:lvl4pPr>
            <a:lvl5pPr>
              <a:defRPr sz="2399">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a:xfrm>
            <a:off x="8138580" y="6491851"/>
            <a:ext cx="3859795" cy="366183"/>
          </a:xfrm>
          <a:prstGeom prst="rect">
            <a:avLst/>
          </a:prstGeom>
        </p:spPr>
        <p:txBody>
          <a:bodyPr/>
          <a:lstStyle>
            <a:lvl1pPr algn="r">
              <a:defRPr sz="1333">
                <a:solidFill>
                  <a:srgbClr val="FF0000"/>
                </a:solidFill>
              </a:defRPr>
            </a:lvl1pPr>
          </a:lstStyle>
          <a:p>
            <a:pPr>
              <a:defRPr/>
            </a:pPr>
            <a:r>
              <a:rPr lang="en-US">
                <a:cs typeface="+mn-cs"/>
              </a:rPr>
              <a:t>#Middleware</a:t>
            </a:r>
          </a:p>
        </p:txBody>
      </p:sp>
    </p:spTree>
    <p:extLst>
      <p:ext uri="{BB962C8B-B14F-4D97-AF65-F5344CB8AC3E}">
        <p14:creationId xmlns:p14="http://schemas.microsoft.com/office/powerpoint/2010/main" val="944885414"/>
      </p:ext>
    </p:extLst>
  </p:cSld>
  <p:clrMapOvr>
    <a:masterClrMapping/>
  </p:clrMapOvr>
  <p:timing>
    <p:tnLst>
      <p:par>
        <p:cTn id="1" dur="indefinite" restart="never" nodeType="tmRoot"/>
      </p:par>
    </p:tnLst>
  </p:timing>
  <p:hf sldNum="0" hd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a:xfrm>
            <a:off x="8048027" y="6389135"/>
            <a:ext cx="3859795" cy="366183"/>
          </a:xfrm>
          <a:prstGeom prst="rect">
            <a:avLst/>
          </a:prstGeom>
        </p:spPr>
        <p:txBody>
          <a:bodyPr lIns="121872" tIns="60936" rIns="121872" bIns="60936"/>
          <a:lstStyle>
            <a:lvl1pPr>
              <a:defRPr/>
            </a:lvl1pPr>
          </a:lstStyle>
          <a:p>
            <a:pPr defTabSz="1218733">
              <a:defRPr/>
            </a:pPr>
            <a:endParaRPr lang="en-US" dirty="0">
              <a:solidFill>
                <a:srgbClr val="000000"/>
              </a:solidFill>
              <a:latin typeface="Arial"/>
              <a:ea typeface="ＭＳ Ｐゴシック" charset="-128"/>
            </a:endParaRPr>
          </a:p>
        </p:txBody>
      </p:sp>
    </p:spTree>
    <p:extLst>
      <p:ext uri="{BB962C8B-B14F-4D97-AF65-F5344CB8AC3E}">
        <p14:creationId xmlns:p14="http://schemas.microsoft.com/office/powerpoint/2010/main" val="34739567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B2EC637-D865-4A1A-B82E-96829CE60973}" type="datetime1">
              <a:rPr lang="en-US" smtClean="0">
                <a:solidFill>
                  <a:srgbClr val="5F5F5F"/>
                </a:solidFill>
              </a:rPr>
              <a:pPr/>
              <a:t>4/9/2019</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399"/>
              </a:spcBef>
              <a:buNone/>
              <a:defRPr sz="2799"/>
            </a:lvl1pPr>
            <a:lvl2pPr marL="1588" indent="0">
              <a:spcBef>
                <a:spcPts val="2399"/>
              </a:spcBef>
              <a:buNone/>
              <a:defRPr sz="2799"/>
            </a:lvl2pPr>
            <a:lvl3pPr marL="1588" indent="0">
              <a:spcBef>
                <a:spcPts val="2399"/>
              </a:spcBef>
              <a:buNone/>
              <a:defRPr sz="2799"/>
            </a:lvl3pPr>
            <a:lvl4pPr marL="1588" indent="0">
              <a:spcBef>
                <a:spcPts val="2399"/>
              </a:spcBef>
              <a:buNone/>
              <a:defRPr sz="2799"/>
            </a:lvl4pPr>
            <a:lvl5pPr marL="1588" indent="0">
              <a:spcBef>
                <a:spcPts val="2399"/>
              </a:spcBef>
              <a:buNone/>
              <a:defRPr sz="2799"/>
            </a:lvl5pPr>
            <a:lvl6pPr marL="1588" indent="0">
              <a:spcBef>
                <a:spcPts val="2399"/>
              </a:spcBef>
              <a:buNone/>
              <a:defRPr sz="2799"/>
            </a:lvl6pPr>
            <a:lvl7pPr marL="1588" indent="0">
              <a:spcBef>
                <a:spcPts val="2399"/>
              </a:spcBef>
              <a:buNone/>
              <a:defRPr sz="2799"/>
            </a:lvl7pPr>
            <a:lvl8pPr marL="1588" indent="0">
              <a:spcBef>
                <a:spcPts val="2399"/>
              </a:spcBef>
              <a:buNone/>
              <a:defRPr sz="2799"/>
            </a:lvl8pPr>
            <a:lvl9pPr marL="1588" indent="0">
              <a:spcBef>
                <a:spcPts val="2399"/>
              </a:spcBef>
              <a:buNone/>
              <a:defRPr sz="2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4180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Page_Red/Blu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2" name="Picture 1"/>
          <p:cNvPicPr>
            <a:picLocks noChangeAspect="1"/>
          </p:cNvPicPr>
          <p:nvPr userDrawn="1"/>
        </p:nvPicPr>
        <p:blipFill>
          <a:blip r:embed="rId3" cstate="email">
            <a:alphaModFix amt="98000"/>
            <a:extLst>
              <a:ext uri="{28A0092B-C50C-407E-A947-70E740481C1C}">
                <a14:useLocalDpi xmlns:a14="http://schemas.microsoft.com/office/drawing/2010/main" val="0"/>
              </a:ext>
            </a:extLst>
          </a:blip>
          <a:stretch>
            <a:fillRect/>
          </a:stretch>
        </p:blipFill>
        <p:spPr>
          <a:xfrm>
            <a:off x="-9519"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t>Copyright © 2018, Oracle and/or its affiliates. All rights reserved.  </a:t>
            </a:r>
            <a:endParaRPr lang="en-US" dirty="0"/>
          </a:p>
        </p:txBody>
      </p:sp>
      <p:sp>
        <p:nvSpPr>
          <p:cNvPr id="18" name="Title 1"/>
          <p:cNvSpPr>
            <a:spLocks noGrp="1"/>
          </p:cNvSpPr>
          <p:nvPr>
            <p:ph type="ctrTitle" hasCustomPrompt="1"/>
          </p:nvPr>
        </p:nvSpPr>
        <p:spPr>
          <a:xfrm>
            <a:off x="531815" y="1279399"/>
            <a:ext cx="5350690" cy="1470025"/>
          </a:xfrm>
        </p:spPr>
        <p:txBody>
          <a:bodyPr vert="horz" lIns="0" tIns="0" rIns="0" bIns="0" rtlCol="0" anchor="b" anchorCtr="0">
            <a:noAutofit/>
          </a:bodyPr>
          <a:lstStyle>
            <a:lvl1pPr>
              <a:defRPr sz="4400" dirty="0">
                <a:solidFill>
                  <a:schemeClr val="tx1"/>
                </a:solidFill>
              </a:defRPr>
            </a:lvl1pPr>
          </a:lstStyle>
          <a:p>
            <a:r>
              <a:rPr lang="en-US" sz="4400" dirty="0"/>
              <a:t>Cover Title Calibri 44pt Headline Case</a:t>
            </a:r>
          </a:p>
        </p:txBody>
      </p:sp>
      <p:sp>
        <p:nvSpPr>
          <p:cNvPr id="19" name="Text Placeholder 12"/>
          <p:cNvSpPr>
            <a:spLocks noGrp="1"/>
          </p:cNvSpPr>
          <p:nvPr>
            <p:ph type="body" sz="quarter" idx="13" hasCustomPrompt="1"/>
          </p:nvPr>
        </p:nvSpPr>
        <p:spPr>
          <a:xfrm>
            <a:off x="531815" y="2897009"/>
            <a:ext cx="5350690" cy="961084"/>
          </a:xfrm>
        </p:spPr>
        <p:txBody>
          <a:bodyPr>
            <a:noAutofit/>
          </a:bodyPr>
          <a:lstStyle>
            <a:lvl1pPr marL="1588" indent="0">
              <a:spcBef>
                <a:spcPts val="0"/>
              </a:spcBef>
              <a:buFontTx/>
              <a:buNone/>
              <a:defRPr sz="2399" baseline="0">
                <a:solidFill>
                  <a:schemeClr val="tx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r>
              <a:rPr lang="en-US" sz="2400" dirty="0"/>
              <a:t>Subtitle Calibri Bold 24pts</a:t>
            </a:r>
            <a:br>
              <a:rPr lang="en-US" sz="2400" dirty="0"/>
            </a:br>
            <a:endParaRPr lang="en-US" dirty="0"/>
          </a:p>
        </p:txBody>
      </p:sp>
      <p:sp>
        <p:nvSpPr>
          <p:cNvPr id="21" name="Text Placeholder 12"/>
          <p:cNvSpPr>
            <a:spLocks noGrp="1"/>
          </p:cNvSpPr>
          <p:nvPr>
            <p:ph type="body" sz="quarter" idx="15" hasCustomPrompt="1"/>
          </p:nvPr>
        </p:nvSpPr>
        <p:spPr>
          <a:xfrm>
            <a:off x="531815" y="4016809"/>
            <a:ext cx="5350690" cy="1362954"/>
          </a:xfrm>
        </p:spPr>
        <p:txBody>
          <a:bodyPr>
            <a:noAutofit/>
          </a:bodyPr>
          <a:lstStyle>
            <a:lvl1pPr marL="1588" indent="0">
              <a:spcBef>
                <a:spcPts val="0"/>
              </a:spcBef>
              <a:buFontTx/>
              <a:buNone/>
              <a:defRPr sz="2000" baseline="0">
                <a:solidFill>
                  <a:schemeClr val="tx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a:spcBef>
                <a:spcPts val="600"/>
              </a:spcBef>
            </a:pPr>
            <a:r>
              <a:rPr lang="en-US" sz="2000" dirty="0"/>
              <a:t>Name Calibri Bold 20pts</a:t>
            </a:r>
          </a:p>
          <a:p>
            <a:pPr>
              <a:spcBef>
                <a:spcPts val="600"/>
              </a:spcBef>
            </a:pPr>
            <a:r>
              <a:rPr lang="en-US" sz="2000" dirty="0"/>
              <a:t>Title Calibri Bold 20pts</a:t>
            </a:r>
          </a:p>
          <a:p>
            <a:pPr>
              <a:spcBef>
                <a:spcPts val="600"/>
              </a:spcBef>
            </a:pPr>
            <a:r>
              <a:rPr lang="en-US" sz="2000" dirty="0"/>
              <a:t>Organization Calibri Bold 20pts</a:t>
            </a:r>
          </a:p>
          <a:p>
            <a:pPr>
              <a:spcBef>
                <a:spcPts val="600"/>
              </a:spcBef>
            </a:pPr>
            <a:r>
              <a:rPr lang="en-US" sz="2000" dirty="0"/>
              <a:t>Date Calibri Bold 20pts</a:t>
            </a:r>
          </a:p>
        </p:txBody>
      </p:sp>
      <p:pic>
        <p:nvPicPr>
          <p:cNvPr id="10" name="Picture 9"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0647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5_Title Page_Blue/Orange">
    <p:bg>
      <p:bgPr>
        <a:solidFill>
          <a:schemeClr val="accent2"/>
        </a:solidFill>
        <a:effectLst/>
      </p:bgPr>
    </p:bg>
    <p:spTree>
      <p:nvGrpSpPr>
        <p:cNvPr id="1" name=""/>
        <p:cNvGrpSpPr/>
        <p:nvPr/>
      </p:nvGrpSpPr>
      <p:grpSpPr>
        <a:xfrm>
          <a:off x="0" y="0"/>
          <a:ext cx="0" cy="0"/>
          <a:chOff x="0" y="0"/>
          <a:chExt cx="0" cy="0"/>
        </a:xfrm>
      </p:grpSpPr>
      <p:pic>
        <p:nvPicPr>
          <p:cNvPr id="7" name="Picture 6" descr="WhiteRacingStrip.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64881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2_Title Page_Blue/Orang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521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9_Title Page_Blue/Orang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87" b="14858"/>
          <a:stretch/>
        </p:blipFill>
        <p:spPr>
          <a:xfrm>
            <a:off x="-1" y="0"/>
            <a:ext cx="12188825" cy="6858000"/>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86222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6_Title Page_Blue/Orang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26201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7_Title Page_Blue/Orange">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892"/>
          <a:stretch/>
        </p:blipFill>
        <p:spPr>
          <a:xfrm>
            <a:off x="0" y="-1"/>
            <a:ext cx="12188825" cy="6858001"/>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4629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8_Title Page_Blue/Orang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55478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130" y="6556248"/>
            <a:ext cx="1226398" cy="182880"/>
          </a:xfrm>
          <a:prstGeom prst="rect">
            <a:avLst/>
          </a:prstGeom>
        </p:spPr>
        <p:txBody>
          <a:bodyPr/>
          <a:lstStyle/>
          <a:p>
            <a:fld id="{CECCD66E-6DF0-4B16-8ACA-D0D93A7B1DC8}" type="datetime1">
              <a:rPr lang="en-US">
                <a:solidFill>
                  <a:srgbClr val="5F5F5F">
                    <a:lumMod val="60000"/>
                    <a:lumOff val="40000"/>
                  </a:srgbClr>
                </a:solidFill>
              </a:rPr>
              <a:pPr/>
              <a:t>4/9/2019</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84969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0_Title Page_Blue/Orange">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r="6358"/>
          <a:stretch/>
        </p:blipFill>
        <p:spPr>
          <a:xfrm>
            <a:off x="0" y="0"/>
            <a:ext cx="12188825" cy="6858000"/>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936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20_Title Page_Red/Blu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787" b="14858"/>
          <a:stretch/>
        </p:blipFill>
        <p:spPr>
          <a:xfrm>
            <a:off x="-1" y="0"/>
            <a:ext cx="12188825" cy="6858000"/>
          </a:xfrm>
          <a:prstGeom prst="rect">
            <a:avLst/>
          </a:prstGeom>
        </p:spPr>
      </p:pic>
      <p:pic>
        <p:nvPicPr>
          <p:cNvPr id="9" name="Picture 8">
            <a:extLst>
              <a:ext uri="{FF2B5EF4-FFF2-40B4-BE49-F238E27FC236}">
                <a16:creationId xmlns:a16="http://schemas.microsoft.com/office/drawing/2014/main" xmlns="" id="{C35A111A-0192-9542-A2DC-01E3F7F287A3}"/>
              </a:ext>
            </a:extLst>
          </p:cNvPr>
          <p:cNvPicPr>
            <a:picLocks noChangeAspect="1"/>
          </p:cNvPicPr>
          <p:nvPr userDrawn="1"/>
        </p:nvPicPr>
        <p:blipFill>
          <a:blip r:embed="rId3" cstate="email">
            <a:alphaModFix amt="98000"/>
            <a:extLst>
              <a:ext uri="{28A0092B-C50C-407E-A947-70E740481C1C}">
                <a14:useLocalDpi xmlns:a14="http://schemas.microsoft.com/office/drawing/2010/main" val="0"/>
              </a:ext>
            </a:extLst>
          </a:blip>
          <a:stretch>
            <a:fillRect/>
          </a:stretch>
        </p:blipFill>
        <p:spPr>
          <a:xfrm>
            <a:off x="-9519"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t>Copyright © 2018, Oracle and/or its affiliates. All rights reserved.  </a:t>
            </a:r>
            <a:endParaRPr lang="en-US" dirty="0"/>
          </a:p>
        </p:txBody>
      </p:sp>
      <p:sp>
        <p:nvSpPr>
          <p:cNvPr id="15" name="Text Placeholder 12"/>
          <p:cNvSpPr>
            <a:spLocks noGrp="1"/>
          </p:cNvSpPr>
          <p:nvPr>
            <p:ph type="body" sz="quarter" idx="13" hasCustomPrompt="1"/>
          </p:nvPr>
        </p:nvSpPr>
        <p:spPr>
          <a:xfrm>
            <a:off x="531815" y="1993393"/>
            <a:ext cx="5012307" cy="3562609"/>
          </a:xfrm>
        </p:spPr>
        <p:txBody>
          <a:bodyPr anchor="t">
            <a:noAutofit/>
          </a:bodyPr>
          <a:lstStyle>
            <a:lvl1pPr marL="219075" marR="0" indent="-217488" algn="l" defTabSz="914400" rtl="0" eaLnBrk="1" fontAlgn="auto" latinLnBrk="0" hangingPunct="1">
              <a:lnSpc>
                <a:spcPct val="100000"/>
              </a:lnSpc>
              <a:spcBef>
                <a:spcPts val="0"/>
              </a:spcBef>
              <a:spcAft>
                <a:spcPts val="1800"/>
              </a:spcAft>
              <a:buClr>
                <a:schemeClr val="tx1">
                  <a:lumMod val="60000"/>
                  <a:lumOff val="40000"/>
                </a:schemeClr>
              </a:buClr>
              <a:buSzTx/>
              <a:buFont typeface="Arial"/>
              <a:buChar char="•"/>
              <a:tabLst/>
              <a:defRPr sz="2399" b="0" baseline="0">
                <a:solidFill>
                  <a:schemeClr val="tx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r>
              <a:rPr lang="en-US" sz="2400" dirty="0"/>
              <a:t>Topic 1 Subtitle Calibri 24pts</a:t>
            </a:r>
          </a:p>
          <a:p>
            <a:r>
              <a:rPr lang="en-US" sz="2400" dirty="0"/>
              <a:t>Topic 2 Subtitle Calibri 24pts</a:t>
            </a:r>
          </a:p>
          <a:p>
            <a:r>
              <a:rPr lang="en-US" sz="2400" dirty="0"/>
              <a:t>Topic 3 Subtitle Calibri 24pts</a:t>
            </a:r>
          </a:p>
          <a:p>
            <a:r>
              <a:rPr lang="en-US" sz="2400" dirty="0"/>
              <a:t>Topic 4 Subtitle Calibri 24pts</a:t>
            </a:r>
          </a:p>
          <a:p>
            <a:r>
              <a:rPr lang="en-US" sz="2400" dirty="0"/>
              <a:t>Topic 5 Subtitle Calibri 24pts</a:t>
            </a:r>
          </a:p>
          <a:p>
            <a:r>
              <a:rPr lang="en-US" sz="2400" dirty="0"/>
              <a:t>Topic 6 Subtitle Calibri 24pts</a:t>
            </a:r>
          </a:p>
          <a:p>
            <a:endParaRPr lang="en-US" dirty="0"/>
          </a:p>
        </p:txBody>
      </p:sp>
      <p:sp>
        <p:nvSpPr>
          <p:cNvPr id="8" name="Title 6">
            <a:extLst>
              <a:ext uri="{FF2B5EF4-FFF2-40B4-BE49-F238E27FC236}">
                <a16:creationId xmlns:a16="http://schemas.microsoft.com/office/drawing/2014/main" xmlns="" id="{2394AD5B-EDB1-1C41-9293-C1EF57CACA72}"/>
              </a:ext>
            </a:extLst>
          </p:cNvPr>
          <p:cNvSpPr>
            <a:spLocks noGrp="1"/>
          </p:cNvSpPr>
          <p:nvPr>
            <p:ph type="title" hasCustomPrompt="1"/>
          </p:nvPr>
        </p:nvSpPr>
        <p:spPr>
          <a:xfrm>
            <a:off x="531812" y="744016"/>
            <a:ext cx="6111365" cy="889000"/>
          </a:xfrm>
        </p:spPr>
        <p:txBody>
          <a:bodyPr anchor="b"/>
          <a:lstStyle>
            <a:lvl1pPr marL="0" marR="0" indent="0" algn="l" defTabSz="914400" rtl="0" eaLnBrk="1" fontAlgn="auto" latinLnBrk="0" hangingPunct="1">
              <a:lnSpc>
                <a:spcPct val="80000"/>
              </a:lnSpc>
              <a:spcBef>
                <a:spcPct val="0"/>
              </a:spcBef>
              <a:spcAft>
                <a:spcPts val="0"/>
              </a:spcAft>
              <a:buClrTx/>
              <a:buSzTx/>
              <a:buFontTx/>
              <a:buNone/>
              <a:tabLst/>
              <a:defRPr>
                <a:solidFill>
                  <a:schemeClr val="tx1"/>
                </a:solidFill>
              </a:defRPr>
            </a:lvl1pPr>
          </a:lstStyle>
          <a:p>
            <a:pPr lvl="0"/>
            <a:r>
              <a:rPr lang="en-US" dirty="0"/>
              <a:t>Agenda Slide</a:t>
            </a:r>
            <a:br>
              <a:rPr lang="en-US" dirty="0"/>
            </a:br>
            <a:r>
              <a:rPr lang="en-US" dirty="0"/>
              <a:t>Calibri 36pt Headline Case</a:t>
            </a:r>
            <a:endParaRPr dirty="0"/>
          </a:p>
        </p:txBody>
      </p:sp>
      <p:pic>
        <p:nvPicPr>
          <p:cNvPr id="10" name="Picture 9"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15559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Text Page_Blue">
    <p:spTree>
      <p:nvGrpSpPr>
        <p:cNvPr id="1" name=""/>
        <p:cNvGrpSpPr/>
        <p:nvPr/>
      </p:nvGrpSpPr>
      <p:grpSpPr>
        <a:xfrm>
          <a:off x="0" y="0"/>
          <a:ext cx="0" cy="0"/>
          <a:chOff x="0" y="0"/>
          <a:chExt cx="0" cy="0"/>
        </a:xfrm>
      </p:grpSpPr>
      <p:grpSp>
        <p:nvGrpSpPr>
          <p:cNvPr id="32" name="Group 31"/>
          <p:cNvGrpSpPr/>
          <p:nvPr userDrawn="1"/>
        </p:nvGrpSpPr>
        <p:grpSpPr>
          <a:xfrm>
            <a:off x="10776723" y="2948378"/>
            <a:ext cx="1424196" cy="3909622"/>
            <a:chOff x="10277089" y="1610010"/>
            <a:chExt cx="1911736" cy="5247990"/>
          </a:xfrm>
        </p:grpSpPr>
        <p:sp>
          <p:nvSpPr>
            <p:cNvPr id="24" name="Parallelogram 15">
              <a:extLst>
                <a:ext uri="{FF2B5EF4-FFF2-40B4-BE49-F238E27FC236}">
                  <a16:creationId xmlns:a16="http://schemas.microsoft.com/office/drawing/2014/main" xmlns="" id="{767F90EE-38CE-1449-BDB0-9DD04834E905}"/>
                </a:ext>
              </a:extLst>
            </p:cNvPr>
            <p:cNvSpPr/>
            <p:nvPr userDrawn="1"/>
          </p:nvSpPr>
          <p:spPr>
            <a:xfrm rot="10800000">
              <a:off x="10277089" y="1610010"/>
              <a:ext cx="1911735" cy="5247989"/>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lvl="0" algn="ctr">
                <a:lnSpc>
                  <a:spcPct val="90000"/>
                </a:lnSpc>
              </a:pPr>
              <a:endParaRPr lang="en-US" sz="2799" dirty="0">
                <a:solidFill>
                  <a:srgbClr val="FFFFFF"/>
                </a:solidFill>
              </a:endParaRPr>
            </a:p>
          </p:txBody>
        </p:sp>
        <p:sp>
          <p:nvSpPr>
            <p:cNvPr id="20" name="Parallelogram 15">
              <a:extLst>
                <a:ext uri="{FF2B5EF4-FFF2-40B4-BE49-F238E27FC236}">
                  <a16:creationId xmlns:a16="http://schemas.microsoft.com/office/drawing/2014/main" xmlns="" id="{767F90EE-38CE-1449-BDB0-9DD04834E905}"/>
                </a:ext>
              </a:extLst>
            </p:cNvPr>
            <p:cNvSpPr/>
            <p:nvPr userDrawn="1"/>
          </p:nvSpPr>
          <p:spPr>
            <a:xfrm rot="10800000">
              <a:off x="10764783" y="2948799"/>
              <a:ext cx="1424042" cy="3909201"/>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dirty="0">
                <a:solidFill>
                  <a:srgbClr val="FFFFFF"/>
                </a:solidFill>
              </a:endParaRPr>
            </a:p>
          </p:txBody>
        </p:sp>
      </p:grpSp>
      <p:pic>
        <p:nvPicPr>
          <p:cNvPr id="9" name="Picture 8">
            <a:extLst>
              <a:ext uri="{FF2B5EF4-FFF2-40B4-BE49-F238E27FC236}">
                <a16:creationId xmlns:a16="http://schemas.microsoft.com/office/drawing/2014/main" xmlns="" id="{AD5EFFFA-CE6F-0F45-9492-3556CE9387EA}"/>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58509"/>
          <a:stretch/>
        </p:blipFill>
        <p:spPr>
          <a:xfrm>
            <a:off x="0" y="-6050"/>
            <a:ext cx="1280489" cy="2558146"/>
          </a:xfrm>
          <a:prstGeom prst="rect">
            <a:avLst/>
          </a:prstGeom>
        </p:spPr>
      </p:pic>
      <p:sp>
        <p:nvSpPr>
          <p:cNvPr id="13" name="Title 6">
            <a:extLst>
              <a:ext uri="{FF2B5EF4-FFF2-40B4-BE49-F238E27FC236}">
                <a16:creationId xmlns:a16="http://schemas.microsoft.com/office/drawing/2014/main" xmlns="" id="{2394AD5B-EDB1-1C41-9293-C1EF57CACA72}"/>
              </a:ext>
            </a:extLst>
          </p:cNvPr>
          <p:cNvSpPr>
            <a:spLocks noGrp="1"/>
          </p:cNvSpPr>
          <p:nvPr userDrawn="1">
            <p:ph type="title"/>
          </p:nvPr>
        </p:nvSpPr>
        <p:spPr>
          <a:xfrm>
            <a:off x="531812" y="548640"/>
            <a:ext cx="11125200" cy="889000"/>
          </a:xfrm>
        </p:spPr>
        <p:txBody>
          <a:bodyPr anchor="b"/>
          <a:lstStyle>
            <a:lvl1pPr>
              <a:defRPr>
                <a:solidFill>
                  <a:srgbClr val="4E5052"/>
                </a:solidFill>
              </a:defRPr>
            </a:lvl1pPr>
          </a:lstStyle>
          <a:p>
            <a:endParaRPr dirty="0"/>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7" name="Footer Placeholder 16">
            <a:extLst>
              <a:ext uri="{FF2B5EF4-FFF2-40B4-BE49-F238E27FC236}">
                <a16:creationId xmlns:a16="http://schemas.microsoft.com/office/drawing/2014/main" xmlns=""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  </a:t>
            </a:r>
            <a:endParaRPr lang="en-US" dirty="0"/>
          </a:p>
        </p:txBody>
      </p:sp>
      <p:sp>
        <p:nvSpPr>
          <p:cNvPr id="11" name="Text Placeholder 11">
            <a:extLst>
              <a:ext uri="{FF2B5EF4-FFF2-40B4-BE49-F238E27FC236}">
                <a16:creationId xmlns:a16="http://schemas.microsoft.com/office/drawing/2014/main" xmlns="" id="{406AF51B-3909-2240-A3B4-A3E714163FB5}"/>
              </a:ext>
            </a:extLst>
          </p:cNvPr>
          <p:cNvSpPr>
            <a:spLocks noGrp="1"/>
          </p:cNvSpPr>
          <p:nvPr>
            <p:ph type="body" sz="quarter" idx="14"/>
          </p:nvPr>
        </p:nvSpPr>
        <p:spPr>
          <a:xfrm>
            <a:off x="531814" y="1677432"/>
            <a:ext cx="11125198" cy="4381213"/>
          </a:xfrm>
        </p:spPr>
        <p:txBody>
          <a:bodyPr/>
          <a:lstStyle>
            <a:lvl1pPr>
              <a:defRPr sz="2400">
                <a:solidFill>
                  <a:srgbClr val="4E5052"/>
                </a:solidFill>
              </a:defRPr>
            </a:lvl1pPr>
            <a:lvl2pPr>
              <a:defRPr sz="2400">
                <a:solidFill>
                  <a:srgbClr val="4E5052"/>
                </a:solidFill>
              </a:defRPr>
            </a:lvl2pPr>
            <a:lvl3pPr>
              <a:defRPr sz="2400">
                <a:solidFill>
                  <a:srgbClr val="4E5052"/>
                </a:solidFill>
              </a:defRPr>
            </a:lvl3pPr>
            <a:lvl4pPr>
              <a:defRPr sz="2400">
                <a:solidFill>
                  <a:srgbClr val="4E5052"/>
                </a:solidFill>
              </a:defRPr>
            </a:lvl4pPr>
            <a:lvl5pPr>
              <a:defRPr sz="2400">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3770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5_Title Page_Red/Blu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063D0F35-AFC3-4644-8722-41AD140DFFC8}"/>
              </a:ext>
            </a:extLst>
          </p:cNvPr>
          <p:cNvPicPr>
            <a:picLocks noChangeAspect="1"/>
          </p:cNvPicPr>
          <p:nvPr userDrawn="1"/>
        </p:nvPicPr>
        <p:blipFill>
          <a:blip r:embed="rId2" cstate="email">
            <a:alphaModFix amt="98000"/>
            <a:extLst>
              <a:ext uri="{28A0092B-C50C-407E-A947-70E740481C1C}">
                <a14:useLocalDpi xmlns:a14="http://schemas.microsoft.com/office/drawing/2010/main" val="0"/>
              </a:ext>
            </a:extLst>
          </a:blip>
          <a:stretch>
            <a:fillRect/>
          </a:stretch>
        </p:blipFill>
        <p:spPr>
          <a:xfrm flipV="1">
            <a:off x="-9519"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9" name="Title 1"/>
          <p:cNvSpPr>
            <a:spLocks noGrp="1"/>
          </p:cNvSpPr>
          <p:nvPr>
            <p:ph type="title"/>
          </p:nvPr>
        </p:nvSpPr>
        <p:spPr>
          <a:xfrm>
            <a:off x="531812" y="548640"/>
            <a:ext cx="4340665" cy="889000"/>
          </a:xfrm>
        </p:spPr>
        <p:txBody>
          <a:bodyPr/>
          <a:lstStyle>
            <a:lvl1pPr>
              <a:defRPr>
                <a:solidFill>
                  <a:srgbClr val="FFFFFF"/>
                </a:solidFill>
              </a:defRPr>
            </a:lvl1pPr>
          </a:lstStyle>
          <a:p>
            <a:r>
              <a:rPr lang="en-US" dirty="0"/>
              <a:t>Click to edit Master title style</a:t>
            </a:r>
          </a:p>
        </p:txBody>
      </p:sp>
      <p:sp>
        <p:nvSpPr>
          <p:cNvPr id="10" name="Text Placeholder 2"/>
          <p:cNvSpPr>
            <a:spLocks noGrp="1"/>
          </p:cNvSpPr>
          <p:nvPr>
            <p:ph type="body" sz="quarter" idx="15"/>
          </p:nvPr>
        </p:nvSpPr>
        <p:spPr>
          <a:xfrm>
            <a:off x="531812" y="1619925"/>
            <a:ext cx="4365089" cy="336727"/>
          </a:xfrm>
        </p:spPr>
        <p:txBody>
          <a:bodyPr vert="horz" lIns="0" tIns="0" rIns="0" bIns="0" rtlCol="0" anchor="t">
            <a:noAutofit/>
          </a:bodyPr>
          <a:lstStyle>
            <a:lvl1pPr>
              <a:defRPr lang="en-US" sz="2400" b="1" kern="3000" spc="-100" baseline="0" dirty="0" smtClean="0">
                <a:solidFill>
                  <a:srgbClr val="FFFFFF"/>
                </a:solidFill>
                <a:latin typeface="Calibri"/>
                <a:ea typeface="+mj-ea"/>
                <a:cs typeface="Calibri"/>
              </a:defRPr>
            </a:lvl1pPr>
          </a:lstStyle>
          <a:p>
            <a:pPr lvl="0">
              <a:lnSpc>
                <a:spcPct val="80000"/>
              </a:lnSpc>
              <a:spcBef>
                <a:spcPct val="0"/>
              </a:spcBef>
            </a:pPr>
            <a:r>
              <a:rPr lang="en-US" dirty="0"/>
              <a:t>Click to edit Master text styles</a:t>
            </a:r>
          </a:p>
        </p:txBody>
      </p:sp>
      <p:sp>
        <p:nvSpPr>
          <p:cNvPr id="11"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4340663" cy="3752128"/>
          </a:xfrm>
        </p:spPr>
        <p:txBody>
          <a:bodyPr/>
          <a:lstStyle>
            <a:lvl1pPr>
              <a:defRPr sz="1800">
                <a:solidFill>
                  <a:srgbClr val="4E5052"/>
                </a:solidFill>
              </a:defRPr>
            </a:lvl1pPr>
            <a:lvl2pPr>
              <a:defRPr sz="1800">
                <a:solidFill>
                  <a:srgbClr val="4E5052"/>
                </a:solidFill>
              </a:defRPr>
            </a:lvl2pPr>
            <a:lvl3pPr>
              <a:lnSpc>
                <a:spcPct val="100000"/>
              </a:lnSpc>
              <a:buClr>
                <a:schemeClr val="tx1"/>
              </a:buClr>
              <a:defRPr sz="2400" baseline="0">
                <a:solidFill>
                  <a:srgbClr val="FFFFFF"/>
                </a:solidFill>
                <a:latin typeface="Calibri"/>
                <a:cs typeface="Calibri"/>
              </a:defRPr>
            </a:lvl3pPr>
            <a:lvl4pPr>
              <a:lnSpc>
                <a:spcPct val="100000"/>
              </a:lnSpc>
              <a:buClr>
                <a:schemeClr val="tx1"/>
              </a:buClr>
              <a:defRPr sz="2400">
                <a:solidFill>
                  <a:srgbClr val="FFFFFF"/>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3" name="Picture 12"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78728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9_Title Page_Red/Blu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063D0F35-AFC3-4644-8722-41AD140DFFC8}"/>
              </a:ext>
            </a:extLst>
          </p:cNvPr>
          <p:cNvPicPr>
            <a:picLocks noChangeAspect="1"/>
          </p:cNvPicPr>
          <p:nvPr userDrawn="1"/>
        </p:nvPicPr>
        <p:blipFill>
          <a:blip r:embed="rId2" cstate="email">
            <a:alphaModFix amt="98000"/>
            <a:extLst>
              <a:ext uri="{28A0092B-C50C-407E-A947-70E740481C1C}">
                <a14:useLocalDpi xmlns:a14="http://schemas.microsoft.com/office/drawing/2010/main" val="0"/>
              </a:ext>
            </a:extLst>
          </a:blip>
          <a:stretch>
            <a:fillRect/>
          </a:stretch>
        </p:blipFill>
        <p:spPr>
          <a:xfrm flipH="1">
            <a:off x="3915295"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3" name="Title Placeholder 1"/>
          <p:cNvSpPr>
            <a:spLocks noGrp="1"/>
          </p:cNvSpPr>
          <p:nvPr>
            <p:ph type="title"/>
          </p:nvPr>
        </p:nvSpPr>
        <p:spPr>
          <a:xfrm>
            <a:off x="6088147" y="548640"/>
            <a:ext cx="5574048" cy="889000"/>
          </a:xfrm>
          <a:prstGeom prst="rect">
            <a:avLst/>
          </a:prstGeom>
        </p:spPr>
        <p:txBody>
          <a:bodyPr vert="horz" lIns="0" tIns="0" rIns="0" bIns="0" rtlCol="0" anchor="b">
            <a:noAutofit/>
          </a:bodyPr>
          <a:lstStyle>
            <a:lvl1pPr>
              <a:defRPr>
                <a:solidFill>
                  <a:schemeClr val="tx1"/>
                </a:solidFill>
              </a:defRPr>
            </a:lvl1pPr>
          </a:lstStyle>
          <a:p>
            <a:r>
              <a:rPr lang="en-US" dirty="0"/>
              <a:t>Click to edit Master title style</a:t>
            </a:r>
            <a:endParaRPr dirty="0"/>
          </a:p>
        </p:txBody>
      </p:sp>
      <p:sp>
        <p:nvSpPr>
          <p:cNvPr id="10" name="Text Placeholder 2"/>
          <p:cNvSpPr>
            <a:spLocks noGrp="1"/>
          </p:cNvSpPr>
          <p:nvPr>
            <p:ph type="body" sz="quarter" idx="15"/>
          </p:nvPr>
        </p:nvSpPr>
        <p:spPr>
          <a:xfrm>
            <a:off x="6088147" y="1619925"/>
            <a:ext cx="5593134" cy="336727"/>
          </a:xfrm>
        </p:spPr>
        <p:txBody>
          <a:bodyPr vert="horz" lIns="0" tIns="0" rIns="0" bIns="0" rtlCol="0" anchor="t">
            <a:noAutofit/>
          </a:bodyPr>
          <a:lstStyle>
            <a:lvl1pPr>
              <a:defRPr lang="en-US" sz="2400" b="1" kern="3000" spc="-100" baseline="0" dirty="0" smtClean="0">
                <a:solidFill>
                  <a:srgbClr val="FFFFFF"/>
                </a:solidFill>
                <a:latin typeface="Calibri"/>
                <a:ea typeface="+mj-ea"/>
                <a:cs typeface="Calibri"/>
              </a:defRPr>
            </a:lvl1pPr>
          </a:lstStyle>
          <a:p>
            <a:pPr lvl="0">
              <a:lnSpc>
                <a:spcPct val="80000"/>
              </a:lnSpc>
              <a:spcBef>
                <a:spcPct val="0"/>
              </a:spcBef>
            </a:pPr>
            <a:r>
              <a:rPr lang="en-US" dirty="0"/>
              <a:t>Click to edit Master text styles</a:t>
            </a:r>
          </a:p>
        </p:txBody>
      </p:sp>
      <p:sp>
        <p:nvSpPr>
          <p:cNvPr id="11"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6088147" y="2306517"/>
            <a:ext cx="5561836" cy="3752128"/>
          </a:xfrm>
        </p:spPr>
        <p:txBody>
          <a:bodyPr/>
          <a:lstStyle>
            <a:lvl1pPr>
              <a:defRPr sz="1800">
                <a:solidFill>
                  <a:srgbClr val="4E5052"/>
                </a:solidFill>
              </a:defRPr>
            </a:lvl1pPr>
            <a:lvl2pPr>
              <a:defRPr sz="1800">
                <a:solidFill>
                  <a:srgbClr val="4E5052"/>
                </a:solidFill>
              </a:defRPr>
            </a:lvl2pPr>
            <a:lvl3pPr>
              <a:lnSpc>
                <a:spcPct val="100000"/>
              </a:lnSpc>
              <a:buClr>
                <a:schemeClr val="tx1"/>
              </a:buClr>
              <a:defRPr sz="2400" baseline="0">
                <a:solidFill>
                  <a:srgbClr val="FFFFFF"/>
                </a:solidFill>
                <a:latin typeface="Calibri"/>
                <a:cs typeface="Calibri"/>
              </a:defRPr>
            </a:lvl3pPr>
            <a:lvl4pPr>
              <a:lnSpc>
                <a:spcPct val="100000"/>
              </a:lnSpc>
              <a:buClr>
                <a:schemeClr val="tx1"/>
              </a:buClr>
              <a:defRPr sz="2400">
                <a:solidFill>
                  <a:srgbClr val="FFFFFF"/>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9" name="Picture 8"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8640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27_Title Page_Red/Blue">
    <p:bg>
      <p:bgPr>
        <a:solidFill>
          <a:schemeClr val="tx1"/>
        </a:solidFill>
        <a:effectLst/>
      </p:bgPr>
    </p:bg>
    <p:spTree>
      <p:nvGrpSpPr>
        <p:cNvPr id="1" name=""/>
        <p:cNvGrpSpPr/>
        <p:nvPr/>
      </p:nvGrpSpPr>
      <p:grpSpPr>
        <a:xfrm>
          <a:off x="0" y="0"/>
          <a:ext cx="0" cy="0"/>
          <a:chOff x="0" y="0"/>
          <a:chExt cx="0" cy="0"/>
        </a:xfrm>
      </p:grpSpPr>
      <p:pic>
        <p:nvPicPr>
          <p:cNvPr id="2" name="Picture 1" descr="RedonRed.png"/>
          <p:cNvPicPr>
            <a:picLocks noChangeAspect="1"/>
          </p:cNvPicPr>
          <p:nvPr userDrawn="1"/>
        </p:nvPicPr>
        <p:blipFill>
          <a:blip r:embed="rId2" cstate="email">
            <a:alphaModFix amt="96000"/>
            <a:extLst>
              <a:ext uri="{28A0092B-C50C-407E-A947-70E740481C1C}">
                <a14:useLocalDpi xmlns:a14="http://schemas.microsoft.com/office/drawing/2010/main" val="0"/>
              </a:ext>
            </a:extLst>
          </a:blip>
          <a:stretch>
            <a:fillRect/>
          </a:stretch>
        </p:blipFill>
        <p:spPr>
          <a:xfrm>
            <a:off x="-9519" y="0"/>
            <a:ext cx="9717024" cy="6858000"/>
          </a:xfrm>
          <a:prstGeom prst="rect">
            <a:avLst/>
          </a:prstGeom>
        </p:spPr>
      </p:pic>
      <p:sp>
        <p:nvSpPr>
          <p:cNvPr id="20" name="Text Placeholder 5"/>
          <p:cNvSpPr>
            <a:spLocks noGrp="1"/>
          </p:cNvSpPr>
          <p:nvPr>
            <p:ph type="body" sz="quarter" idx="18" hasCustomPrompt="1"/>
          </p:nvPr>
        </p:nvSpPr>
        <p:spPr>
          <a:xfrm>
            <a:off x="2565712" y="4535982"/>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21" name="Text Placeholder 5"/>
          <p:cNvSpPr>
            <a:spLocks noGrp="1"/>
          </p:cNvSpPr>
          <p:nvPr>
            <p:ph type="body" sz="quarter" idx="19" hasCustomPrompt="1"/>
          </p:nvPr>
        </p:nvSpPr>
        <p:spPr>
          <a:xfrm>
            <a:off x="531812" y="4535982"/>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9" name="Text Placeholder 5"/>
          <p:cNvSpPr>
            <a:spLocks noGrp="1"/>
          </p:cNvSpPr>
          <p:nvPr>
            <p:ph type="body" sz="quarter" idx="17" hasCustomPrompt="1"/>
          </p:nvPr>
        </p:nvSpPr>
        <p:spPr>
          <a:xfrm>
            <a:off x="25657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6" name="Text Placeholder 5"/>
          <p:cNvSpPr>
            <a:spLocks noGrp="1"/>
          </p:cNvSpPr>
          <p:nvPr>
            <p:ph type="body" sz="quarter" idx="16" hasCustomPrompt="1"/>
          </p:nvPr>
        </p:nvSpPr>
        <p:spPr>
          <a:xfrm>
            <a:off x="5318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0" name="Title 1"/>
          <p:cNvSpPr>
            <a:spLocks noGrp="1"/>
          </p:cNvSpPr>
          <p:nvPr>
            <p:ph type="title"/>
          </p:nvPr>
        </p:nvSpPr>
        <p:spPr>
          <a:xfrm>
            <a:off x="531812" y="548640"/>
            <a:ext cx="6029748" cy="889000"/>
          </a:xfrm>
        </p:spPr>
        <p:txBody>
          <a:bodyPr/>
          <a:lstStyle>
            <a:lvl1pPr>
              <a:defRPr>
                <a:solidFill>
                  <a:srgbClr val="FFFFFF"/>
                </a:solidFill>
              </a:defRPr>
            </a:lvl1pPr>
          </a:lstStyle>
          <a:p>
            <a:r>
              <a:rPr lang="en-US" dirty="0"/>
              <a:t>Click to edit Master title style</a:t>
            </a:r>
          </a:p>
        </p:txBody>
      </p:sp>
      <p:sp>
        <p:nvSpPr>
          <p:cNvPr id="3" name="Text Placeholder 2"/>
          <p:cNvSpPr>
            <a:spLocks noGrp="1"/>
          </p:cNvSpPr>
          <p:nvPr>
            <p:ph type="body" sz="quarter" idx="15"/>
          </p:nvPr>
        </p:nvSpPr>
        <p:spPr>
          <a:xfrm>
            <a:off x="531812" y="1619925"/>
            <a:ext cx="6013450" cy="336727"/>
          </a:xfrm>
        </p:spPr>
        <p:txBody>
          <a:bodyPr vert="horz" lIns="0" tIns="0" rIns="0" bIns="0" rtlCol="0" anchor="t">
            <a:noAutofit/>
          </a:bodyPr>
          <a:lstStyle>
            <a:lvl1pPr>
              <a:defRPr lang="en-US" sz="2400" b="1" kern="3000" spc="-100" baseline="0" dirty="0" smtClean="0">
                <a:solidFill>
                  <a:srgbClr val="FFFFFF"/>
                </a:solidFill>
                <a:latin typeface="+mj-lt"/>
                <a:ea typeface="+mj-ea"/>
                <a:cs typeface="+mj-cs"/>
              </a:defRPr>
            </a:lvl1pPr>
          </a:lstStyle>
          <a:p>
            <a:pPr lvl="0">
              <a:lnSpc>
                <a:spcPct val="80000"/>
              </a:lnSpc>
              <a:spcBef>
                <a:spcPct val="0"/>
              </a:spcBef>
            </a:pPr>
            <a:r>
              <a:rPr lang="en-US" dirty="0"/>
              <a:t>Click to edit Master text styles</a:t>
            </a:r>
          </a:p>
        </p:txBody>
      </p:sp>
      <p:pic>
        <p:nvPicPr>
          <p:cNvPr id="13" name="Picture 12"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64395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9_Title Page_Red/Blu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063D0F35-AFC3-4644-8722-41AD140DFFC8}"/>
              </a:ext>
            </a:extLst>
          </p:cNvPr>
          <p:cNvPicPr>
            <a:picLocks noChangeAspect="1"/>
          </p:cNvPicPr>
          <p:nvPr userDrawn="1"/>
        </p:nvPicPr>
        <p:blipFill>
          <a:blip r:embed="rId2" cstate="email">
            <a:alphaModFix amt="98000"/>
            <a:extLst>
              <a:ext uri="{28A0092B-C50C-407E-A947-70E740481C1C}">
                <a14:useLocalDpi xmlns:a14="http://schemas.microsoft.com/office/drawing/2010/main" val="0"/>
              </a:ext>
            </a:extLst>
          </a:blip>
          <a:stretch>
            <a:fillRect/>
          </a:stretch>
        </p:blipFill>
        <p:spPr>
          <a:xfrm>
            <a:off x="-9519" y="0"/>
            <a:ext cx="8273530" cy="6857999"/>
          </a:xfrm>
          <a:prstGeom prst="rect">
            <a:avLst/>
          </a:prstGeom>
        </p:spPr>
      </p:pic>
      <p:sp>
        <p:nvSpPr>
          <p:cNvPr id="20" name="Text Placeholder 5"/>
          <p:cNvSpPr>
            <a:spLocks noGrp="1"/>
          </p:cNvSpPr>
          <p:nvPr>
            <p:ph type="body" sz="quarter" idx="18" hasCustomPrompt="1"/>
          </p:nvPr>
        </p:nvSpPr>
        <p:spPr>
          <a:xfrm>
            <a:off x="2565712" y="4535982"/>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21" name="Text Placeholder 5"/>
          <p:cNvSpPr>
            <a:spLocks noGrp="1"/>
          </p:cNvSpPr>
          <p:nvPr>
            <p:ph type="body" sz="quarter" idx="19" hasCustomPrompt="1"/>
          </p:nvPr>
        </p:nvSpPr>
        <p:spPr>
          <a:xfrm>
            <a:off x="531812" y="4535982"/>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9" name="Text Placeholder 5"/>
          <p:cNvSpPr>
            <a:spLocks noGrp="1"/>
          </p:cNvSpPr>
          <p:nvPr>
            <p:ph type="body" sz="quarter" idx="17" hasCustomPrompt="1"/>
          </p:nvPr>
        </p:nvSpPr>
        <p:spPr>
          <a:xfrm>
            <a:off x="25657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6" name="Text Placeholder 5"/>
          <p:cNvSpPr>
            <a:spLocks noGrp="1"/>
          </p:cNvSpPr>
          <p:nvPr>
            <p:ph type="body" sz="quarter" idx="16" hasCustomPrompt="1"/>
          </p:nvPr>
        </p:nvSpPr>
        <p:spPr>
          <a:xfrm>
            <a:off x="5318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0" name="Title 1"/>
          <p:cNvSpPr>
            <a:spLocks noGrp="1"/>
          </p:cNvSpPr>
          <p:nvPr>
            <p:ph type="title"/>
          </p:nvPr>
        </p:nvSpPr>
        <p:spPr>
          <a:xfrm>
            <a:off x="531812" y="548640"/>
            <a:ext cx="6029748" cy="889000"/>
          </a:xfrm>
        </p:spPr>
        <p:txBody>
          <a:bodyPr/>
          <a:lstStyle>
            <a:lvl1pPr>
              <a:defRPr>
                <a:solidFill>
                  <a:srgbClr val="FFFFFF"/>
                </a:solidFill>
              </a:defRPr>
            </a:lvl1pPr>
          </a:lstStyle>
          <a:p>
            <a:r>
              <a:rPr lang="en-US" dirty="0"/>
              <a:t>Click to edit Master title style</a:t>
            </a:r>
          </a:p>
        </p:txBody>
      </p:sp>
      <p:sp>
        <p:nvSpPr>
          <p:cNvPr id="3" name="Text Placeholder 2"/>
          <p:cNvSpPr>
            <a:spLocks noGrp="1"/>
          </p:cNvSpPr>
          <p:nvPr>
            <p:ph type="body" sz="quarter" idx="15"/>
          </p:nvPr>
        </p:nvSpPr>
        <p:spPr>
          <a:xfrm>
            <a:off x="531812" y="1619925"/>
            <a:ext cx="6013450" cy="336727"/>
          </a:xfrm>
        </p:spPr>
        <p:txBody>
          <a:bodyPr vert="horz" lIns="0" tIns="0" rIns="0" bIns="0" rtlCol="0" anchor="t">
            <a:noAutofit/>
          </a:bodyPr>
          <a:lstStyle>
            <a:lvl1pPr>
              <a:defRPr lang="en-US" sz="2400" b="1" kern="3000" spc="-100" baseline="0" dirty="0" smtClean="0">
                <a:solidFill>
                  <a:srgbClr val="FFFFFF"/>
                </a:solidFill>
                <a:latin typeface="+mj-lt"/>
                <a:ea typeface="+mj-ea"/>
                <a:cs typeface="+mj-cs"/>
              </a:defRPr>
            </a:lvl1pPr>
          </a:lstStyle>
          <a:p>
            <a:pPr lvl="0">
              <a:lnSpc>
                <a:spcPct val="80000"/>
              </a:lnSpc>
              <a:spcBef>
                <a:spcPct val="0"/>
              </a:spcBef>
            </a:pPr>
            <a:r>
              <a:rPr lang="en-US" dirty="0"/>
              <a:t>Click to edit Master text styles</a:t>
            </a:r>
          </a:p>
        </p:txBody>
      </p:sp>
      <p:pic>
        <p:nvPicPr>
          <p:cNvPr id="13" name="Picture 12"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03799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30_Title Page_Red/Blue">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l="7200" b="6862"/>
          <a:stretch/>
        </p:blipFill>
        <p:spPr>
          <a:xfrm>
            <a:off x="-9519" y="-4566"/>
            <a:ext cx="12198344" cy="6883831"/>
          </a:xfrm>
          <a:prstGeom prst="rect">
            <a:avLst/>
          </a:prstGeom>
        </p:spPr>
      </p:pic>
      <p:pic>
        <p:nvPicPr>
          <p:cNvPr id="8" name="Picture 7">
            <a:extLst>
              <a:ext uri="{FF2B5EF4-FFF2-40B4-BE49-F238E27FC236}">
                <a16:creationId xmlns:a16="http://schemas.microsoft.com/office/drawing/2014/main" xmlns="" id="{063D0F35-AFC3-4644-8722-41AD140DFFC8}"/>
              </a:ext>
            </a:extLst>
          </p:cNvPr>
          <p:cNvPicPr>
            <a:picLocks noChangeAspect="1"/>
          </p:cNvPicPr>
          <p:nvPr userDrawn="1"/>
        </p:nvPicPr>
        <p:blipFill>
          <a:blip r:embed="rId3" cstate="email">
            <a:alphaModFix amt="98000"/>
            <a:extLst>
              <a:ext uri="{28A0092B-C50C-407E-A947-70E740481C1C}">
                <a14:useLocalDpi xmlns:a14="http://schemas.microsoft.com/office/drawing/2010/main" val="0"/>
              </a:ext>
            </a:extLst>
          </a:blip>
          <a:stretch>
            <a:fillRect/>
          </a:stretch>
        </p:blipFill>
        <p:spPr>
          <a:xfrm>
            <a:off x="-9519"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0" name="Title 1"/>
          <p:cNvSpPr>
            <a:spLocks noGrp="1"/>
          </p:cNvSpPr>
          <p:nvPr>
            <p:ph type="title"/>
          </p:nvPr>
        </p:nvSpPr>
        <p:spPr>
          <a:xfrm>
            <a:off x="531812" y="548640"/>
            <a:ext cx="6029748" cy="889000"/>
          </a:xfrm>
        </p:spPr>
        <p:txBody>
          <a:bodyPr/>
          <a:lstStyle>
            <a:lvl1pPr>
              <a:defRPr>
                <a:solidFill>
                  <a:srgbClr val="FFFFFF"/>
                </a:solidFill>
              </a:defRPr>
            </a:lvl1pPr>
          </a:lstStyle>
          <a:p>
            <a:r>
              <a:rPr lang="en-US" dirty="0"/>
              <a:t>Click to edit Master title style</a:t>
            </a:r>
          </a:p>
        </p:txBody>
      </p:sp>
      <p:sp>
        <p:nvSpPr>
          <p:cNvPr id="18" name="Text Placeholder 5"/>
          <p:cNvSpPr>
            <a:spLocks noGrp="1"/>
          </p:cNvSpPr>
          <p:nvPr>
            <p:ph type="body" sz="quarter" idx="19" hasCustomPrompt="1"/>
          </p:nvPr>
        </p:nvSpPr>
        <p:spPr>
          <a:xfrm>
            <a:off x="531812" y="4535982"/>
            <a:ext cx="3900488"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9" name="Text Placeholder 5"/>
          <p:cNvSpPr>
            <a:spLocks noGrp="1"/>
          </p:cNvSpPr>
          <p:nvPr>
            <p:ph type="body" sz="quarter" idx="17" hasCustomPrompt="1"/>
          </p:nvPr>
        </p:nvSpPr>
        <p:spPr>
          <a:xfrm>
            <a:off x="25657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20" name="Text Placeholder 5"/>
          <p:cNvSpPr>
            <a:spLocks noGrp="1"/>
          </p:cNvSpPr>
          <p:nvPr>
            <p:ph type="body" sz="quarter" idx="16" hasCustomPrompt="1"/>
          </p:nvPr>
        </p:nvSpPr>
        <p:spPr>
          <a:xfrm>
            <a:off x="5318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1" name="Text Placeholder 2"/>
          <p:cNvSpPr>
            <a:spLocks noGrp="1"/>
          </p:cNvSpPr>
          <p:nvPr>
            <p:ph type="body" sz="quarter" idx="15"/>
          </p:nvPr>
        </p:nvSpPr>
        <p:spPr>
          <a:xfrm>
            <a:off x="531812" y="1619925"/>
            <a:ext cx="6013450" cy="336727"/>
          </a:xfrm>
        </p:spPr>
        <p:txBody>
          <a:bodyPr vert="horz" lIns="0" tIns="0" rIns="0" bIns="0" rtlCol="0" anchor="t">
            <a:noAutofit/>
          </a:bodyPr>
          <a:lstStyle>
            <a:lvl1pPr>
              <a:defRPr lang="en-US" sz="2400" b="1" kern="3000" spc="-100" baseline="0" dirty="0" smtClean="0">
                <a:solidFill>
                  <a:srgbClr val="FFFFFF"/>
                </a:solidFill>
                <a:latin typeface="+mj-lt"/>
                <a:ea typeface="+mj-ea"/>
                <a:cs typeface="+mj-cs"/>
              </a:defRPr>
            </a:lvl1pPr>
          </a:lstStyle>
          <a:p>
            <a:pPr lvl="0">
              <a:lnSpc>
                <a:spcPct val="80000"/>
              </a:lnSpc>
              <a:spcBef>
                <a:spcPct val="0"/>
              </a:spcBef>
            </a:pPr>
            <a:r>
              <a:rPr lang="en-US" dirty="0"/>
              <a:t>Click to edit Master text styles</a:t>
            </a:r>
          </a:p>
        </p:txBody>
      </p:sp>
      <p:pic>
        <p:nvPicPr>
          <p:cNvPr id="13" name="Picture 12"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0219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2_Title Page_Red/Blue">
    <p:bg>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r="6358"/>
          <a:stretch/>
        </p:blipFill>
        <p:spPr>
          <a:xfrm>
            <a:off x="0" y="0"/>
            <a:ext cx="12188825" cy="6858000"/>
          </a:xfrm>
          <a:prstGeom prst="rect">
            <a:avLst/>
          </a:prstGeom>
        </p:spPr>
      </p:pic>
      <p:pic>
        <p:nvPicPr>
          <p:cNvPr id="8" name="Picture 7">
            <a:extLst>
              <a:ext uri="{FF2B5EF4-FFF2-40B4-BE49-F238E27FC236}">
                <a16:creationId xmlns:a16="http://schemas.microsoft.com/office/drawing/2014/main" xmlns="" id="{063D0F35-AFC3-4644-8722-41AD140DFFC8}"/>
              </a:ext>
            </a:extLst>
          </p:cNvPr>
          <p:cNvPicPr>
            <a:picLocks noChangeAspect="1"/>
          </p:cNvPicPr>
          <p:nvPr userDrawn="1"/>
        </p:nvPicPr>
        <p:blipFill>
          <a:blip r:embed="rId3" cstate="email">
            <a:alphaModFix amt="98000"/>
            <a:extLst>
              <a:ext uri="{28A0092B-C50C-407E-A947-70E740481C1C}">
                <a14:useLocalDpi xmlns:a14="http://schemas.microsoft.com/office/drawing/2010/main" val="0"/>
              </a:ext>
            </a:extLst>
          </a:blip>
          <a:stretch>
            <a:fillRect/>
          </a:stretch>
        </p:blipFill>
        <p:spPr>
          <a:xfrm>
            <a:off x="-9519"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0" name="Title 1"/>
          <p:cNvSpPr>
            <a:spLocks noGrp="1"/>
          </p:cNvSpPr>
          <p:nvPr>
            <p:ph type="title"/>
          </p:nvPr>
        </p:nvSpPr>
        <p:spPr>
          <a:xfrm>
            <a:off x="531812" y="548640"/>
            <a:ext cx="6029748" cy="889000"/>
          </a:xfrm>
        </p:spPr>
        <p:txBody>
          <a:bodyPr/>
          <a:lstStyle>
            <a:lvl1pPr>
              <a:defRPr>
                <a:solidFill>
                  <a:srgbClr val="FFFFFF"/>
                </a:solidFill>
              </a:defRPr>
            </a:lvl1pPr>
          </a:lstStyle>
          <a:p>
            <a:r>
              <a:rPr lang="en-US" dirty="0"/>
              <a:t>Click to edit Master title style</a:t>
            </a:r>
          </a:p>
        </p:txBody>
      </p:sp>
      <p:sp>
        <p:nvSpPr>
          <p:cNvPr id="18" name="Text Placeholder 5"/>
          <p:cNvSpPr>
            <a:spLocks noGrp="1"/>
          </p:cNvSpPr>
          <p:nvPr>
            <p:ph type="body" sz="quarter" idx="19" hasCustomPrompt="1"/>
          </p:nvPr>
        </p:nvSpPr>
        <p:spPr>
          <a:xfrm>
            <a:off x="531812" y="4535982"/>
            <a:ext cx="3900488"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9" name="Text Placeholder 5"/>
          <p:cNvSpPr>
            <a:spLocks noGrp="1"/>
          </p:cNvSpPr>
          <p:nvPr>
            <p:ph type="body" sz="quarter" idx="17" hasCustomPrompt="1"/>
          </p:nvPr>
        </p:nvSpPr>
        <p:spPr>
          <a:xfrm>
            <a:off x="25657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20" name="Text Placeholder 5"/>
          <p:cNvSpPr>
            <a:spLocks noGrp="1"/>
          </p:cNvSpPr>
          <p:nvPr>
            <p:ph type="body" sz="quarter" idx="16" hasCustomPrompt="1"/>
          </p:nvPr>
        </p:nvSpPr>
        <p:spPr>
          <a:xfrm>
            <a:off x="5318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1" name="Text Placeholder 2"/>
          <p:cNvSpPr>
            <a:spLocks noGrp="1"/>
          </p:cNvSpPr>
          <p:nvPr>
            <p:ph type="body" sz="quarter" idx="15"/>
          </p:nvPr>
        </p:nvSpPr>
        <p:spPr>
          <a:xfrm>
            <a:off x="531812" y="1619925"/>
            <a:ext cx="6013450" cy="336727"/>
          </a:xfrm>
        </p:spPr>
        <p:txBody>
          <a:bodyPr vert="horz" lIns="0" tIns="0" rIns="0" bIns="0" rtlCol="0" anchor="t">
            <a:noAutofit/>
          </a:bodyPr>
          <a:lstStyle>
            <a:lvl1pPr>
              <a:defRPr lang="en-US" sz="2400" b="1" kern="3000" spc="-100" baseline="0" dirty="0" smtClean="0">
                <a:solidFill>
                  <a:srgbClr val="FFFFFF"/>
                </a:solidFill>
                <a:latin typeface="+mj-lt"/>
                <a:ea typeface="+mj-ea"/>
                <a:cs typeface="+mj-cs"/>
              </a:defRPr>
            </a:lvl1pPr>
          </a:lstStyle>
          <a:p>
            <a:pPr lvl="0">
              <a:lnSpc>
                <a:spcPct val="80000"/>
              </a:lnSpc>
              <a:spcBef>
                <a:spcPct val="0"/>
              </a:spcBef>
            </a:pPr>
            <a:r>
              <a:rPr lang="en-US" dirty="0"/>
              <a:t>Click to edit Master text styles</a:t>
            </a:r>
          </a:p>
        </p:txBody>
      </p:sp>
      <p:pic>
        <p:nvPicPr>
          <p:cNvPr id="13" name="Picture 12"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85035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3_Title Page_Red/Blue">
    <p:bg>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r="6358"/>
          <a:stretch/>
        </p:blipFill>
        <p:spPr>
          <a:xfrm>
            <a:off x="0" y="0"/>
            <a:ext cx="12188825" cy="6858000"/>
          </a:xfrm>
          <a:prstGeom prst="rect">
            <a:avLst/>
          </a:prstGeom>
          <a:ln>
            <a:solidFill>
              <a:schemeClr val="bg1"/>
            </a:solidFill>
          </a:ln>
        </p:spPr>
      </p:pic>
      <p:pic>
        <p:nvPicPr>
          <p:cNvPr id="15" name="Picture 14"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xmlns=""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0" name="Title 1"/>
          <p:cNvSpPr>
            <a:spLocks noGrp="1"/>
          </p:cNvSpPr>
          <p:nvPr>
            <p:ph type="title"/>
          </p:nvPr>
        </p:nvSpPr>
        <p:spPr>
          <a:xfrm>
            <a:off x="531812" y="548640"/>
            <a:ext cx="6029748" cy="889000"/>
          </a:xfrm>
        </p:spPr>
        <p:txBody>
          <a:bodyPr/>
          <a:lstStyle>
            <a:lvl1pPr>
              <a:defRPr>
                <a:solidFill>
                  <a:schemeClr val="bg1"/>
                </a:solidFill>
              </a:defRPr>
            </a:lvl1pPr>
          </a:lstStyle>
          <a:p>
            <a:r>
              <a:rPr lang="en-US" dirty="0"/>
              <a:t>Click to edit Master title style</a:t>
            </a:r>
          </a:p>
        </p:txBody>
      </p:sp>
      <p:sp>
        <p:nvSpPr>
          <p:cNvPr id="18" name="Text Placeholder 5"/>
          <p:cNvSpPr>
            <a:spLocks noGrp="1"/>
          </p:cNvSpPr>
          <p:nvPr>
            <p:ph type="body" sz="quarter" idx="19" hasCustomPrompt="1"/>
          </p:nvPr>
        </p:nvSpPr>
        <p:spPr>
          <a:xfrm>
            <a:off x="531812" y="4535982"/>
            <a:ext cx="3900488" cy="1503363"/>
          </a:xfrm>
          <a:noFill/>
          <a:ln w="28575" cmpd="sng" algn="ctr">
            <a:solidFill>
              <a:schemeClr val="bg1"/>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chemeClr val="bg1"/>
                </a:solidFill>
              </a:defRPr>
            </a:lvl1pPr>
          </a:lstStyle>
          <a:p>
            <a:pPr lvl="0"/>
            <a:r>
              <a:rPr lang="en-US" dirty="0"/>
              <a:t>Stats3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9" name="Text Placeholder 5"/>
          <p:cNvSpPr>
            <a:spLocks noGrp="1"/>
          </p:cNvSpPr>
          <p:nvPr>
            <p:ph type="body" sz="quarter" idx="17" hasCustomPrompt="1"/>
          </p:nvPr>
        </p:nvSpPr>
        <p:spPr>
          <a:xfrm>
            <a:off x="2565712" y="2861443"/>
            <a:ext cx="1872000" cy="1503363"/>
          </a:xfrm>
          <a:noFill/>
          <a:ln w="28575" cmpd="sng" algn="ctr">
            <a:solidFill>
              <a:schemeClr val="bg1"/>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chemeClr val="bg1"/>
                </a:solidFill>
              </a:defRPr>
            </a:lvl1pPr>
          </a:lstStyle>
          <a:p>
            <a:pPr lvl="0"/>
            <a:r>
              <a:rPr lang="en-US" dirty="0"/>
              <a:t>Stats2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20" name="Text Placeholder 5"/>
          <p:cNvSpPr>
            <a:spLocks noGrp="1"/>
          </p:cNvSpPr>
          <p:nvPr>
            <p:ph type="body" sz="quarter" idx="16" hasCustomPrompt="1"/>
          </p:nvPr>
        </p:nvSpPr>
        <p:spPr>
          <a:xfrm>
            <a:off x="531812" y="2861443"/>
            <a:ext cx="1872000" cy="1503363"/>
          </a:xfrm>
          <a:noFill/>
          <a:ln w="28575" cmpd="sng" algn="ctr">
            <a:solidFill>
              <a:schemeClr val="bg1"/>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chemeClr val="bg1"/>
                </a:solidFill>
              </a:defRPr>
            </a:lvl1pPr>
          </a:lstStyle>
          <a:p>
            <a:pPr lvl="0"/>
            <a:r>
              <a:rPr lang="en-US" dirty="0"/>
              <a:t>Stats1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1" name="Text Placeholder 2"/>
          <p:cNvSpPr>
            <a:spLocks noGrp="1"/>
          </p:cNvSpPr>
          <p:nvPr>
            <p:ph type="body" sz="quarter" idx="15"/>
          </p:nvPr>
        </p:nvSpPr>
        <p:spPr>
          <a:xfrm>
            <a:off x="531812" y="1619925"/>
            <a:ext cx="6013450" cy="336727"/>
          </a:xfrm>
        </p:spPr>
        <p:txBody>
          <a:bodyPr vert="horz" lIns="0" tIns="0" rIns="0" bIns="0" rtlCol="0" anchor="t">
            <a:noAutofit/>
          </a:bodyPr>
          <a:lstStyle>
            <a:lvl1pPr>
              <a:defRPr lang="en-US" sz="2400" b="1" kern="3000" spc="-100" baseline="0" dirty="0" smtClean="0">
                <a:solidFill>
                  <a:schemeClr val="bg1"/>
                </a:solidFill>
                <a:latin typeface="+mj-lt"/>
                <a:ea typeface="+mj-ea"/>
                <a:cs typeface="+mj-cs"/>
              </a:defRPr>
            </a:lvl1pPr>
          </a:lstStyle>
          <a:p>
            <a:pPr lvl="0">
              <a:lnSpc>
                <a:spcPct val="80000"/>
              </a:lnSpc>
              <a:spcBef>
                <a:spcPct val="0"/>
              </a:spcBef>
            </a:pPr>
            <a:r>
              <a:rPr lang="en-US" dirty="0"/>
              <a:t>Click to edit Master text styles</a:t>
            </a:r>
          </a:p>
        </p:txBody>
      </p:sp>
      <p:pic>
        <p:nvPicPr>
          <p:cNvPr id="13" name="Picture 12"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3124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90"/>
            <a:ext cx="10969924" cy="1025071"/>
          </a:xfrm>
        </p:spPr>
        <p:txBody>
          <a:bodyPr anchor="t" anchorCtr="0"/>
          <a:lstStyle/>
          <a:p>
            <a:r>
              <a:rPr lang="en-US"/>
              <a:t>Click to edit Master title style</a:t>
            </a: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183" y="1372308"/>
            <a:ext cx="10969943" cy="406400"/>
          </a:xfrm>
        </p:spPr>
        <p:txBody>
          <a:bodyPr anchor="t" anchorCtr="0">
            <a:noAutofit/>
          </a:bodyPr>
          <a:lstStyle>
            <a:lvl1pPr marL="0" indent="0">
              <a:spcAft>
                <a:spcPts val="0"/>
              </a:spcAft>
              <a:buFontTx/>
              <a:buNone/>
              <a:defRPr sz="2700">
                <a:solidFill>
                  <a:schemeClr val="accent1"/>
                </a:solidFill>
              </a:defRPr>
            </a:lvl1pPr>
            <a:lvl2pPr marL="609392" indent="0">
              <a:buFontTx/>
              <a:buNone/>
              <a:defRPr/>
            </a:lvl2pPr>
            <a:lvl3pPr marL="1218784" indent="0">
              <a:buFontTx/>
              <a:buNone/>
              <a:defRPr/>
            </a:lvl3pPr>
            <a:lvl4pPr marL="1828176" indent="0">
              <a:buFontTx/>
              <a:buNone/>
              <a:defRPr/>
            </a:lvl4pPr>
            <a:lvl5pPr marL="2437568" indent="0">
              <a:buFontTx/>
              <a:buNone/>
              <a:defRPr/>
            </a:lvl5pPr>
          </a:lstStyle>
          <a:p>
            <a:pPr lvl="0"/>
            <a:r>
              <a:rPr lang="en-US"/>
              <a:t>Click to edit Master text styles</a:t>
            </a:r>
          </a:p>
        </p:txBody>
      </p:sp>
      <p:sp>
        <p:nvSpPr>
          <p:cNvPr id="5" name="Rectangle 4"/>
          <p:cNvSpPr/>
          <p:nvPr userDrawn="1"/>
        </p:nvSpPr>
        <p:spPr>
          <a:xfrm>
            <a:off x="0" y="0"/>
            <a:ext cx="7678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rtlCol="0" anchor="ctr"/>
          <a:lstStyle/>
          <a:p>
            <a:pPr algn="ctr"/>
            <a:endParaRPr lang="en-US"/>
          </a:p>
        </p:txBody>
      </p:sp>
      <p:sp>
        <p:nvSpPr>
          <p:cNvPr id="9" name="Slide Number Placeholder 5"/>
          <p:cNvSpPr>
            <a:spLocks noGrp="1"/>
          </p:cNvSpPr>
          <p:nvPr>
            <p:ph type="sldNum" sz="quarter" idx="4"/>
          </p:nvPr>
        </p:nvSpPr>
        <p:spPr>
          <a:xfrm>
            <a:off x="11276015" y="6556377"/>
            <a:ext cx="380999" cy="182563"/>
          </a:xfrm>
          <a:prstGeom prst="rect">
            <a:avLst/>
          </a:prstGeom>
        </p:spPr>
        <p:txBody>
          <a:bodyPr lIns="91424" tIns="45713" rIns="91424" bIns="45713"/>
          <a:lstStyle>
            <a:lvl1pPr>
              <a:defRPr sz="1200">
                <a:solidFill>
                  <a:srgbClr val="000000"/>
                </a:solidFill>
              </a:defRPr>
            </a:lvl1pPr>
          </a:lstStyle>
          <a:p>
            <a:pPr>
              <a:defRPr/>
            </a:pPr>
            <a:fld id="{FBC7202C-1F3B-4E59-98DB-BD130A98D4BE}" type="slidenum">
              <a:rPr lang="en-US" smtClean="0"/>
              <a:pPr>
                <a:defRPr/>
              </a:pPr>
              <a:t>‹#›</a:t>
            </a:fld>
            <a:endParaRPr lang="en-US" dirty="0"/>
          </a:p>
        </p:txBody>
      </p:sp>
    </p:spTree>
    <p:extLst>
      <p:ext uri="{BB962C8B-B14F-4D97-AF65-F5344CB8AC3E}">
        <p14:creationId xmlns:p14="http://schemas.microsoft.com/office/powerpoint/2010/main" val="127069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0_Title Page_Blue/Orange">
    <p:bg>
      <p:bgPr>
        <a:solidFill>
          <a:schemeClr val="accent2"/>
        </a:solidFill>
        <a:effectLst/>
      </p:bgPr>
    </p:bg>
    <p:spTree>
      <p:nvGrpSpPr>
        <p:cNvPr id="1" name=""/>
        <p:cNvGrpSpPr/>
        <p:nvPr/>
      </p:nvGrpSpPr>
      <p:grpSpPr>
        <a:xfrm>
          <a:off x="0" y="0"/>
          <a:ext cx="0" cy="0"/>
          <a:chOff x="0" y="0"/>
          <a:chExt cx="0" cy="0"/>
        </a:xfrm>
      </p:grpSpPr>
      <p:pic>
        <p:nvPicPr>
          <p:cNvPr id="4" name="Picture 3" descr="WhitewithWhiteExtended.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1161776"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dirty="0"/>
              <a:t>Click to edit Master title style</a:t>
            </a:r>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9"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1815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Title Page_Blue/Orange">
    <p:bg>
      <p:bgPr>
        <a:solidFill>
          <a:schemeClr val="accent2"/>
        </a:solidFill>
        <a:effectLst/>
      </p:bgPr>
    </p:bg>
    <p:spTree>
      <p:nvGrpSpPr>
        <p:cNvPr id="1" name=""/>
        <p:cNvGrpSpPr/>
        <p:nvPr/>
      </p:nvGrpSpPr>
      <p:grpSpPr>
        <a:xfrm>
          <a:off x="0" y="0"/>
          <a:ext cx="0" cy="0"/>
          <a:chOff x="0" y="0"/>
          <a:chExt cx="0" cy="0"/>
        </a:xfrm>
      </p:grpSpPr>
      <p:pic>
        <p:nvPicPr>
          <p:cNvPr id="7" name="Picture 6" descr="WhiteRacingStrip.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dirty="0"/>
              <a:t>Click to edit Master title style</a:t>
            </a:r>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9"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16332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3_Title Page_Blue/Orange">
    <p:bg>
      <p:bgPr>
        <a:solidFill>
          <a:schemeClr val="accent2"/>
        </a:solidFill>
        <a:effectLst/>
      </p:bgPr>
    </p:bg>
    <p:spTree>
      <p:nvGrpSpPr>
        <p:cNvPr id="1" name=""/>
        <p:cNvGrpSpPr/>
        <p:nvPr/>
      </p:nvGrpSpPr>
      <p:grpSpPr>
        <a:xfrm>
          <a:off x="0" y="0"/>
          <a:ext cx="0" cy="0"/>
          <a:chOff x="0" y="0"/>
          <a:chExt cx="0" cy="0"/>
        </a:xfrm>
      </p:grpSpPr>
      <p:pic>
        <p:nvPicPr>
          <p:cNvPr id="11" name="Picture 10" descr="WhiteRacingStrip.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V="1">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4532656" cy="889000"/>
          </a:xfrm>
        </p:spPr>
        <p:txBody>
          <a:bodyPr/>
          <a:lstStyle>
            <a:lvl1pPr>
              <a:defRPr>
                <a:solidFill>
                  <a:srgbClr val="58595B"/>
                </a:solidFill>
              </a:defRPr>
            </a:lvl1pPr>
          </a:lstStyle>
          <a:p>
            <a:r>
              <a:rPr lang="en-US" dirty="0"/>
              <a:t>Click to edit Master title style</a:t>
            </a:r>
          </a:p>
        </p:txBody>
      </p:sp>
      <p:sp>
        <p:nvSpPr>
          <p:cNvPr id="8" name="Text Placeholder 2"/>
          <p:cNvSpPr>
            <a:spLocks noGrp="1"/>
          </p:cNvSpPr>
          <p:nvPr>
            <p:ph type="body" sz="quarter" idx="15"/>
          </p:nvPr>
        </p:nvSpPr>
        <p:spPr>
          <a:xfrm>
            <a:off x="531812" y="1619925"/>
            <a:ext cx="4536051"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9"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4536051"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4968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_Title Page_Blue/Orange">
    <p:bg>
      <p:bgPr>
        <a:solidFill>
          <a:schemeClr val="accent2"/>
        </a:solidFill>
        <a:effectLst/>
      </p:bgPr>
    </p:bg>
    <p:spTree>
      <p:nvGrpSpPr>
        <p:cNvPr id="1" name=""/>
        <p:cNvGrpSpPr/>
        <p:nvPr/>
      </p:nvGrpSpPr>
      <p:grpSpPr>
        <a:xfrm>
          <a:off x="0" y="0"/>
          <a:ext cx="0" cy="0"/>
          <a:chOff x="0" y="0"/>
          <a:chExt cx="0" cy="0"/>
        </a:xfrm>
      </p:grpSpPr>
      <p:pic>
        <p:nvPicPr>
          <p:cNvPr id="13" name="Picture 12" descr="WhiteRacingStrip.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a:off x="2471801"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2" name="Title Placeholder 1"/>
          <p:cNvSpPr>
            <a:spLocks noGrp="1"/>
          </p:cNvSpPr>
          <p:nvPr>
            <p:ph type="title"/>
          </p:nvPr>
        </p:nvSpPr>
        <p:spPr>
          <a:xfrm>
            <a:off x="6088147" y="548640"/>
            <a:ext cx="5574048"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 Placeholder 2"/>
          <p:cNvSpPr>
            <a:spLocks noGrp="1"/>
          </p:cNvSpPr>
          <p:nvPr>
            <p:ph type="body" sz="quarter" idx="15"/>
          </p:nvPr>
        </p:nvSpPr>
        <p:spPr>
          <a:xfrm>
            <a:off x="6088147" y="1619925"/>
            <a:ext cx="5580000"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1"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6088147" y="2306517"/>
            <a:ext cx="5580000"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6" name="Picture 15"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19083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4_Title Page_Blue/Orange">
    <p:bg>
      <p:bgPr>
        <a:solidFill>
          <a:schemeClr val="accent2"/>
        </a:solidFill>
        <a:effectLst/>
      </p:bgPr>
    </p:bg>
    <p:spTree>
      <p:nvGrpSpPr>
        <p:cNvPr id="1" name=""/>
        <p:cNvGrpSpPr/>
        <p:nvPr/>
      </p:nvGrpSpPr>
      <p:grpSpPr>
        <a:xfrm>
          <a:off x="0" y="0"/>
          <a:ext cx="0" cy="0"/>
          <a:chOff x="0" y="0"/>
          <a:chExt cx="0" cy="0"/>
        </a:xfrm>
      </p:grpSpPr>
      <p:pic>
        <p:nvPicPr>
          <p:cNvPr id="8" name="Picture 7" descr="WhiteRacingStrip.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flipV="1">
            <a:off x="2471801"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2" name="Title Placeholder 1"/>
          <p:cNvSpPr>
            <a:spLocks noGrp="1"/>
          </p:cNvSpPr>
          <p:nvPr>
            <p:ph type="title"/>
          </p:nvPr>
        </p:nvSpPr>
        <p:spPr>
          <a:xfrm>
            <a:off x="7449150" y="548640"/>
            <a:ext cx="4213044" cy="889000"/>
          </a:xfrm>
          <a:prstGeom prst="rect">
            <a:avLst/>
          </a:prstGeom>
        </p:spPr>
        <p:txBody>
          <a:bodyPr vert="horz" lIns="0" tIns="0" rIns="0" bIns="0" rtlCol="0" anchor="b">
            <a:noAutofit/>
          </a:bodyPr>
          <a:lstStyle/>
          <a:p>
            <a:r>
              <a:rPr lang="en-US" dirty="0"/>
              <a:t>Click to edit Master title style</a:t>
            </a:r>
            <a:endParaRPr dirty="0"/>
          </a:p>
        </p:txBody>
      </p:sp>
      <p:sp>
        <p:nvSpPr>
          <p:cNvPr id="11" name="Text Placeholder 2"/>
          <p:cNvSpPr>
            <a:spLocks noGrp="1"/>
          </p:cNvSpPr>
          <p:nvPr>
            <p:ph type="body" sz="quarter" idx="15"/>
          </p:nvPr>
        </p:nvSpPr>
        <p:spPr>
          <a:xfrm>
            <a:off x="7449149" y="1619925"/>
            <a:ext cx="4218997"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3"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7449149" y="2306517"/>
            <a:ext cx="4218997"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9" name="Picture 8"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34390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1_Title Page_Blue/Orang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xmlns="" id="{5E5BF065-EC29-422D-BB75-4711193666EB}"/>
              </a:ext>
            </a:extLst>
          </p:cNvPr>
          <p:cNvSpPr/>
          <p:nvPr userDrawn="1"/>
        </p:nvSpPr>
        <p:spPr bwMode="gray">
          <a:xfrm>
            <a:off x="-1" y="4492"/>
            <a:ext cx="10498483" cy="6866465"/>
          </a:xfrm>
          <a:custGeom>
            <a:avLst/>
            <a:gdLst>
              <a:gd name="connsiteX0" fmla="*/ 0 w 7296223"/>
              <a:gd name="connsiteY0" fmla="*/ 0 h 6877471"/>
              <a:gd name="connsiteX1" fmla="*/ 7296223 w 7296223"/>
              <a:gd name="connsiteY1" fmla="*/ 0 h 6877471"/>
              <a:gd name="connsiteX2" fmla="*/ 4768303 w 7296223"/>
              <a:gd name="connsiteY2" fmla="*/ 6877471 h 6877471"/>
              <a:gd name="connsiteX3" fmla="*/ 11981 w 7296223"/>
              <a:gd name="connsiteY3" fmla="*/ 6877471 h 6877471"/>
              <a:gd name="connsiteX4" fmla="*/ 0 w 7296223"/>
              <a:gd name="connsiteY4" fmla="*/ 0 h 6877471"/>
              <a:gd name="connsiteX0" fmla="*/ 1152 w 7297375"/>
              <a:gd name="connsiteY0" fmla="*/ 0 h 6877471"/>
              <a:gd name="connsiteX1" fmla="*/ 7297375 w 7297375"/>
              <a:gd name="connsiteY1" fmla="*/ 0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0 h 6877471"/>
              <a:gd name="connsiteX1" fmla="*/ 7297375 w 7297375"/>
              <a:gd name="connsiteY1" fmla="*/ 23963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11982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11982 h 6853508"/>
              <a:gd name="connsiteX0" fmla="*/ 1152 w 7297375"/>
              <a:gd name="connsiteY0" fmla="*/ 23963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23963 h 6853508"/>
              <a:gd name="connsiteX0" fmla="*/ 1152 w 7297375"/>
              <a:gd name="connsiteY0" fmla="*/ 0 h 6865490"/>
              <a:gd name="connsiteX1" fmla="*/ 7297375 w 7297375"/>
              <a:gd name="connsiteY1" fmla="*/ 11982 h 6865490"/>
              <a:gd name="connsiteX2" fmla="*/ 4769455 w 7297375"/>
              <a:gd name="connsiteY2" fmla="*/ 6865490 h 6865490"/>
              <a:gd name="connsiteX3" fmla="*/ 1153 w 7297375"/>
              <a:gd name="connsiteY3" fmla="*/ 6865490 h 6865490"/>
              <a:gd name="connsiteX4" fmla="*/ 1152 w 7297375"/>
              <a:gd name="connsiteY4" fmla="*/ 0 h 6865490"/>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0 w 7308203"/>
              <a:gd name="connsiteY0" fmla="*/ 0 h 6853508"/>
              <a:gd name="connsiteX1" fmla="*/ 7308203 w 7308203"/>
              <a:gd name="connsiteY1" fmla="*/ 0 h 6853508"/>
              <a:gd name="connsiteX2" fmla="*/ 4780283 w 7308203"/>
              <a:gd name="connsiteY2" fmla="*/ 6853508 h 6853508"/>
              <a:gd name="connsiteX3" fmla="*/ 11981 w 7308203"/>
              <a:gd name="connsiteY3" fmla="*/ 6853508 h 6853508"/>
              <a:gd name="connsiteX4" fmla="*/ 0 w 7308203"/>
              <a:gd name="connsiteY4" fmla="*/ 0 h 6853508"/>
              <a:gd name="connsiteX0" fmla="*/ 1153 w 7297376"/>
              <a:gd name="connsiteY0" fmla="*/ 0 h 6853508"/>
              <a:gd name="connsiteX1" fmla="*/ 7297376 w 7297376"/>
              <a:gd name="connsiteY1" fmla="*/ 0 h 6853508"/>
              <a:gd name="connsiteX2" fmla="*/ 4769456 w 7297376"/>
              <a:gd name="connsiteY2" fmla="*/ 6853508 h 6853508"/>
              <a:gd name="connsiteX3" fmla="*/ 1154 w 7297376"/>
              <a:gd name="connsiteY3" fmla="*/ 6853508 h 6853508"/>
              <a:gd name="connsiteX4" fmla="*/ 1153 w 7297376"/>
              <a:gd name="connsiteY4" fmla="*/ 0 h 6853508"/>
              <a:gd name="connsiteX0" fmla="*/ 1153 w 10524402"/>
              <a:gd name="connsiteY0" fmla="*/ 0 h 6853508"/>
              <a:gd name="connsiteX1" fmla="*/ 10524402 w 10524402"/>
              <a:gd name="connsiteY1" fmla="*/ 12958 h 6853508"/>
              <a:gd name="connsiteX2" fmla="*/ 4769456 w 10524402"/>
              <a:gd name="connsiteY2" fmla="*/ 6853508 h 6853508"/>
              <a:gd name="connsiteX3" fmla="*/ 1154 w 10524402"/>
              <a:gd name="connsiteY3" fmla="*/ 6853508 h 6853508"/>
              <a:gd name="connsiteX4" fmla="*/ 1153 w 10524402"/>
              <a:gd name="connsiteY4" fmla="*/ 0 h 6853508"/>
              <a:gd name="connsiteX0" fmla="*/ 1153 w 10524402"/>
              <a:gd name="connsiteY0" fmla="*/ 0 h 6853508"/>
              <a:gd name="connsiteX1" fmla="*/ 10524402 w 10524402"/>
              <a:gd name="connsiteY1" fmla="*/ 0 h 6853508"/>
              <a:gd name="connsiteX2" fmla="*/ 4769456 w 10524402"/>
              <a:gd name="connsiteY2" fmla="*/ 6853508 h 6853508"/>
              <a:gd name="connsiteX3" fmla="*/ 1154 w 10524402"/>
              <a:gd name="connsiteY3" fmla="*/ 6853508 h 6853508"/>
              <a:gd name="connsiteX4" fmla="*/ 1153 w 10524402"/>
              <a:gd name="connsiteY4" fmla="*/ 0 h 6853508"/>
              <a:gd name="connsiteX0" fmla="*/ 1153 w 10498483"/>
              <a:gd name="connsiteY0" fmla="*/ 0 h 6853508"/>
              <a:gd name="connsiteX1" fmla="*/ 10498483 w 10498483"/>
              <a:gd name="connsiteY1" fmla="*/ 0 h 6853508"/>
              <a:gd name="connsiteX2" fmla="*/ 4769456 w 10498483"/>
              <a:gd name="connsiteY2" fmla="*/ 6853508 h 6853508"/>
              <a:gd name="connsiteX3" fmla="*/ 1154 w 10498483"/>
              <a:gd name="connsiteY3" fmla="*/ 6853508 h 6853508"/>
              <a:gd name="connsiteX4" fmla="*/ 1153 w 10498483"/>
              <a:gd name="connsiteY4" fmla="*/ 0 h 6853508"/>
              <a:gd name="connsiteX0" fmla="*/ 1153 w 10498483"/>
              <a:gd name="connsiteY0" fmla="*/ 0 h 6866465"/>
              <a:gd name="connsiteX1" fmla="*/ 10498483 w 10498483"/>
              <a:gd name="connsiteY1" fmla="*/ 0 h 6866465"/>
              <a:gd name="connsiteX2" fmla="*/ 7996482 w 10498483"/>
              <a:gd name="connsiteY2" fmla="*/ 6866465 h 6866465"/>
              <a:gd name="connsiteX3" fmla="*/ 1154 w 10498483"/>
              <a:gd name="connsiteY3" fmla="*/ 6853508 h 6866465"/>
              <a:gd name="connsiteX4" fmla="*/ 1153 w 10498483"/>
              <a:gd name="connsiteY4" fmla="*/ 0 h 6866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8483" h="6866465">
                <a:moveTo>
                  <a:pt x="1153" y="0"/>
                </a:moveTo>
                <a:lnTo>
                  <a:pt x="10498483" y="0"/>
                </a:lnTo>
                <a:lnTo>
                  <a:pt x="7996482" y="6866465"/>
                </a:lnTo>
                <a:lnTo>
                  <a:pt x="1154" y="6853508"/>
                </a:lnTo>
                <a:cubicBezTo>
                  <a:pt x="-2840" y="4561018"/>
                  <a:pt x="5147" y="2292490"/>
                  <a:pt x="115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Slide Number Placeholder 5"/>
          <p:cNvSpPr>
            <a:spLocks noGrp="1"/>
          </p:cNvSpPr>
          <p:nvPr userDrawn="1">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bwMode="gray">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bwMode="gray">
          <a:xfrm>
            <a:off x="531812" y="548640"/>
            <a:ext cx="6029748" cy="889000"/>
          </a:xfrm>
        </p:spPr>
        <p:txBody>
          <a:bodyPr/>
          <a:lstStyle>
            <a:lvl1pPr>
              <a:defRPr>
                <a:solidFill>
                  <a:srgbClr val="58595B"/>
                </a:solidFill>
              </a:defRPr>
            </a:lvl1pPr>
          </a:lstStyle>
          <a:p>
            <a:r>
              <a:rPr lang="en-US" dirty="0"/>
              <a:t>Click to edit Master title style</a:t>
            </a:r>
          </a:p>
        </p:txBody>
      </p:sp>
      <p:sp>
        <p:nvSpPr>
          <p:cNvPr id="12"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7"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9" name="Picture 8"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65790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_Title Page_Blue/Orang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xmlns="" id="{5E5BF065-EC29-422D-BB75-4711193666EB}"/>
              </a:ext>
            </a:extLst>
          </p:cNvPr>
          <p:cNvSpPr/>
          <p:nvPr userDrawn="1"/>
        </p:nvSpPr>
        <p:spPr bwMode="gray">
          <a:xfrm>
            <a:off x="0" y="4492"/>
            <a:ext cx="7297376" cy="6853508"/>
          </a:xfrm>
          <a:custGeom>
            <a:avLst/>
            <a:gdLst>
              <a:gd name="connsiteX0" fmla="*/ 0 w 7296223"/>
              <a:gd name="connsiteY0" fmla="*/ 0 h 6877471"/>
              <a:gd name="connsiteX1" fmla="*/ 7296223 w 7296223"/>
              <a:gd name="connsiteY1" fmla="*/ 0 h 6877471"/>
              <a:gd name="connsiteX2" fmla="*/ 4768303 w 7296223"/>
              <a:gd name="connsiteY2" fmla="*/ 6877471 h 6877471"/>
              <a:gd name="connsiteX3" fmla="*/ 11981 w 7296223"/>
              <a:gd name="connsiteY3" fmla="*/ 6877471 h 6877471"/>
              <a:gd name="connsiteX4" fmla="*/ 0 w 7296223"/>
              <a:gd name="connsiteY4" fmla="*/ 0 h 6877471"/>
              <a:gd name="connsiteX0" fmla="*/ 1152 w 7297375"/>
              <a:gd name="connsiteY0" fmla="*/ 0 h 6877471"/>
              <a:gd name="connsiteX1" fmla="*/ 7297375 w 7297375"/>
              <a:gd name="connsiteY1" fmla="*/ 0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0 h 6877471"/>
              <a:gd name="connsiteX1" fmla="*/ 7297375 w 7297375"/>
              <a:gd name="connsiteY1" fmla="*/ 23963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11982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11982 h 6853508"/>
              <a:gd name="connsiteX0" fmla="*/ 1152 w 7297375"/>
              <a:gd name="connsiteY0" fmla="*/ 23963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23963 h 6853508"/>
              <a:gd name="connsiteX0" fmla="*/ 1152 w 7297375"/>
              <a:gd name="connsiteY0" fmla="*/ 0 h 6865490"/>
              <a:gd name="connsiteX1" fmla="*/ 7297375 w 7297375"/>
              <a:gd name="connsiteY1" fmla="*/ 11982 h 6865490"/>
              <a:gd name="connsiteX2" fmla="*/ 4769455 w 7297375"/>
              <a:gd name="connsiteY2" fmla="*/ 6865490 h 6865490"/>
              <a:gd name="connsiteX3" fmla="*/ 1153 w 7297375"/>
              <a:gd name="connsiteY3" fmla="*/ 6865490 h 6865490"/>
              <a:gd name="connsiteX4" fmla="*/ 1152 w 7297375"/>
              <a:gd name="connsiteY4" fmla="*/ 0 h 6865490"/>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0 w 7308203"/>
              <a:gd name="connsiteY0" fmla="*/ 0 h 6853508"/>
              <a:gd name="connsiteX1" fmla="*/ 7308203 w 7308203"/>
              <a:gd name="connsiteY1" fmla="*/ 0 h 6853508"/>
              <a:gd name="connsiteX2" fmla="*/ 4780283 w 7308203"/>
              <a:gd name="connsiteY2" fmla="*/ 6853508 h 6853508"/>
              <a:gd name="connsiteX3" fmla="*/ 11981 w 7308203"/>
              <a:gd name="connsiteY3" fmla="*/ 6853508 h 6853508"/>
              <a:gd name="connsiteX4" fmla="*/ 0 w 7308203"/>
              <a:gd name="connsiteY4" fmla="*/ 0 h 6853508"/>
              <a:gd name="connsiteX0" fmla="*/ 1153 w 7297376"/>
              <a:gd name="connsiteY0" fmla="*/ 0 h 6853508"/>
              <a:gd name="connsiteX1" fmla="*/ 7297376 w 7297376"/>
              <a:gd name="connsiteY1" fmla="*/ 0 h 6853508"/>
              <a:gd name="connsiteX2" fmla="*/ 4769456 w 7297376"/>
              <a:gd name="connsiteY2" fmla="*/ 6853508 h 6853508"/>
              <a:gd name="connsiteX3" fmla="*/ 1154 w 7297376"/>
              <a:gd name="connsiteY3" fmla="*/ 6853508 h 6853508"/>
              <a:gd name="connsiteX4" fmla="*/ 1153 w 7297376"/>
              <a:gd name="connsiteY4" fmla="*/ 0 h 6853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376" h="6853508">
                <a:moveTo>
                  <a:pt x="1153" y="0"/>
                </a:moveTo>
                <a:lnTo>
                  <a:pt x="7297376" y="0"/>
                </a:lnTo>
                <a:lnTo>
                  <a:pt x="4769456" y="6853508"/>
                </a:lnTo>
                <a:lnTo>
                  <a:pt x="1154" y="6853508"/>
                </a:lnTo>
                <a:cubicBezTo>
                  <a:pt x="-2840" y="4561018"/>
                  <a:pt x="5147" y="2292490"/>
                  <a:pt x="115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Slide Number Placeholder 5"/>
          <p:cNvSpPr>
            <a:spLocks noGrp="1"/>
          </p:cNvSpPr>
          <p:nvPr userDrawn="1">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bwMode="gray">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bwMode="gray">
          <a:xfrm>
            <a:off x="531812" y="548640"/>
            <a:ext cx="6029748" cy="889000"/>
          </a:xfrm>
        </p:spPr>
        <p:txBody>
          <a:bodyPr/>
          <a:lstStyle>
            <a:lvl1pPr>
              <a:defRPr>
                <a:solidFill>
                  <a:srgbClr val="58595B"/>
                </a:solidFill>
              </a:defRPr>
            </a:lvl1pPr>
          </a:lstStyle>
          <a:p>
            <a:r>
              <a:rPr lang="en-US" dirty="0"/>
              <a:t>Click to edit Master title style</a:t>
            </a:r>
          </a:p>
        </p:txBody>
      </p:sp>
      <p:sp>
        <p:nvSpPr>
          <p:cNvPr id="9"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1"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2" name="Picture 11"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48990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8_Title Page_Blue/Orang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xmlns="" id="{5E5BF065-EC29-422D-BB75-4711193666EB}"/>
              </a:ext>
            </a:extLst>
          </p:cNvPr>
          <p:cNvSpPr/>
          <p:nvPr userDrawn="1"/>
        </p:nvSpPr>
        <p:spPr bwMode="gray">
          <a:xfrm flipV="1">
            <a:off x="0" y="4492"/>
            <a:ext cx="7297376" cy="6853508"/>
          </a:xfrm>
          <a:custGeom>
            <a:avLst/>
            <a:gdLst>
              <a:gd name="connsiteX0" fmla="*/ 0 w 7296223"/>
              <a:gd name="connsiteY0" fmla="*/ 0 h 6877471"/>
              <a:gd name="connsiteX1" fmla="*/ 7296223 w 7296223"/>
              <a:gd name="connsiteY1" fmla="*/ 0 h 6877471"/>
              <a:gd name="connsiteX2" fmla="*/ 4768303 w 7296223"/>
              <a:gd name="connsiteY2" fmla="*/ 6877471 h 6877471"/>
              <a:gd name="connsiteX3" fmla="*/ 11981 w 7296223"/>
              <a:gd name="connsiteY3" fmla="*/ 6877471 h 6877471"/>
              <a:gd name="connsiteX4" fmla="*/ 0 w 7296223"/>
              <a:gd name="connsiteY4" fmla="*/ 0 h 6877471"/>
              <a:gd name="connsiteX0" fmla="*/ 1152 w 7297375"/>
              <a:gd name="connsiteY0" fmla="*/ 0 h 6877471"/>
              <a:gd name="connsiteX1" fmla="*/ 7297375 w 7297375"/>
              <a:gd name="connsiteY1" fmla="*/ 0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0 h 6877471"/>
              <a:gd name="connsiteX1" fmla="*/ 7297375 w 7297375"/>
              <a:gd name="connsiteY1" fmla="*/ 23963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11982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11982 h 6853508"/>
              <a:gd name="connsiteX0" fmla="*/ 1152 w 7297375"/>
              <a:gd name="connsiteY0" fmla="*/ 23963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23963 h 6853508"/>
              <a:gd name="connsiteX0" fmla="*/ 1152 w 7297375"/>
              <a:gd name="connsiteY0" fmla="*/ 0 h 6865490"/>
              <a:gd name="connsiteX1" fmla="*/ 7297375 w 7297375"/>
              <a:gd name="connsiteY1" fmla="*/ 11982 h 6865490"/>
              <a:gd name="connsiteX2" fmla="*/ 4769455 w 7297375"/>
              <a:gd name="connsiteY2" fmla="*/ 6865490 h 6865490"/>
              <a:gd name="connsiteX3" fmla="*/ 1153 w 7297375"/>
              <a:gd name="connsiteY3" fmla="*/ 6865490 h 6865490"/>
              <a:gd name="connsiteX4" fmla="*/ 1152 w 7297375"/>
              <a:gd name="connsiteY4" fmla="*/ 0 h 6865490"/>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0 w 7308203"/>
              <a:gd name="connsiteY0" fmla="*/ 0 h 6853508"/>
              <a:gd name="connsiteX1" fmla="*/ 7308203 w 7308203"/>
              <a:gd name="connsiteY1" fmla="*/ 0 h 6853508"/>
              <a:gd name="connsiteX2" fmla="*/ 4780283 w 7308203"/>
              <a:gd name="connsiteY2" fmla="*/ 6853508 h 6853508"/>
              <a:gd name="connsiteX3" fmla="*/ 11981 w 7308203"/>
              <a:gd name="connsiteY3" fmla="*/ 6853508 h 6853508"/>
              <a:gd name="connsiteX4" fmla="*/ 0 w 7308203"/>
              <a:gd name="connsiteY4" fmla="*/ 0 h 6853508"/>
              <a:gd name="connsiteX0" fmla="*/ 1153 w 7297376"/>
              <a:gd name="connsiteY0" fmla="*/ 0 h 6853508"/>
              <a:gd name="connsiteX1" fmla="*/ 7297376 w 7297376"/>
              <a:gd name="connsiteY1" fmla="*/ 0 h 6853508"/>
              <a:gd name="connsiteX2" fmla="*/ 4769456 w 7297376"/>
              <a:gd name="connsiteY2" fmla="*/ 6853508 h 6853508"/>
              <a:gd name="connsiteX3" fmla="*/ 1154 w 7297376"/>
              <a:gd name="connsiteY3" fmla="*/ 6853508 h 6853508"/>
              <a:gd name="connsiteX4" fmla="*/ 1153 w 7297376"/>
              <a:gd name="connsiteY4" fmla="*/ 0 h 6853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376" h="6853508">
                <a:moveTo>
                  <a:pt x="1153" y="0"/>
                </a:moveTo>
                <a:lnTo>
                  <a:pt x="7297376" y="0"/>
                </a:lnTo>
                <a:lnTo>
                  <a:pt x="4769456" y="6853508"/>
                </a:lnTo>
                <a:lnTo>
                  <a:pt x="1154" y="6853508"/>
                </a:lnTo>
                <a:cubicBezTo>
                  <a:pt x="-2840" y="4561018"/>
                  <a:pt x="5147" y="2292490"/>
                  <a:pt x="115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Slide Number Placeholder 5"/>
          <p:cNvSpPr>
            <a:spLocks noGrp="1"/>
          </p:cNvSpPr>
          <p:nvPr userDrawn="1">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bwMode="gray">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bwMode="gray">
          <a:xfrm>
            <a:off x="531812" y="548640"/>
            <a:ext cx="4532656" cy="889000"/>
          </a:xfrm>
        </p:spPr>
        <p:txBody>
          <a:bodyPr/>
          <a:lstStyle>
            <a:lvl1pPr>
              <a:defRPr>
                <a:solidFill>
                  <a:srgbClr val="58595B"/>
                </a:solidFill>
              </a:defRPr>
            </a:lvl1pPr>
          </a:lstStyle>
          <a:p>
            <a:r>
              <a:rPr lang="en-US" dirty="0"/>
              <a:t>Click to edit Master title style</a:t>
            </a:r>
          </a:p>
        </p:txBody>
      </p:sp>
      <p:sp>
        <p:nvSpPr>
          <p:cNvPr id="9" name="Text Placeholder 2"/>
          <p:cNvSpPr>
            <a:spLocks noGrp="1"/>
          </p:cNvSpPr>
          <p:nvPr>
            <p:ph type="body" sz="quarter" idx="15"/>
          </p:nvPr>
        </p:nvSpPr>
        <p:spPr>
          <a:xfrm>
            <a:off x="531812" y="1619925"/>
            <a:ext cx="4536051"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1"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531814" y="2306517"/>
            <a:ext cx="4536051"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2" name="Picture 11"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66326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_Title Page_Blue/Orang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xmlns="" id="{5E5BF065-EC29-422D-BB75-4711193666EB}"/>
              </a:ext>
            </a:extLst>
          </p:cNvPr>
          <p:cNvSpPr/>
          <p:nvPr userDrawn="1"/>
        </p:nvSpPr>
        <p:spPr bwMode="gray">
          <a:xfrm flipH="1">
            <a:off x="4891449" y="4492"/>
            <a:ext cx="7297376" cy="6853508"/>
          </a:xfrm>
          <a:custGeom>
            <a:avLst/>
            <a:gdLst>
              <a:gd name="connsiteX0" fmla="*/ 0 w 7296223"/>
              <a:gd name="connsiteY0" fmla="*/ 0 h 6877471"/>
              <a:gd name="connsiteX1" fmla="*/ 7296223 w 7296223"/>
              <a:gd name="connsiteY1" fmla="*/ 0 h 6877471"/>
              <a:gd name="connsiteX2" fmla="*/ 4768303 w 7296223"/>
              <a:gd name="connsiteY2" fmla="*/ 6877471 h 6877471"/>
              <a:gd name="connsiteX3" fmla="*/ 11981 w 7296223"/>
              <a:gd name="connsiteY3" fmla="*/ 6877471 h 6877471"/>
              <a:gd name="connsiteX4" fmla="*/ 0 w 7296223"/>
              <a:gd name="connsiteY4" fmla="*/ 0 h 6877471"/>
              <a:gd name="connsiteX0" fmla="*/ 1152 w 7297375"/>
              <a:gd name="connsiteY0" fmla="*/ 0 h 6877471"/>
              <a:gd name="connsiteX1" fmla="*/ 7297375 w 7297375"/>
              <a:gd name="connsiteY1" fmla="*/ 0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0 h 6877471"/>
              <a:gd name="connsiteX1" fmla="*/ 7297375 w 7297375"/>
              <a:gd name="connsiteY1" fmla="*/ 23963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11982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11982 h 6853508"/>
              <a:gd name="connsiteX0" fmla="*/ 1152 w 7297375"/>
              <a:gd name="connsiteY0" fmla="*/ 23963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23963 h 6853508"/>
              <a:gd name="connsiteX0" fmla="*/ 1152 w 7297375"/>
              <a:gd name="connsiteY0" fmla="*/ 0 h 6865490"/>
              <a:gd name="connsiteX1" fmla="*/ 7297375 w 7297375"/>
              <a:gd name="connsiteY1" fmla="*/ 11982 h 6865490"/>
              <a:gd name="connsiteX2" fmla="*/ 4769455 w 7297375"/>
              <a:gd name="connsiteY2" fmla="*/ 6865490 h 6865490"/>
              <a:gd name="connsiteX3" fmla="*/ 1153 w 7297375"/>
              <a:gd name="connsiteY3" fmla="*/ 6865490 h 6865490"/>
              <a:gd name="connsiteX4" fmla="*/ 1152 w 7297375"/>
              <a:gd name="connsiteY4" fmla="*/ 0 h 6865490"/>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0 w 7308203"/>
              <a:gd name="connsiteY0" fmla="*/ 0 h 6853508"/>
              <a:gd name="connsiteX1" fmla="*/ 7308203 w 7308203"/>
              <a:gd name="connsiteY1" fmla="*/ 0 h 6853508"/>
              <a:gd name="connsiteX2" fmla="*/ 4780283 w 7308203"/>
              <a:gd name="connsiteY2" fmla="*/ 6853508 h 6853508"/>
              <a:gd name="connsiteX3" fmla="*/ 11981 w 7308203"/>
              <a:gd name="connsiteY3" fmla="*/ 6853508 h 6853508"/>
              <a:gd name="connsiteX4" fmla="*/ 0 w 7308203"/>
              <a:gd name="connsiteY4" fmla="*/ 0 h 6853508"/>
              <a:gd name="connsiteX0" fmla="*/ 1153 w 7297376"/>
              <a:gd name="connsiteY0" fmla="*/ 0 h 6853508"/>
              <a:gd name="connsiteX1" fmla="*/ 7297376 w 7297376"/>
              <a:gd name="connsiteY1" fmla="*/ 0 h 6853508"/>
              <a:gd name="connsiteX2" fmla="*/ 4769456 w 7297376"/>
              <a:gd name="connsiteY2" fmla="*/ 6853508 h 6853508"/>
              <a:gd name="connsiteX3" fmla="*/ 1154 w 7297376"/>
              <a:gd name="connsiteY3" fmla="*/ 6853508 h 6853508"/>
              <a:gd name="connsiteX4" fmla="*/ 1153 w 7297376"/>
              <a:gd name="connsiteY4" fmla="*/ 0 h 6853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376" h="6853508">
                <a:moveTo>
                  <a:pt x="1153" y="0"/>
                </a:moveTo>
                <a:lnTo>
                  <a:pt x="7297376" y="0"/>
                </a:lnTo>
                <a:lnTo>
                  <a:pt x="4769456" y="6853508"/>
                </a:lnTo>
                <a:lnTo>
                  <a:pt x="1154" y="6853508"/>
                </a:lnTo>
                <a:cubicBezTo>
                  <a:pt x="-2840" y="4561018"/>
                  <a:pt x="5147" y="2292490"/>
                  <a:pt x="115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Slide Number Placeholder 5"/>
          <p:cNvSpPr>
            <a:spLocks noGrp="1"/>
          </p:cNvSpPr>
          <p:nvPr userDrawn="1">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bwMode="gray">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1" name="Title Placeholder 1"/>
          <p:cNvSpPr>
            <a:spLocks noGrp="1"/>
          </p:cNvSpPr>
          <p:nvPr>
            <p:ph type="title"/>
          </p:nvPr>
        </p:nvSpPr>
        <p:spPr>
          <a:xfrm>
            <a:off x="6088147" y="548640"/>
            <a:ext cx="5574048"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 Placeholder 2"/>
          <p:cNvSpPr>
            <a:spLocks noGrp="1"/>
          </p:cNvSpPr>
          <p:nvPr>
            <p:ph type="body" sz="quarter" idx="15"/>
          </p:nvPr>
        </p:nvSpPr>
        <p:spPr>
          <a:xfrm>
            <a:off x="6088147" y="1619925"/>
            <a:ext cx="5580000"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2"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6088147" y="2306517"/>
            <a:ext cx="5580000"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3" name="Picture 12"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70420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0_Title Page_Blue/Orang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xmlns="" id="{5E5BF065-EC29-422D-BB75-4711193666EB}"/>
              </a:ext>
            </a:extLst>
          </p:cNvPr>
          <p:cNvSpPr/>
          <p:nvPr userDrawn="1"/>
        </p:nvSpPr>
        <p:spPr bwMode="gray">
          <a:xfrm flipH="1" flipV="1">
            <a:off x="4891449" y="4492"/>
            <a:ext cx="7297376" cy="6853508"/>
          </a:xfrm>
          <a:custGeom>
            <a:avLst/>
            <a:gdLst>
              <a:gd name="connsiteX0" fmla="*/ 0 w 7296223"/>
              <a:gd name="connsiteY0" fmla="*/ 0 h 6877471"/>
              <a:gd name="connsiteX1" fmla="*/ 7296223 w 7296223"/>
              <a:gd name="connsiteY1" fmla="*/ 0 h 6877471"/>
              <a:gd name="connsiteX2" fmla="*/ 4768303 w 7296223"/>
              <a:gd name="connsiteY2" fmla="*/ 6877471 h 6877471"/>
              <a:gd name="connsiteX3" fmla="*/ 11981 w 7296223"/>
              <a:gd name="connsiteY3" fmla="*/ 6877471 h 6877471"/>
              <a:gd name="connsiteX4" fmla="*/ 0 w 7296223"/>
              <a:gd name="connsiteY4" fmla="*/ 0 h 6877471"/>
              <a:gd name="connsiteX0" fmla="*/ 1152 w 7297375"/>
              <a:gd name="connsiteY0" fmla="*/ 0 h 6877471"/>
              <a:gd name="connsiteX1" fmla="*/ 7297375 w 7297375"/>
              <a:gd name="connsiteY1" fmla="*/ 0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0 h 6877471"/>
              <a:gd name="connsiteX1" fmla="*/ 7297375 w 7297375"/>
              <a:gd name="connsiteY1" fmla="*/ 23963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11982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11982 h 6853508"/>
              <a:gd name="connsiteX0" fmla="*/ 1152 w 7297375"/>
              <a:gd name="connsiteY0" fmla="*/ 23963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23963 h 6853508"/>
              <a:gd name="connsiteX0" fmla="*/ 1152 w 7297375"/>
              <a:gd name="connsiteY0" fmla="*/ 0 h 6865490"/>
              <a:gd name="connsiteX1" fmla="*/ 7297375 w 7297375"/>
              <a:gd name="connsiteY1" fmla="*/ 11982 h 6865490"/>
              <a:gd name="connsiteX2" fmla="*/ 4769455 w 7297375"/>
              <a:gd name="connsiteY2" fmla="*/ 6865490 h 6865490"/>
              <a:gd name="connsiteX3" fmla="*/ 1153 w 7297375"/>
              <a:gd name="connsiteY3" fmla="*/ 6865490 h 6865490"/>
              <a:gd name="connsiteX4" fmla="*/ 1152 w 7297375"/>
              <a:gd name="connsiteY4" fmla="*/ 0 h 6865490"/>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0 w 7308203"/>
              <a:gd name="connsiteY0" fmla="*/ 0 h 6853508"/>
              <a:gd name="connsiteX1" fmla="*/ 7308203 w 7308203"/>
              <a:gd name="connsiteY1" fmla="*/ 0 h 6853508"/>
              <a:gd name="connsiteX2" fmla="*/ 4780283 w 7308203"/>
              <a:gd name="connsiteY2" fmla="*/ 6853508 h 6853508"/>
              <a:gd name="connsiteX3" fmla="*/ 11981 w 7308203"/>
              <a:gd name="connsiteY3" fmla="*/ 6853508 h 6853508"/>
              <a:gd name="connsiteX4" fmla="*/ 0 w 7308203"/>
              <a:gd name="connsiteY4" fmla="*/ 0 h 6853508"/>
              <a:gd name="connsiteX0" fmla="*/ 1153 w 7297376"/>
              <a:gd name="connsiteY0" fmla="*/ 0 h 6853508"/>
              <a:gd name="connsiteX1" fmla="*/ 7297376 w 7297376"/>
              <a:gd name="connsiteY1" fmla="*/ 0 h 6853508"/>
              <a:gd name="connsiteX2" fmla="*/ 4769456 w 7297376"/>
              <a:gd name="connsiteY2" fmla="*/ 6853508 h 6853508"/>
              <a:gd name="connsiteX3" fmla="*/ 1154 w 7297376"/>
              <a:gd name="connsiteY3" fmla="*/ 6853508 h 6853508"/>
              <a:gd name="connsiteX4" fmla="*/ 1153 w 7297376"/>
              <a:gd name="connsiteY4" fmla="*/ 0 h 6853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376" h="6853508">
                <a:moveTo>
                  <a:pt x="1153" y="0"/>
                </a:moveTo>
                <a:lnTo>
                  <a:pt x="7297376" y="0"/>
                </a:lnTo>
                <a:lnTo>
                  <a:pt x="4769456" y="6853508"/>
                </a:lnTo>
                <a:lnTo>
                  <a:pt x="1154" y="6853508"/>
                </a:lnTo>
                <a:cubicBezTo>
                  <a:pt x="-2840" y="4561018"/>
                  <a:pt x="5147" y="2292490"/>
                  <a:pt x="115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Slide Number Placeholder 5"/>
          <p:cNvSpPr>
            <a:spLocks noGrp="1"/>
          </p:cNvSpPr>
          <p:nvPr userDrawn="1">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xmlns="" id="{F2B8949C-763D-2540-8419-C8AE4F225ECB}"/>
              </a:ext>
            </a:extLst>
          </p:cNvPr>
          <p:cNvSpPr>
            <a:spLocks noGrp="1"/>
          </p:cNvSpPr>
          <p:nvPr>
            <p:ph type="ftr" sz="quarter" idx="14"/>
          </p:nvPr>
        </p:nvSpPr>
        <p:spPr bwMode="gray">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2" name="Title Placeholder 1"/>
          <p:cNvSpPr>
            <a:spLocks noGrp="1"/>
          </p:cNvSpPr>
          <p:nvPr>
            <p:ph type="title"/>
          </p:nvPr>
        </p:nvSpPr>
        <p:spPr bwMode="gray">
          <a:xfrm>
            <a:off x="7449150" y="548640"/>
            <a:ext cx="4213044" cy="889000"/>
          </a:xfrm>
          <a:prstGeom prst="rect">
            <a:avLst/>
          </a:prstGeom>
        </p:spPr>
        <p:txBody>
          <a:bodyPr vert="horz" lIns="0" tIns="0" rIns="0" bIns="0" rtlCol="0" anchor="b">
            <a:noAutofit/>
          </a:bodyPr>
          <a:lstStyle/>
          <a:p>
            <a:r>
              <a:rPr lang="en-US" dirty="0"/>
              <a:t>Click to edit Master title style</a:t>
            </a:r>
            <a:endParaRPr dirty="0"/>
          </a:p>
        </p:txBody>
      </p:sp>
      <p:sp>
        <p:nvSpPr>
          <p:cNvPr id="11" name="Text Placeholder 2"/>
          <p:cNvSpPr>
            <a:spLocks noGrp="1"/>
          </p:cNvSpPr>
          <p:nvPr>
            <p:ph type="body" sz="quarter" idx="15"/>
          </p:nvPr>
        </p:nvSpPr>
        <p:spPr>
          <a:xfrm>
            <a:off x="7449149" y="1619925"/>
            <a:ext cx="4218997"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3" name="Text Placeholder 11">
            <a:extLst>
              <a:ext uri="{FF2B5EF4-FFF2-40B4-BE49-F238E27FC236}">
                <a16:creationId xmlns:a16="http://schemas.microsoft.com/office/drawing/2014/main" xmlns="" id="{406AF51B-3909-2240-A3B4-A3E714163FB5}"/>
              </a:ext>
            </a:extLst>
          </p:cNvPr>
          <p:cNvSpPr>
            <a:spLocks noGrp="1"/>
          </p:cNvSpPr>
          <p:nvPr>
            <p:ph type="body" sz="quarter" idx="16" hasCustomPrompt="1"/>
          </p:nvPr>
        </p:nvSpPr>
        <p:spPr>
          <a:xfrm>
            <a:off x="7449149" y="2306517"/>
            <a:ext cx="4218997"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9" name="Picture 8"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11810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image" Target="../media/image6.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theme" Target="../theme/theme3.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41" Type="http://schemas.openxmlformats.org/officeDocument/2006/relationships/slideLayout" Target="../slideLayouts/slideLayout51.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4.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6.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theme" Target="../theme/theme5.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image" Target="../media/image1.png"/><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theme" Target="../theme/theme6.xml"/><Relationship Id="rId8"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image" Target="../media/image1.png"/><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theme" Target="../theme/theme7.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58637A1-2757-41E8-AD98-43E9D0558D9A}" type="datetime1">
              <a:rPr lang="en-US" smtClean="0"/>
              <a:pPr/>
              <a:t>4/9/2019</a:t>
            </a:fld>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2019,</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55" r:id="rId3"/>
    <p:sldLayoutId id="2147483675" r:id="rId4"/>
    <p:sldLayoutId id="2147483676" r:id="rId5"/>
    <p:sldLayoutId id="2147483667" r:id="rId6"/>
    <p:sldLayoutId id="2147483661" r:id="rId7"/>
    <p:sldLayoutId id="214748383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Border"/>
          <p:cNvGrpSpPr>
            <a:grpSpLocks/>
          </p:cNvGrpSpPr>
          <p:nvPr/>
        </p:nvGrpSpPr>
        <p:grpSpPr bwMode="auto">
          <a:xfrm>
            <a:off x="0" y="0"/>
            <a:ext cx="12188825" cy="6858000"/>
            <a:chOff x="-287" y="0"/>
            <a:chExt cx="12189399" cy="6858000"/>
          </a:xfrm>
        </p:grpSpPr>
        <p:sp>
          <p:nvSpPr>
            <p:cNvPr id="8" name="Rectangle 7"/>
            <p:cNvSpPr/>
            <p:nvPr/>
          </p:nvSpPr>
          <p:spPr bwMode="gray">
            <a:xfrm>
              <a:off x="-287" y="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9" name="Rectangle 8"/>
            <p:cNvSpPr/>
            <p:nvPr/>
          </p:nvSpPr>
          <p:spPr bwMode="gray">
            <a:xfrm>
              <a:off x="11995428" y="635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11" name="Rectangle 10"/>
            <p:cNvSpPr/>
            <p:nvPr/>
          </p:nvSpPr>
          <p:spPr bwMode="gray">
            <a:xfrm>
              <a:off x="-287" y="0"/>
              <a:ext cx="12189399"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grpSp>
      <p:pic>
        <p:nvPicPr>
          <p:cNvPr id="1027" name="Oracle red badge logo" descr="Oracle logo in white on red staging background"/>
          <p:cNvPicPr>
            <a:picLocks noChangeAspect="1"/>
          </p:cNvPicPr>
          <p:nvPr/>
        </p:nvPicPr>
        <p:blipFill>
          <a:blip r:embed="rId4" cstate="print"/>
          <a:srcRect/>
          <a:stretch>
            <a:fillRect/>
          </a:stretch>
        </p:blipFill>
        <p:spPr bwMode="ltGray">
          <a:xfrm>
            <a:off x="531815" y="6264276"/>
            <a:ext cx="1622425" cy="593725"/>
          </a:xfrm>
          <a:prstGeom prst="rect">
            <a:avLst/>
          </a:prstGeom>
          <a:noFill/>
          <a:ln w="9525">
            <a:noFill/>
            <a:miter lim="800000"/>
            <a:headEnd/>
            <a:tailEnd/>
          </a:ln>
        </p:spPr>
      </p:pic>
      <p:sp>
        <p:nvSpPr>
          <p:cNvPr id="1028" name="Title Placeholder 1"/>
          <p:cNvSpPr>
            <a:spLocks noGrp="1"/>
          </p:cNvSpPr>
          <p:nvPr>
            <p:ph type="title"/>
          </p:nvPr>
        </p:nvSpPr>
        <p:spPr bwMode="auto">
          <a:xfrm>
            <a:off x="531818" y="406400"/>
            <a:ext cx="11125199" cy="889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531818" y="1524000"/>
            <a:ext cx="11125199" cy="441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62476" y="6556377"/>
            <a:ext cx="1227138" cy="182563"/>
          </a:xfrm>
          <a:prstGeom prst="rect">
            <a:avLst/>
          </a:prstGeom>
        </p:spPr>
        <p:txBody>
          <a:bodyPr vert="horz" wrap="none" lIns="0" tIns="0" rIns="0" bIns="0" rtlCol="0" anchor="ctr"/>
          <a:lstStyle>
            <a:lvl1pPr algn="r" fontAlgn="auto">
              <a:spcBef>
                <a:spcPts val="0"/>
              </a:spcBef>
              <a:spcAft>
                <a:spcPts val="0"/>
              </a:spcAft>
              <a:defRPr sz="800">
                <a:solidFill>
                  <a:schemeClr val="tx1">
                    <a:lumMod val="60000"/>
                    <a:lumOff val="40000"/>
                  </a:schemeClr>
                </a:solidFill>
                <a:latin typeface="+mn-lt"/>
                <a:cs typeface="+mn-cs"/>
              </a:defRPr>
            </a:lvl1pPr>
          </a:lstStyle>
          <a:p>
            <a:pPr>
              <a:defRPr/>
            </a:pPr>
            <a:fld id="{B06FE5A4-7922-412D-A4A9-23DC5837730A}" type="datetime1">
              <a:rPr lang="en-US" smtClean="0">
                <a:solidFill>
                  <a:srgbClr val="5F5F5F">
                    <a:lumMod val="60000"/>
                    <a:lumOff val="40000"/>
                  </a:srgbClr>
                </a:solidFill>
              </a:rPr>
              <a:pPr>
                <a:defRPr/>
              </a:pPr>
              <a:t>4/9/2019</a:t>
            </a:fld>
            <a:endParaRPr dirty="0">
              <a:solidFill>
                <a:srgbClr val="5F5F5F">
                  <a:lumMod val="60000"/>
                  <a:lumOff val="40000"/>
                </a:srgbClr>
              </a:solidFill>
            </a:endParaRPr>
          </a:p>
        </p:txBody>
      </p:sp>
      <p:sp>
        <p:nvSpPr>
          <p:cNvPr id="15" name="TextBox 14"/>
          <p:cNvSpPr txBox="1"/>
          <p:nvPr/>
        </p:nvSpPr>
        <p:spPr>
          <a:xfrm>
            <a:off x="5989638" y="6556377"/>
            <a:ext cx="2787650" cy="182563"/>
          </a:xfrm>
          <a:prstGeom prst="rect">
            <a:avLst/>
          </a:prstGeom>
          <a:noFill/>
        </p:spPr>
        <p:txBody>
          <a:bodyPr wrap="none" lIns="0" tIns="0" rIns="0" bIns="0" anchor="ctr"/>
          <a:lstStyle/>
          <a:p>
            <a:pPr>
              <a:defRPr/>
            </a:pPr>
            <a:r>
              <a:rPr sz="800" dirty="0">
                <a:solidFill>
                  <a:srgbClr val="5F5F5F">
                    <a:lumMod val="60000"/>
                    <a:lumOff val="40000"/>
                  </a:srgbClr>
                </a:solidFill>
                <a:cs typeface="Arial" charset="0"/>
              </a:rPr>
              <a:t>Copyright © </a:t>
            </a:r>
            <a:r>
              <a:rPr lang="en-US" sz="800" dirty="0">
                <a:solidFill>
                  <a:srgbClr val="5F5F5F">
                    <a:lumMod val="60000"/>
                    <a:lumOff val="40000"/>
                  </a:srgbClr>
                </a:solidFill>
                <a:cs typeface="Arial" charset="0"/>
              </a:rPr>
              <a:t>2018</a:t>
            </a:r>
            <a:r>
              <a:rPr sz="800" dirty="0">
                <a:solidFill>
                  <a:srgbClr val="5F5F5F">
                    <a:lumMod val="60000"/>
                    <a:lumOff val="40000"/>
                  </a:srgbClr>
                </a:solidFill>
                <a:cs typeface="Arial" charset="0"/>
              </a:rPr>
              <a:t> Oracle and/or its affiliates. All rights reserved.  </a:t>
            </a:r>
          </a:p>
        </p:txBody>
      </p:sp>
    </p:spTree>
  </p:cSld>
  <p:clrMap bg1="lt1" tx1="dk1" bg2="lt2" tx2="dk2" accent1="accent1" accent2="accent2" accent3="accent3" accent4="accent4" accent5="accent5" accent6="accent6" hlink="hlink" folHlink="folHlink"/>
  <p:sldLayoutIdLst>
    <p:sldLayoutId id="2147483964" r:id="rId1"/>
    <p:sldLayoutId id="2147484074" r:id="rId2"/>
  </p:sldLayoutIdLst>
  <p:transition spd="med">
    <p:fade/>
  </p:transition>
  <p:hf hdr="0" dt="0"/>
  <p:txStyles>
    <p:titleStyle>
      <a:lvl1pPr algn="l" rtl="0" fontAlgn="base">
        <a:lnSpc>
          <a:spcPct val="80000"/>
        </a:lnSpc>
        <a:spcBef>
          <a:spcPct val="0"/>
        </a:spcBef>
        <a:spcAft>
          <a:spcPct val="0"/>
        </a:spcAft>
        <a:defRPr sz="3600" kern="1200">
          <a:solidFill>
            <a:schemeClr val="tx1"/>
          </a:solidFill>
          <a:latin typeface="+mj-lt"/>
          <a:ea typeface="+mj-ea"/>
          <a:cs typeface="+mj-cs"/>
        </a:defRPr>
      </a:lvl1pPr>
      <a:lvl2pPr algn="l" rtl="0" fontAlgn="base">
        <a:lnSpc>
          <a:spcPct val="80000"/>
        </a:lnSpc>
        <a:spcBef>
          <a:spcPct val="0"/>
        </a:spcBef>
        <a:spcAft>
          <a:spcPct val="0"/>
        </a:spcAft>
        <a:defRPr sz="3600">
          <a:solidFill>
            <a:schemeClr val="tx1"/>
          </a:solidFill>
          <a:latin typeface="Calibri" pitchFamily="34" charset="0"/>
        </a:defRPr>
      </a:lvl2pPr>
      <a:lvl3pPr algn="l" rtl="0" fontAlgn="base">
        <a:lnSpc>
          <a:spcPct val="80000"/>
        </a:lnSpc>
        <a:spcBef>
          <a:spcPct val="0"/>
        </a:spcBef>
        <a:spcAft>
          <a:spcPct val="0"/>
        </a:spcAft>
        <a:defRPr sz="3600">
          <a:solidFill>
            <a:schemeClr val="tx1"/>
          </a:solidFill>
          <a:latin typeface="Calibri" pitchFamily="34" charset="0"/>
        </a:defRPr>
      </a:lvl3pPr>
      <a:lvl4pPr algn="l" rtl="0" fontAlgn="base">
        <a:lnSpc>
          <a:spcPct val="80000"/>
        </a:lnSpc>
        <a:spcBef>
          <a:spcPct val="0"/>
        </a:spcBef>
        <a:spcAft>
          <a:spcPct val="0"/>
        </a:spcAft>
        <a:defRPr sz="3600">
          <a:solidFill>
            <a:schemeClr val="tx1"/>
          </a:solidFill>
          <a:latin typeface="Calibri" pitchFamily="34" charset="0"/>
        </a:defRPr>
      </a:lvl4pPr>
      <a:lvl5pPr algn="l" rtl="0" fontAlgn="base">
        <a:lnSpc>
          <a:spcPct val="80000"/>
        </a:lnSpc>
        <a:spcBef>
          <a:spcPct val="0"/>
        </a:spcBef>
        <a:spcAft>
          <a:spcPct val="0"/>
        </a:spcAft>
        <a:defRPr sz="3600">
          <a:solidFill>
            <a:schemeClr val="tx1"/>
          </a:solidFill>
          <a:latin typeface="Calibri" pitchFamily="34" charset="0"/>
        </a:defRPr>
      </a:lvl5pPr>
      <a:lvl6pPr marL="457121" algn="l" rtl="0" fontAlgn="base">
        <a:lnSpc>
          <a:spcPct val="80000"/>
        </a:lnSpc>
        <a:spcBef>
          <a:spcPct val="0"/>
        </a:spcBef>
        <a:spcAft>
          <a:spcPct val="0"/>
        </a:spcAft>
        <a:defRPr sz="3600">
          <a:solidFill>
            <a:schemeClr val="tx1"/>
          </a:solidFill>
          <a:latin typeface="Calibri" pitchFamily="34" charset="0"/>
        </a:defRPr>
      </a:lvl6pPr>
      <a:lvl7pPr marL="914247" algn="l" rtl="0" fontAlgn="base">
        <a:lnSpc>
          <a:spcPct val="80000"/>
        </a:lnSpc>
        <a:spcBef>
          <a:spcPct val="0"/>
        </a:spcBef>
        <a:spcAft>
          <a:spcPct val="0"/>
        </a:spcAft>
        <a:defRPr sz="3600">
          <a:solidFill>
            <a:schemeClr val="tx1"/>
          </a:solidFill>
          <a:latin typeface="Calibri" pitchFamily="34" charset="0"/>
        </a:defRPr>
      </a:lvl7pPr>
      <a:lvl8pPr marL="1371371" algn="l" rtl="0" fontAlgn="base">
        <a:lnSpc>
          <a:spcPct val="80000"/>
        </a:lnSpc>
        <a:spcBef>
          <a:spcPct val="0"/>
        </a:spcBef>
        <a:spcAft>
          <a:spcPct val="0"/>
        </a:spcAft>
        <a:defRPr sz="3600">
          <a:solidFill>
            <a:schemeClr val="tx1"/>
          </a:solidFill>
          <a:latin typeface="Calibri" pitchFamily="34" charset="0"/>
        </a:defRPr>
      </a:lvl8pPr>
      <a:lvl9pPr marL="1828496" algn="l" rtl="0" fontAlgn="base">
        <a:lnSpc>
          <a:spcPct val="80000"/>
        </a:lnSpc>
        <a:spcBef>
          <a:spcPct val="0"/>
        </a:spcBef>
        <a:spcAft>
          <a:spcPct val="0"/>
        </a:spcAft>
        <a:defRPr sz="3600">
          <a:solidFill>
            <a:schemeClr val="tx1"/>
          </a:solidFill>
          <a:latin typeface="Calibri" pitchFamily="34" charset="0"/>
        </a:defRPr>
      </a:lvl9pPr>
    </p:titleStyle>
    <p:bodyStyle>
      <a:lvl1pPr marL="228563" indent="-228563" algn="l" rtl="0" fontAlgn="base">
        <a:lnSpc>
          <a:spcPct val="90000"/>
        </a:lnSpc>
        <a:spcBef>
          <a:spcPts val="1200"/>
        </a:spcBef>
        <a:spcAft>
          <a:spcPct val="0"/>
        </a:spcAft>
        <a:buClr>
          <a:srgbClr val="9F9F9F"/>
        </a:buClr>
        <a:buFont typeface="Arial" charset="0"/>
        <a:buChar char="•"/>
        <a:defRPr sz="2800" kern="1200">
          <a:solidFill>
            <a:schemeClr val="tx1"/>
          </a:solidFill>
          <a:latin typeface="+mn-lt"/>
          <a:ea typeface="+mn-ea"/>
          <a:cs typeface="+mn-cs"/>
        </a:defRPr>
      </a:lvl1pPr>
      <a:lvl2pPr marL="501570" indent="-228563" algn="l" rtl="0" fontAlgn="base">
        <a:lnSpc>
          <a:spcPct val="90000"/>
        </a:lnSpc>
        <a:spcBef>
          <a:spcPts val="800"/>
        </a:spcBef>
        <a:spcAft>
          <a:spcPct val="0"/>
        </a:spcAft>
        <a:buClr>
          <a:srgbClr val="9F9F9F"/>
        </a:buClr>
        <a:buFont typeface="Arial" charset="0"/>
        <a:buChar char="–"/>
        <a:defRPr sz="2400" kern="1200">
          <a:solidFill>
            <a:schemeClr val="tx1"/>
          </a:solidFill>
          <a:latin typeface="+mn-lt"/>
          <a:ea typeface="+mn-ea"/>
          <a:cs typeface="+mn-cs"/>
        </a:defRPr>
      </a:lvl2pPr>
      <a:lvl3pPr marL="730130" indent="-182532" algn="l" rtl="0" fontAlgn="base">
        <a:lnSpc>
          <a:spcPct val="90000"/>
        </a:lnSpc>
        <a:spcBef>
          <a:spcPts val="600"/>
        </a:spcBef>
        <a:spcAft>
          <a:spcPct val="0"/>
        </a:spcAft>
        <a:buClr>
          <a:srgbClr val="9F9F9F"/>
        </a:buClr>
        <a:buFont typeface="Arial" charset="0"/>
        <a:buChar char="•"/>
        <a:defRPr sz="2000" kern="1200">
          <a:solidFill>
            <a:schemeClr val="tx1"/>
          </a:solidFill>
          <a:latin typeface="+mn-lt"/>
          <a:ea typeface="+mn-ea"/>
          <a:cs typeface="+mn-cs"/>
        </a:defRPr>
      </a:lvl3pPr>
      <a:lvl4pPr marL="958690" indent="-182532" algn="l" rtl="0" fontAlgn="base">
        <a:lnSpc>
          <a:spcPct val="90000"/>
        </a:lnSpc>
        <a:spcBef>
          <a:spcPts val="600"/>
        </a:spcBef>
        <a:spcAft>
          <a:spcPct val="0"/>
        </a:spcAft>
        <a:buClr>
          <a:srgbClr val="9F9F9F"/>
        </a:buClr>
        <a:buFont typeface="Arial" charset="0"/>
        <a:buChar char="–"/>
        <a:defRPr kern="1200">
          <a:solidFill>
            <a:schemeClr val="tx1"/>
          </a:solidFill>
          <a:latin typeface="+mn-lt"/>
          <a:ea typeface="+mn-ea"/>
          <a:cs typeface="+mn-cs"/>
        </a:defRPr>
      </a:lvl4pPr>
      <a:lvl5pPr marL="1187252" indent="-182532" algn="l" rtl="0" fontAlgn="base">
        <a:lnSpc>
          <a:spcPct val="90000"/>
        </a:lnSpc>
        <a:spcBef>
          <a:spcPts val="600"/>
        </a:spcBef>
        <a:spcAft>
          <a:spcPct val="0"/>
        </a:spcAft>
        <a:buClr>
          <a:srgbClr val="9F9F9F"/>
        </a:buClr>
        <a:buFont typeface="Arial" charset="0"/>
        <a:buChar char="•"/>
        <a:defRPr sz="1600" kern="1200">
          <a:solidFill>
            <a:schemeClr val="tx1"/>
          </a:solidFill>
          <a:latin typeface="+mn-lt"/>
          <a:ea typeface="+mn-ea"/>
          <a:cs typeface="+mn-cs"/>
        </a:defRPr>
      </a:lvl5pPr>
      <a:lvl6pPr marL="1417081"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648"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207"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768"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247" rtl="0" eaLnBrk="1" latinLnBrk="0" hangingPunct="1">
        <a:defRPr sz="1900" kern="1200">
          <a:solidFill>
            <a:schemeClr val="tx1"/>
          </a:solidFill>
          <a:latin typeface="+mn-lt"/>
          <a:ea typeface="+mn-ea"/>
          <a:cs typeface="+mn-cs"/>
        </a:defRPr>
      </a:lvl1pPr>
      <a:lvl2pPr marL="457121" algn="l" defTabSz="914247" rtl="0" eaLnBrk="1" latinLnBrk="0" hangingPunct="1">
        <a:defRPr sz="1900" kern="1200">
          <a:solidFill>
            <a:schemeClr val="tx1"/>
          </a:solidFill>
          <a:latin typeface="+mn-lt"/>
          <a:ea typeface="+mn-ea"/>
          <a:cs typeface="+mn-cs"/>
        </a:defRPr>
      </a:lvl2pPr>
      <a:lvl3pPr marL="914247" algn="l" defTabSz="914247" rtl="0" eaLnBrk="1" latinLnBrk="0" hangingPunct="1">
        <a:defRPr sz="1900" kern="1200">
          <a:solidFill>
            <a:schemeClr val="tx1"/>
          </a:solidFill>
          <a:latin typeface="+mn-lt"/>
          <a:ea typeface="+mn-ea"/>
          <a:cs typeface="+mn-cs"/>
        </a:defRPr>
      </a:lvl3pPr>
      <a:lvl4pPr marL="1371371" algn="l" defTabSz="914247" rtl="0" eaLnBrk="1" latinLnBrk="0" hangingPunct="1">
        <a:defRPr sz="1900" kern="1200">
          <a:solidFill>
            <a:schemeClr val="tx1"/>
          </a:solidFill>
          <a:latin typeface="+mn-lt"/>
          <a:ea typeface="+mn-ea"/>
          <a:cs typeface="+mn-cs"/>
        </a:defRPr>
      </a:lvl4pPr>
      <a:lvl5pPr marL="1828496" algn="l" defTabSz="914247" rtl="0" eaLnBrk="1" latinLnBrk="0" hangingPunct="1">
        <a:defRPr sz="1900" kern="1200">
          <a:solidFill>
            <a:schemeClr val="tx1"/>
          </a:solidFill>
          <a:latin typeface="+mn-lt"/>
          <a:ea typeface="+mn-ea"/>
          <a:cs typeface="+mn-cs"/>
        </a:defRPr>
      </a:lvl5pPr>
      <a:lvl6pPr marL="2285617" algn="l" defTabSz="914247" rtl="0" eaLnBrk="1" latinLnBrk="0" hangingPunct="1">
        <a:defRPr sz="1900" kern="1200">
          <a:solidFill>
            <a:schemeClr val="tx1"/>
          </a:solidFill>
          <a:latin typeface="+mn-lt"/>
          <a:ea typeface="+mn-ea"/>
          <a:cs typeface="+mn-cs"/>
        </a:defRPr>
      </a:lvl6pPr>
      <a:lvl7pPr marL="2742743" algn="l" defTabSz="914247" rtl="0" eaLnBrk="1" latinLnBrk="0" hangingPunct="1">
        <a:defRPr sz="1900" kern="1200">
          <a:solidFill>
            <a:schemeClr val="tx1"/>
          </a:solidFill>
          <a:latin typeface="+mn-lt"/>
          <a:ea typeface="+mn-ea"/>
          <a:cs typeface="+mn-cs"/>
        </a:defRPr>
      </a:lvl7pPr>
      <a:lvl8pPr marL="3199867" algn="l" defTabSz="914247" rtl="0" eaLnBrk="1" latinLnBrk="0" hangingPunct="1">
        <a:defRPr sz="1900" kern="1200">
          <a:solidFill>
            <a:schemeClr val="tx1"/>
          </a:solidFill>
          <a:latin typeface="+mn-lt"/>
          <a:ea typeface="+mn-ea"/>
          <a:cs typeface="+mn-cs"/>
        </a:defRPr>
      </a:lvl8pPr>
      <a:lvl9pPr marL="3656992" algn="l" defTabSz="91424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userDrawn="1"/>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9" name="Oracle red badge logo" descr="Oracle logo in white on red staging background"/>
          <p:cNvPicPr>
            <a:picLocks noChangeAspect="1"/>
          </p:cNvPicPr>
          <p:nvPr userDrawn="1"/>
        </p:nvPicPr>
        <p:blipFill>
          <a:blip r:embed="rId47"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BD77E77D-9A51-46C6-B01E-B1224602728F}" type="datetime1">
              <a:rPr lang="en-US" smtClean="0">
                <a:solidFill>
                  <a:srgbClr val="5F5F5F">
                    <a:lumMod val="60000"/>
                    <a:lumOff val="40000"/>
                  </a:srgbClr>
                </a:solidFill>
              </a:rPr>
              <a:pPr/>
              <a:t>4/9/2019</a:t>
            </a:fld>
            <a:endParaRPr dirty="0">
              <a:solidFill>
                <a:srgbClr val="5F5F5F">
                  <a:lumMod val="60000"/>
                  <a:lumOff val="40000"/>
                </a:srgbClr>
              </a:solidFill>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9</a:t>
            </a:r>
            <a:r>
              <a:rPr sz="800" dirty="0">
                <a:solidFill>
                  <a:srgbClr val="5F5F5F">
                    <a:lumMod val="60000"/>
                    <a:lumOff val="40000"/>
                  </a:srgbClr>
                </a:solidFill>
              </a:rPr>
              <a:t> Oracle and/or its affiliates. All rights reserved.  |</a:t>
            </a:r>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402077359"/>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3959" r:id="rId41"/>
    <p:sldLayoutId id="2147483960" r:id="rId42"/>
    <p:sldLayoutId id="2147483961" r:id="rId43"/>
    <p:sldLayoutId id="2147484215" r:id="rId44"/>
    <p:sldLayoutId id="2147484216"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3" orient="horz" pos="412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E46D3AA-5B48-43D2-86AD-4611DA86ABD5}" type="datetime1">
              <a:rPr lang="en-US" smtClean="0">
                <a:solidFill>
                  <a:srgbClr val="5F5F5F"/>
                </a:solidFill>
              </a:rPr>
              <a:pPr/>
              <a:t>4/9/2019</a:t>
            </a:fld>
            <a:endParaRPr lang="en-US" dirty="0">
              <a:solidFill>
                <a:srgbClr val="5F5F5F"/>
              </a:solidFill>
            </a:endParaRPr>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F5F5F"/>
                </a:solidFill>
              </a:rPr>
              <a:t>Oracle Confidential</a:t>
            </a:r>
            <a:endParaRPr lang="en-US" dirty="0">
              <a:solidFill>
                <a:srgbClr val="5F5F5F"/>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9,</a:t>
            </a:r>
            <a:r>
              <a:rPr sz="850" dirty="0">
                <a:solidFill>
                  <a:srgbClr val="5F5F5F"/>
                </a:solidFill>
              </a:rPr>
              <a:t> Oracle and/or its affiliates. All rights reserved.  |</a:t>
            </a:r>
          </a:p>
        </p:txBody>
      </p:sp>
      <p:pic>
        <p:nvPicPr>
          <p:cNvPr id="19" name="Picture 18" descr="Oracle logo in white on red staging background"/>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775413919"/>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4219" r:id="rId15"/>
    <p:sldLayoutId id="2147484221" r:id="rId16"/>
    <p:sldLayoutId id="2147484222" r:id="rId17"/>
  </p:sldLayoutIdLst>
  <p:transition spd="med">
    <p:fade/>
  </p:transition>
  <p:hf sldNum="0"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31812" y="54864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bwMode="gray">
          <a:xfrm>
            <a:off x="531151" y="1641487"/>
            <a:ext cx="11126522" cy="439390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4E5052"/>
                </a:solidFill>
                <a:latin typeface="Calibri"/>
                <a:cs typeface="Calibri"/>
              </a:defRPr>
            </a:lvl1pPr>
          </a:lstStyle>
          <a:p>
            <a:fld id="{C51EAA63-D034-42AE-91FA-B13B9518C7BE}" type="slidenum">
              <a:rPr lang="en-US" smtClean="0"/>
              <a:pPr/>
              <a:t>‹#›</a:t>
            </a:fld>
            <a:endParaRPr lang="en-US" dirty="0"/>
          </a:p>
        </p:txBody>
      </p:sp>
      <p:sp>
        <p:nvSpPr>
          <p:cNvPr id="24" name="Footer Placeholder 23">
            <a:extLst>
              <a:ext uri="{FF2B5EF4-FFF2-40B4-BE49-F238E27FC236}">
                <a16:creationId xmlns:a16="http://schemas.microsoft.com/office/drawing/2014/main" xmlns="" id="{7E9C9A27-F0D9-AF4D-8B81-A4C804C837F8}"/>
              </a:ext>
            </a:extLst>
          </p:cNvPr>
          <p:cNvSpPr>
            <a:spLocks noGrp="1"/>
          </p:cNvSpPr>
          <p:nvPr>
            <p:ph type="ftr" sz="quarter" idx="3"/>
          </p:nvPr>
        </p:nvSpPr>
        <p:spPr bwMode="gray">
          <a:xfrm>
            <a:off x="3005418" y="6556248"/>
            <a:ext cx="8233077" cy="182880"/>
          </a:xfrm>
          <a:prstGeom prst="rect">
            <a:avLst/>
          </a:prstGeom>
        </p:spPr>
        <p:txBody>
          <a:bodyPr vert="horz" lIns="91440" tIns="45720" rIns="91440" bIns="45720" rtlCol="0" anchor="ctr"/>
          <a:lstStyle>
            <a:lvl1pPr algn="r">
              <a:defRPr sz="850">
                <a:solidFill>
                  <a:srgbClr val="4E5052"/>
                </a:solidFill>
                <a:latin typeface="Calibri"/>
                <a:cs typeface="Calibri"/>
              </a:defRPr>
            </a:lvl1pPr>
          </a:lstStyle>
          <a:p>
            <a:r>
              <a:rPr lang="en-US"/>
              <a:t>Copyright © 2018, Oracle and/or its affiliates. All rights reserved.  </a:t>
            </a:r>
            <a:endParaRPr lang="en-US" dirty="0"/>
          </a:p>
        </p:txBody>
      </p:sp>
    </p:spTree>
    <p:extLst>
      <p:ext uri="{BB962C8B-B14F-4D97-AF65-F5344CB8AC3E}">
        <p14:creationId xmlns:p14="http://schemas.microsoft.com/office/powerpoint/2010/main" val="2362280872"/>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 id="2147484089" r:id="rId14"/>
    <p:sldLayoutId id="2147484090" r:id="rId15"/>
    <p:sldLayoutId id="2147484091" r:id="rId16"/>
    <p:sldLayoutId id="2147484092" r:id="rId17"/>
    <p:sldLayoutId id="2147484093" r:id="rId18"/>
    <p:sldLayoutId id="2147484094" r:id="rId19"/>
    <p:sldLayoutId id="2147484095" r:id="rId20"/>
    <p:sldLayoutId id="2147484096" r:id="rId21"/>
    <p:sldLayoutId id="2147484097" r:id="rId22"/>
    <p:sldLayoutId id="2147484098" r:id="rId23"/>
    <p:sldLayoutId id="2147484099" r:id="rId24"/>
    <p:sldLayoutId id="2147484100" r:id="rId25"/>
    <p:sldLayoutId id="2147484101" r:id="rId26"/>
    <p:sldLayoutId id="2147484102" r:id="rId27"/>
    <p:sldLayoutId id="2147484103" r:id="rId28"/>
    <p:sldLayoutId id="2147484104" r:id="rId29"/>
    <p:sldLayoutId id="2147484105" r:id="rId30"/>
    <p:sldLayoutId id="2147484106" r:id="rId31"/>
    <p:sldLayoutId id="2147484107" r:id="rId32"/>
    <p:sldLayoutId id="2147484108" r:id="rId33"/>
    <p:sldLayoutId id="2147484109" r:id="rId34"/>
    <p:sldLayoutId id="2147484110" r:id="rId35"/>
    <p:sldLayoutId id="2147484217"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b="0" i="0" kern="3000" spc="0" baseline="0">
          <a:solidFill>
            <a:srgbClr val="4E5052"/>
          </a:solidFill>
          <a:latin typeface="+mj-lt"/>
          <a:ea typeface="+mj-ea"/>
          <a:cs typeface="+mj-cs"/>
        </a:defRPr>
      </a:lvl1pPr>
    </p:titleStyle>
    <p:bodyStyle>
      <a:lvl1pPr marL="0" indent="0" algn="l"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2400" b="1" i="0" kern="1200">
          <a:solidFill>
            <a:srgbClr val="4E5052"/>
          </a:solidFill>
          <a:latin typeface="+mn-lt"/>
          <a:ea typeface="+mn-ea"/>
          <a:cs typeface="+mn-cs"/>
        </a:defRPr>
      </a:lvl1pPr>
      <a:lvl2pPr marL="0" indent="0" algn="l"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2400" b="0" i="0" kern="1200">
          <a:solidFill>
            <a:srgbClr val="4E5052"/>
          </a:solidFill>
          <a:latin typeface="+mn-lt"/>
          <a:ea typeface="+mn-ea"/>
          <a:cs typeface="+mn-cs"/>
        </a:defRPr>
      </a:lvl2pPr>
      <a:lvl3pPr marL="0" indent="-182880" algn="l" defTabSz="914400" rtl="0" eaLnBrk="1" latinLnBrk="0" hangingPunct="1">
        <a:lnSpc>
          <a:spcPct val="90000"/>
        </a:lnSpc>
        <a:spcBef>
          <a:spcPts val="1200"/>
        </a:spcBef>
        <a:buClr>
          <a:srgbClr val="4E5052"/>
        </a:buClr>
        <a:buSzPct val="110000"/>
        <a:buFont typeface="Arial" panose="020B0604020202020204" pitchFamily="34" charset="0"/>
        <a:buChar char="•"/>
        <a:defRPr sz="2400" b="0" i="0" kern="1200">
          <a:solidFill>
            <a:srgbClr val="4E5052"/>
          </a:solidFill>
          <a:latin typeface="+mn-lt"/>
          <a:ea typeface="+mn-ea"/>
          <a:cs typeface="+mn-cs"/>
        </a:defRPr>
      </a:lvl3pPr>
      <a:lvl4pPr marL="411480" indent="-182880" algn="l" defTabSz="914400" rtl="0" eaLnBrk="1" latinLnBrk="0" hangingPunct="1">
        <a:lnSpc>
          <a:spcPct val="90000"/>
        </a:lnSpc>
        <a:spcBef>
          <a:spcPts val="1200"/>
        </a:spcBef>
        <a:buClr>
          <a:srgbClr val="4E5052"/>
        </a:buClr>
        <a:buFont typeface="Arial" panose="020B0604020202020204" pitchFamily="34" charset="0"/>
        <a:buChar char="–"/>
        <a:defRPr sz="2400" b="0" i="0" kern="1200">
          <a:solidFill>
            <a:srgbClr val="4E5052"/>
          </a:solidFill>
          <a:latin typeface="+mn-lt"/>
          <a:ea typeface="+mn-ea"/>
          <a:cs typeface="+mn-cs"/>
        </a:defRPr>
      </a:lvl4pPr>
      <a:lvl5pPr marL="594360" indent="-182880" algn="l" defTabSz="914400" rtl="0" eaLnBrk="1" latinLnBrk="0" hangingPunct="1">
        <a:lnSpc>
          <a:spcPct val="90000"/>
        </a:lnSpc>
        <a:spcBef>
          <a:spcPts val="1200"/>
        </a:spcBef>
        <a:buClr>
          <a:srgbClr val="4E5052"/>
        </a:buClr>
        <a:buFont typeface="Arial" panose="020B0604020202020204" pitchFamily="34" charset="0"/>
        <a:buChar char="•"/>
        <a:defRPr sz="2400" b="0" i="0" kern="1200">
          <a:solidFill>
            <a:srgbClr val="4E505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guide id="4" orient="horz" pos="960">
          <p15:clr>
            <a:srgbClr val="F26B43"/>
          </p15:clr>
        </p15:guide>
        <p15:guide id="5" orient="horz" pos="816">
          <p15:clr>
            <a:srgbClr val="F26B43"/>
          </p15:clr>
        </p15:guide>
        <p15:guide id="6" orient="horz" pos="4224">
          <p15:clr>
            <a:srgbClr val="F26B43"/>
          </p15:clr>
        </p15:guide>
        <p15:guide id="7" orient="horz" pos="10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8388492-80C6-754E-A6D9-B819776E427C}" type="datetime1">
              <a:rPr lang="en-US" smtClean="0"/>
              <a:t>4/9/2019</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53488201"/>
      </p:ext>
    </p:extLst>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 id="2147484124" r:id="rId12"/>
    <p:sldLayoutId id="2147484125" r:id="rId13"/>
    <p:sldLayoutId id="2147484126" r:id="rId14"/>
    <p:sldLayoutId id="2147484127" r:id="rId15"/>
    <p:sldLayoutId id="2147484128" r:id="rId16"/>
    <p:sldLayoutId id="2147484129" r:id="rId17"/>
    <p:sldLayoutId id="2147484130" r:id="rId18"/>
    <p:sldLayoutId id="2147484131" r:id="rId19"/>
    <p:sldLayoutId id="2147484132" r:id="rId20"/>
    <p:sldLayoutId id="2147484133" r:id="rId21"/>
    <p:sldLayoutId id="2147484134" r:id="rId22"/>
    <p:sldLayoutId id="2147484135" r:id="rId23"/>
    <p:sldLayoutId id="2147484136" r:id="rId24"/>
    <p:sldLayoutId id="2147484137" r:id="rId25"/>
    <p:sldLayoutId id="2147484138" r:id="rId26"/>
    <p:sldLayoutId id="2147484139" r:id="rId27"/>
    <p:sldLayoutId id="2147484140" r:id="rId28"/>
    <p:sldLayoutId id="2147484141" r:id="rId29"/>
    <p:sldLayoutId id="2147484142" r:id="rId30"/>
    <p:sldLayoutId id="2147484143" r:id="rId31"/>
    <p:sldLayoutId id="2147484144" r:id="rId32"/>
    <p:sldLayoutId id="2147484145" r:id="rId33"/>
    <p:sldLayoutId id="2147484146" r:id="rId34"/>
    <p:sldLayoutId id="2147484147" r:id="rId35"/>
    <p:sldLayoutId id="2147484148" r:id="rId36"/>
    <p:sldLayoutId id="2147484149" r:id="rId37"/>
    <p:sldLayoutId id="2147484150" r:id="rId38"/>
    <p:sldLayoutId id="2147484151" r:id="rId39"/>
    <p:sldLayoutId id="2147484152" r:id="rId40"/>
    <p:sldLayoutId id="2147484153" r:id="rId41"/>
    <p:sldLayoutId id="2147484154" r:id="rId42"/>
    <p:sldLayoutId id="2147484155" r:id="rId43"/>
    <p:sldLayoutId id="2147484156" r:id="rId44"/>
    <p:sldLayoutId id="2147484157" r:id="rId45"/>
    <p:sldLayoutId id="2147484158" r:id="rId46"/>
    <p:sldLayoutId id="2147484218"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4/9/2019</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67786"/>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 id="2147484189" r:id="rId20"/>
    <p:sldLayoutId id="2147484190" r:id="rId21"/>
    <p:sldLayoutId id="2147484191" r:id="rId22"/>
    <p:sldLayoutId id="2147484192" r:id="rId23"/>
    <p:sldLayoutId id="2147484193" r:id="rId24"/>
    <p:sldLayoutId id="2147484194" r:id="rId25"/>
    <p:sldLayoutId id="2147484195" r:id="rId26"/>
    <p:sldLayoutId id="2147484196" r:id="rId27"/>
    <p:sldLayoutId id="2147484197" r:id="rId28"/>
    <p:sldLayoutId id="2147484198" r:id="rId29"/>
    <p:sldLayoutId id="2147484199" r:id="rId30"/>
    <p:sldLayoutId id="2147484200" r:id="rId31"/>
    <p:sldLayoutId id="2147484201" r:id="rId32"/>
    <p:sldLayoutId id="2147484202" r:id="rId33"/>
    <p:sldLayoutId id="2147484203" r:id="rId34"/>
    <p:sldLayoutId id="2147484204" r:id="rId35"/>
    <p:sldLayoutId id="2147484205" r:id="rId36"/>
    <p:sldLayoutId id="2147484206" r:id="rId37"/>
    <p:sldLayoutId id="2147484207" r:id="rId38"/>
    <p:sldLayoutId id="2147484208" r:id="rId39"/>
    <p:sldLayoutId id="2147484209" r:id="rId40"/>
    <p:sldLayoutId id="2147484210" r:id="rId41"/>
    <p:sldLayoutId id="2147484211" r:id="rId42"/>
    <p:sldLayoutId id="2147484212" r:id="rId43"/>
    <p:sldLayoutId id="2147484213" r:id="rId44"/>
    <p:sldLayoutId id="2147484214"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84.jp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83.png"/><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8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1.png"/><Relationship Id="rId15" Type="http://schemas.openxmlformats.org/officeDocument/2006/relationships/image" Target="../media/image95.png"/><Relationship Id="rId23" Type="http://schemas.openxmlformats.org/officeDocument/2006/relationships/image" Target="../media/image103.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5.jpe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01.png"/><Relationship Id="rId18" Type="http://schemas.openxmlformats.org/officeDocument/2006/relationships/image" Target="../media/image116.png"/><Relationship Id="rId26" Type="http://schemas.openxmlformats.org/officeDocument/2006/relationships/image" Target="../media/image124.png"/><Relationship Id="rId3" Type="http://schemas.openxmlformats.org/officeDocument/2006/relationships/image" Target="../media/image104.png"/><Relationship Id="rId21" Type="http://schemas.openxmlformats.org/officeDocument/2006/relationships/image" Target="../media/image119.png"/><Relationship Id="rId7" Type="http://schemas.openxmlformats.org/officeDocument/2006/relationships/image" Target="../media/image108.png"/><Relationship Id="rId12" Type="http://schemas.openxmlformats.org/officeDocument/2006/relationships/image" Target="../media/image112.png"/><Relationship Id="rId17" Type="http://schemas.openxmlformats.org/officeDocument/2006/relationships/image" Target="../media/image115.jpeg"/><Relationship Id="rId25" Type="http://schemas.openxmlformats.org/officeDocument/2006/relationships/image" Target="../media/image123.png"/><Relationship Id="rId2" Type="http://schemas.openxmlformats.org/officeDocument/2006/relationships/notesSlide" Target="../notesSlides/notesSlide5.xml"/><Relationship Id="rId16" Type="http://schemas.openxmlformats.org/officeDocument/2006/relationships/image" Target="../media/image114.png"/><Relationship Id="rId20" Type="http://schemas.openxmlformats.org/officeDocument/2006/relationships/image" Target="../media/image118.jpeg"/><Relationship Id="rId1" Type="http://schemas.openxmlformats.org/officeDocument/2006/relationships/slideLayout" Target="../slideLayouts/slideLayout82.xml"/><Relationship Id="rId6" Type="http://schemas.openxmlformats.org/officeDocument/2006/relationships/image" Target="../media/image107.png"/><Relationship Id="rId11" Type="http://schemas.openxmlformats.org/officeDocument/2006/relationships/image" Target="../media/image111.png"/><Relationship Id="rId24" Type="http://schemas.openxmlformats.org/officeDocument/2006/relationships/image" Target="../media/image122.tiff"/><Relationship Id="rId5" Type="http://schemas.openxmlformats.org/officeDocument/2006/relationships/image" Target="../media/image106.png"/><Relationship Id="rId15" Type="http://schemas.openxmlformats.org/officeDocument/2006/relationships/image" Target="../media/image103.png"/><Relationship Id="rId23" Type="http://schemas.openxmlformats.org/officeDocument/2006/relationships/image" Target="../media/image121.png"/><Relationship Id="rId10" Type="http://schemas.openxmlformats.org/officeDocument/2006/relationships/image" Target="../media/image96.png"/><Relationship Id="rId19" Type="http://schemas.openxmlformats.org/officeDocument/2006/relationships/image" Target="../media/image117.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3.png"/><Relationship Id="rId22" Type="http://schemas.openxmlformats.org/officeDocument/2006/relationships/image" Target="../media/image120.png"/><Relationship Id="rId27" Type="http://schemas.openxmlformats.org/officeDocument/2006/relationships/image" Target="../media/image125.png"/></Relationships>
</file>

<file path=ppt/slides/_rels/slide1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1.png"/><Relationship Id="rId18" Type="http://schemas.openxmlformats.org/officeDocument/2006/relationships/image" Target="../media/image123.png"/><Relationship Id="rId26" Type="http://schemas.openxmlformats.org/officeDocument/2006/relationships/image" Target="../media/image120.png"/><Relationship Id="rId3" Type="http://schemas.openxmlformats.org/officeDocument/2006/relationships/image" Target="../media/image105.png"/><Relationship Id="rId21" Type="http://schemas.openxmlformats.org/officeDocument/2006/relationships/image" Target="../media/image131.jpg"/><Relationship Id="rId7" Type="http://schemas.openxmlformats.org/officeDocument/2006/relationships/image" Target="../media/image108.png"/><Relationship Id="rId12" Type="http://schemas.openxmlformats.org/officeDocument/2006/relationships/image" Target="../media/image112.png"/><Relationship Id="rId17" Type="http://schemas.openxmlformats.org/officeDocument/2006/relationships/image" Target="../media/image128.png"/><Relationship Id="rId25" Type="http://schemas.openxmlformats.org/officeDocument/2006/relationships/image" Target="../media/image119.png"/><Relationship Id="rId2" Type="http://schemas.openxmlformats.org/officeDocument/2006/relationships/image" Target="../media/image104.png"/><Relationship Id="rId16" Type="http://schemas.openxmlformats.org/officeDocument/2006/relationships/image" Target="../media/image127.png"/><Relationship Id="rId20" Type="http://schemas.openxmlformats.org/officeDocument/2006/relationships/image" Target="../media/image130.png"/><Relationship Id="rId29" Type="http://schemas.openxmlformats.org/officeDocument/2006/relationships/image" Target="../media/image135.png"/><Relationship Id="rId1" Type="http://schemas.openxmlformats.org/officeDocument/2006/relationships/slideLayout" Target="../slideLayouts/slideLayout82.xml"/><Relationship Id="rId6" Type="http://schemas.openxmlformats.org/officeDocument/2006/relationships/image" Target="../media/image126.png"/><Relationship Id="rId11" Type="http://schemas.openxmlformats.org/officeDocument/2006/relationships/image" Target="../media/image111.png"/><Relationship Id="rId24" Type="http://schemas.openxmlformats.org/officeDocument/2006/relationships/image" Target="../media/image132.jpg"/><Relationship Id="rId32" Type="http://schemas.openxmlformats.org/officeDocument/2006/relationships/image" Target="../media/image137.png"/><Relationship Id="rId5" Type="http://schemas.openxmlformats.org/officeDocument/2006/relationships/image" Target="../media/image107.png"/><Relationship Id="rId15" Type="http://schemas.openxmlformats.org/officeDocument/2006/relationships/image" Target="../media/image103.png"/><Relationship Id="rId23" Type="http://schemas.openxmlformats.org/officeDocument/2006/relationships/image" Target="../media/image117.png"/><Relationship Id="rId28" Type="http://schemas.openxmlformats.org/officeDocument/2006/relationships/image" Target="../media/image134.png"/><Relationship Id="rId10" Type="http://schemas.openxmlformats.org/officeDocument/2006/relationships/image" Target="../media/image96.png"/><Relationship Id="rId19" Type="http://schemas.openxmlformats.org/officeDocument/2006/relationships/image" Target="../media/image129.png"/><Relationship Id="rId31" Type="http://schemas.openxmlformats.org/officeDocument/2006/relationships/image" Target="../media/image109.png"/><Relationship Id="rId4" Type="http://schemas.openxmlformats.org/officeDocument/2006/relationships/image" Target="../media/image106.png"/><Relationship Id="rId9" Type="http://schemas.openxmlformats.org/officeDocument/2006/relationships/image" Target="../media/image110.png"/><Relationship Id="rId14" Type="http://schemas.openxmlformats.org/officeDocument/2006/relationships/image" Target="../media/image113.png"/><Relationship Id="rId22" Type="http://schemas.openxmlformats.org/officeDocument/2006/relationships/image" Target="../media/image116.png"/><Relationship Id="rId27" Type="http://schemas.openxmlformats.org/officeDocument/2006/relationships/image" Target="../media/image133.png"/><Relationship Id="rId30" Type="http://schemas.openxmlformats.org/officeDocument/2006/relationships/image" Target="../media/image136.png"/></Relationships>
</file>

<file path=ppt/slides/_rels/slide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1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8.png"/><Relationship Id="rId7"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108.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82.xml"/><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82.xml"/><Relationship Id="rId5" Type="http://schemas.openxmlformats.org/officeDocument/2006/relationships/image" Target="../media/image147.png"/><Relationship Id="rId4" Type="http://schemas.openxmlformats.org/officeDocument/2006/relationships/image" Target="../media/image149.png"/></Relationships>
</file>

<file path=ppt/slides/_rels/slide19.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82.xml"/><Relationship Id="rId6" Type="http://schemas.openxmlformats.org/officeDocument/2006/relationships/image" Target="../media/image148.png"/><Relationship Id="rId5" Type="http://schemas.openxmlformats.org/officeDocument/2006/relationships/image" Target="../media/image153.png"/><Relationship Id="rId4" Type="http://schemas.openxmlformats.org/officeDocument/2006/relationships/image" Target="../media/image1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8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xml"/><Relationship Id="rId1" Type="http://schemas.openxmlformats.org/officeDocument/2006/relationships/slideLayout" Target="../slideLayouts/slideLayout184.xml"/><Relationship Id="rId4" Type="http://schemas.openxmlformats.org/officeDocument/2006/relationships/image" Target="../media/image16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6.xml"/></Relationships>
</file>

<file path=ppt/slides/_rels/slide2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xml"/><Relationship Id="rId1" Type="http://schemas.openxmlformats.org/officeDocument/2006/relationships/slideLayout" Target="../slideLayouts/slideLayout168.xml"/><Relationship Id="rId5" Type="http://schemas.openxmlformats.org/officeDocument/2006/relationships/image" Target="../media/image169.png"/><Relationship Id="rId4" Type="http://schemas.openxmlformats.org/officeDocument/2006/relationships/image" Target="../media/image168.png"/></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167.xml"/></Relationships>
</file>

<file path=ppt/slides/_rels/slide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xml"/><Relationship Id="rId1" Type="http://schemas.openxmlformats.org/officeDocument/2006/relationships/slideLayout" Target="../slideLayouts/slideLayout184.xml"/><Relationship Id="rId4" Type="http://schemas.openxmlformats.org/officeDocument/2006/relationships/image" Target="../media/image171.png"/></Relationships>
</file>

<file path=ppt/slides/_rels/slide2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67.xml"/></Relationships>
</file>

<file path=ppt/slides/_rels/slide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localhost:16000/" TargetMode="External"/><Relationship Id="rId1" Type="http://schemas.openxmlformats.org/officeDocument/2006/relationships/slideLayout" Target="../slideLayouts/slideLayout167.xml"/></Relationships>
</file>

<file path=ppt/slides/_rels/slide2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localhost:16001/" TargetMode="External"/><Relationship Id="rId1" Type="http://schemas.openxmlformats.org/officeDocument/2006/relationships/slideLayout" Target="../slideLayouts/slideLayout167.xml"/></Relationships>
</file>

<file path=ppt/slides/_rels/slide3.xml.rels><?xml version="1.0" encoding="UTF-8" standalone="yes"?>
<Relationships xmlns="http://schemas.openxmlformats.org/package/2006/relationships"><Relationship Id="rId3" Type="http://schemas.openxmlformats.org/officeDocument/2006/relationships/hyperlink" Target="https://www.realvnc.com/en/connect/download/viewer/" TargetMode="External"/><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16001/" TargetMode="External"/><Relationship Id="rId2" Type="http://schemas.openxmlformats.org/officeDocument/2006/relationships/notesSlide" Target="../notesSlides/notesSlide14.xml"/><Relationship Id="rId1" Type="http://schemas.openxmlformats.org/officeDocument/2006/relationships/slideLayout" Target="../slideLayouts/slideLayout167.xml"/><Relationship Id="rId4" Type="http://schemas.openxmlformats.org/officeDocument/2006/relationships/image" Target="../media/image175.png"/></Relationships>
</file>

<file path=ppt/slides/_rels/slide3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66.png"/><Relationship Id="rId1" Type="http://schemas.openxmlformats.org/officeDocument/2006/relationships/slideLayout" Target="../slideLayouts/slideLayout184.xml"/></Relationships>
</file>

<file path=ppt/slides/_rels/slide3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localhost:16001/" TargetMode="External"/><Relationship Id="rId1" Type="http://schemas.openxmlformats.org/officeDocument/2006/relationships/slideLayout" Target="../slideLayouts/slideLayout167.xml"/></Relationships>
</file>

<file path=ppt/slides/_rels/slide3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67.xml"/></Relationships>
</file>

<file path=ppt/slides/_rels/slide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167.xml"/></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0.png"/><Relationship Id="rId1" Type="http://schemas.openxmlformats.org/officeDocument/2006/relationships/slideLayout" Target="../slideLayouts/slideLayout16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89.png"/><Relationship Id="rId18" Type="http://schemas.openxmlformats.org/officeDocument/2006/relationships/image" Target="../media/image194.png"/><Relationship Id="rId26" Type="http://schemas.openxmlformats.org/officeDocument/2006/relationships/image" Target="../media/image202.png"/><Relationship Id="rId3" Type="http://schemas.openxmlformats.org/officeDocument/2006/relationships/image" Target="../media/image181.png"/><Relationship Id="rId21" Type="http://schemas.openxmlformats.org/officeDocument/2006/relationships/image" Target="../media/image197.png"/><Relationship Id="rId7" Type="http://schemas.openxmlformats.org/officeDocument/2006/relationships/image" Target="../media/image110.png"/><Relationship Id="rId12" Type="http://schemas.openxmlformats.org/officeDocument/2006/relationships/image" Target="../media/image188.png"/><Relationship Id="rId17" Type="http://schemas.openxmlformats.org/officeDocument/2006/relationships/image" Target="../media/image193.png"/><Relationship Id="rId25" Type="http://schemas.openxmlformats.org/officeDocument/2006/relationships/image" Target="../media/image201.jpeg"/><Relationship Id="rId2" Type="http://schemas.openxmlformats.org/officeDocument/2006/relationships/notesSlide" Target="../notesSlides/notesSlide17.xml"/><Relationship Id="rId16" Type="http://schemas.openxmlformats.org/officeDocument/2006/relationships/image" Target="../media/image192.gif"/><Relationship Id="rId20" Type="http://schemas.openxmlformats.org/officeDocument/2006/relationships/image" Target="../media/image196.png"/><Relationship Id="rId29" Type="http://schemas.openxmlformats.org/officeDocument/2006/relationships/image" Target="../media/image116.png"/><Relationship Id="rId1" Type="http://schemas.openxmlformats.org/officeDocument/2006/relationships/slideLayout" Target="../slideLayouts/slideLayout66.xml"/><Relationship Id="rId6" Type="http://schemas.openxmlformats.org/officeDocument/2006/relationships/image" Target="../media/image184.png"/><Relationship Id="rId11" Type="http://schemas.openxmlformats.org/officeDocument/2006/relationships/image" Target="../media/image187.png"/><Relationship Id="rId24" Type="http://schemas.openxmlformats.org/officeDocument/2006/relationships/image" Target="../media/image200.png"/><Relationship Id="rId5" Type="http://schemas.openxmlformats.org/officeDocument/2006/relationships/image" Target="../media/image183.png"/><Relationship Id="rId15" Type="http://schemas.openxmlformats.org/officeDocument/2006/relationships/image" Target="../media/image191.png"/><Relationship Id="rId23" Type="http://schemas.openxmlformats.org/officeDocument/2006/relationships/image" Target="../media/image199.png"/><Relationship Id="rId28" Type="http://schemas.openxmlformats.org/officeDocument/2006/relationships/image" Target="../media/image204.jpeg"/><Relationship Id="rId10" Type="http://schemas.openxmlformats.org/officeDocument/2006/relationships/image" Target="../media/image186.png"/><Relationship Id="rId19" Type="http://schemas.openxmlformats.org/officeDocument/2006/relationships/image" Target="../media/image195.png"/><Relationship Id="rId31" Type="http://schemas.openxmlformats.org/officeDocument/2006/relationships/image" Target="../media/image205.png"/><Relationship Id="rId4" Type="http://schemas.openxmlformats.org/officeDocument/2006/relationships/image" Target="../media/image182.png"/><Relationship Id="rId9" Type="http://schemas.openxmlformats.org/officeDocument/2006/relationships/image" Target="../media/image185.png"/><Relationship Id="rId14" Type="http://schemas.openxmlformats.org/officeDocument/2006/relationships/image" Target="../media/image190.png"/><Relationship Id="rId22" Type="http://schemas.openxmlformats.org/officeDocument/2006/relationships/image" Target="../media/image198.png"/><Relationship Id="rId27" Type="http://schemas.openxmlformats.org/officeDocument/2006/relationships/image" Target="../media/image203.gif"/><Relationship Id="rId30" Type="http://schemas.openxmlformats.org/officeDocument/2006/relationships/image" Target="../media/image119.png"/></Relationships>
</file>

<file path=ppt/slides/_rels/slide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137.xml"/><Relationship Id="rId4" Type="http://schemas.openxmlformats.org/officeDocument/2006/relationships/image" Target="../media/image20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38.png"/><Relationship Id="rId1" Type="http://schemas.openxmlformats.org/officeDocument/2006/relationships/slideLayout" Target="../slideLayouts/slideLayout155.xml"/><Relationship Id="rId4" Type="http://schemas.openxmlformats.org/officeDocument/2006/relationships/image" Target="../media/image208.png"/></Relationships>
</file>

<file path=ppt/slides/_rels/slide4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38.png"/><Relationship Id="rId1" Type="http://schemas.openxmlformats.org/officeDocument/2006/relationships/slideLayout" Target="../slideLayouts/slideLayout155.xml"/><Relationship Id="rId5" Type="http://schemas.openxmlformats.org/officeDocument/2006/relationships/image" Target="../media/image209.png"/><Relationship Id="rId4" Type="http://schemas.openxmlformats.org/officeDocument/2006/relationships/image" Target="../media/image140.png"/></Relationships>
</file>

<file path=ppt/slides/_rels/slide4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38.png"/><Relationship Id="rId1" Type="http://schemas.openxmlformats.org/officeDocument/2006/relationships/slideLayout" Target="../slideLayouts/slideLayout155.xml"/><Relationship Id="rId6" Type="http://schemas.openxmlformats.org/officeDocument/2006/relationships/image" Target="../media/image209.png"/><Relationship Id="rId5" Type="http://schemas.openxmlformats.org/officeDocument/2006/relationships/image" Target="../media/image140.png"/><Relationship Id="rId4" Type="http://schemas.openxmlformats.org/officeDocument/2006/relationships/image" Target="../media/image208.png"/></Relationships>
</file>

<file path=ppt/slides/_rels/slide4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38.png"/><Relationship Id="rId1" Type="http://schemas.openxmlformats.org/officeDocument/2006/relationships/slideLayout" Target="../slideLayouts/slideLayout155.xml"/><Relationship Id="rId6" Type="http://schemas.openxmlformats.org/officeDocument/2006/relationships/image" Target="../media/image209.png"/><Relationship Id="rId5" Type="http://schemas.openxmlformats.org/officeDocument/2006/relationships/image" Target="../media/image140.png"/><Relationship Id="rId4" Type="http://schemas.openxmlformats.org/officeDocument/2006/relationships/image" Target="../media/image208.png"/></Relationships>
</file>

<file path=ppt/slides/_rels/slide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38.png"/><Relationship Id="rId1" Type="http://schemas.openxmlformats.org/officeDocument/2006/relationships/slideLayout" Target="../slideLayouts/slideLayout64.xml"/><Relationship Id="rId4" Type="http://schemas.openxmlformats.org/officeDocument/2006/relationships/image" Target="../media/image208.png"/></Relationships>
</file>

<file path=ppt/slides/_rels/slide4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38.png"/><Relationship Id="rId1" Type="http://schemas.openxmlformats.org/officeDocument/2006/relationships/slideLayout" Target="../slideLayouts/slideLayout64.xml"/><Relationship Id="rId4" Type="http://schemas.openxmlformats.org/officeDocument/2006/relationships/image" Target="../media/image2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5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xml"/><Relationship Id="rId1" Type="http://schemas.openxmlformats.org/officeDocument/2006/relationships/slideLayout" Target="../slideLayouts/slideLayout64.xml"/><Relationship Id="rId5" Type="http://schemas.openxmlformats.org/officeDocument/2006/relationships/image" Target="../media/image211.png"/><Relationship Id="rId4" Type="http://schemas.openxmlformats.org/officeDocument/2006/relationships/image" Target="../media/image210.png"/></Relationships>
</file>

<file path=ppt/slides/_rels/slide5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54.xml.rels><?xml version="1.0" encoding="UTF-8" standalone="yes"?>
<Relationships xmlns="http://schemas.openxmlformats.org/package/2006/relationships"><Relationship Id="rId3" Type="http://schemas.openxmlformats.org/officeDocument/2006/relationships/hyperlink" Target="http://localhost:16000/" TargetMode="External"/><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2" Type="http://schemas.openxmlformats.org/officeDocument/2006/relationships/hyperlink" Target="http://localhost:16000/" TargetMode="External"/><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60.xml.rels><?xml version="1.0" encoding="UTF-8" standalone="yes"?>
<Relationships xmlns="http://schemas.openxmlformats.org/package/2006/relationships"><Relationship Id="rId2" Type="http://schemas.openxmlformats.org/officeDocument/2006/relationships/hyperlink" Target="http://localhost:16000/" TargetMode="External"/><Relationship Id="rId1" Type="http://schemas.openxmlformats.org/officeDocument/2006/relationships/slideLayout" Target="../slideLayouts/slideLayout70.xml"/></Relationships>
</file>

<file path=ppt/slides/_rels/slide6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0.xml"/></Relationships>
</file>

<file path=ppt/slides/_rels/slide6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0.xml"/><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0.xml"/></Relationships>
</file>

<file path=ppt/slides/_rels/slide69.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35.xml"/><Relationship Id="rId1" Type="http://schemas.openxmlformats.org/officeDocument/2006/relationships/slideLayout" Target="../slideLayouts/slideLayout71.xml"/><Relationship Id="rId6" Type="http://schemas.openxmlformats.org/officeDocument/2006/relationships/image" Target="../media/image220.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2.png"/><Relationship Id="rId4" Type="http://schemas.openxmlformats.org/officeDocument/2006/relationships/diagramQuickStyle" Target="../diagrams/quickStyle1.xml"/><Relationship Id="rId9" Type="http://schemas.openxmlformats.org/officeDocument/2006/relationships/image" Target="../media/image6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0.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7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tiff"/><Relationship Id="rId3" Type="http://schemas.openxmlformats.org/officeDocument/2006/relationships/image" Target="../media/image64.png"/><Relationship Id="rId7" Type="http://schemas.openxmlformats.org/officeDocument/2006/relationships/image" Target="../media/image68.tiff"/><Relationship Id="rId12" Type="http://schemas.openxmlformats.org/officeDocument/2006/relationships/image" Target="../media/image73.tiff"/><Relationship Id="rId2" Type="http://schemas.openxmlformats.org/officeDocument/2006/relationships/image" Target="../media/image63.png"/><Relationship Id="rId1" Type="http://schemas.openxmlformats.org/officeDocument/2006/relationships/slideLayout" Target="../slideLayouts/slideLayout55.xml"/><Relationship Id="rId6" Type="http://schemas.openxmlformats.org/officeDocument/2006/relationships/image" Target="../media/image67.tiff"/><Relationship Id="rId11" Type="http://schemas.openxmlformats.org/officeDocument/2006/relationships/image" Target="../media/image72.jpeg"/><Relationship Id="rId5" Type="http://schemas.openxmlformats.org/officeDocument/2006/relationships/image" Target="../media/image66.tiff"/><Relationship Id="rId15" Type="http://schemas.openxmlformats.org/officeDocument/2006/relationships/image" Target="../media/image60.png"/><Relationship Id="rId10" Type="http://schemas.openxmlformats.org/officeDocument/2006/relationships/image" Target="../media/image71.png"/><Relationship Id="rId4" Type="http://schemas.openxmlformats.org/officeDocument/2006/relationships/image" Target="../media/image65.tiff"/><Relationship Id="rId9" Type="http://schemas.openxmlformats.org/officeDocument/2006/relationships/image" Target="../media/image70.png"/><Relationship Id="rId14" Type="http://schemas.openxmlformats.org/officeDocument/2006/relationships/image" Target="../media/image75.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0.xml"/></Relationships>
</file>

<file path=ppt/slides/_rels/slide8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7.xml"/><Relationship Id="rId1" Type="http://schemas.openxmlformats.org/officeDocument/2006/relationships/slideLayout" Target="../slideLayouts/slideLayout68.xml"/></Relationships>
</file>

<file path=ppt/slides/_rels/slide82.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48.xml"/><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3" Type="http://schemas.openxmlformats.org/officeDocument/2006/relationships/image" Target="../media/image227.jpeg"/><Relationship Id="rId7" Type="http://schemas.openxmlformats.org/officeDocument/2006/relationships/image" Target="../media/image23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30.jpeg"/><Relationship Id="rId5" Type="http://schemas.openxmlformats.org/officeDocument/2006/relationships/image" Target="../media/image229.jpeg"/><Relationship Id="rId4" Type="http://schemas.openxmlformats.org/officeDocument/2006/relationships/image" Target="../media/image22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image" Target="../media/image70.png"/><Relationship Id="rId7" Type="http://schemas.openxmlformats.org/officeDocument/2006/relationships/image" Target="../media/image78.png"/><Relationship Id="rId12" Type="http://schemas.openxmlformats.org/officeDocument/2006/relationships/image" Target="../media/image82.png"/><Relationship Id="rId2" Type="http://schemas.openxmlformats.org/officeDocument/2006/relationships/image" Target="../media/image69.png"/><Relationship Id="rId1" Type="http://schemas.openxmlformats.org/officeDocument/2006/relationships/slideLayout" Target="../slideLayouts/slideLayout55.xml"/><Relationship Id="rId6" Type="http://schemas.openxmlformats.org/officeDocument/2006/relationships/image" Target="../media/image77.tiff"/><Relationship Id="rId11" Type="http://schemas.microsoft.com/office/2007/relationships/hdphoto" Target="../media/hdphoto2.wdp"/><Relationship Id="rId5" Type="http://schemas.openxmlformats.org/officeDocument/2006/relationships/image" Target="../media/image64.png"/><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8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5"/>
          </p:nvPr>
        </p:nvSpPr>
        <p:spPr/>
        <p:txBody>
          <a:bodyPr/>
          <a:lstStyle/>
          <a:p>
            <a:r>
              <a:rPr lang="en-US" smtClean="0"/>
              <a:t>Oracle Confidential – Internal/Restricted/Highly Restricted</a:t>
            </a:r>
            <a:endParaRPr lang="en-US" dirty="0"/>
          </a:p>
        </p:txBody>
      </p:sp>
      <p:sp>
        <p:nvSpPr>
          <p:cNvPr id="6" name="Title 6"/>
          <p:cNvSpPr txBox="1">
            <a:spLocks/>
          </p:cNvSpPr>
          <p:nvPr/>
        </p:nvSpPr>
        <p:spPr>
          <a:xfrm>
            <a:off x="209371" y="578830"/>
            <a:ext cx="9327919" cy="76474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r>
              <a:rPr lang="en-US" sz="4000" dirty="0"/>
              <a:t>Oracle GoldenGate 18.1 </a:t>
            </a:r>
            <a:r>
              <a:rPr lang="en-US" sz="4000" dirty="0" err="1"/>
              <a:t>Microservices</a:t>
            </a:r>
            <a:r>
              <a:rPr lang="en-US" sz="4000" dirty="0"/>
              <a:t/>
            </a:r>
            <a:br>
              <a:rPr lang="en-US" sz="4000" dirty="0"/>
            </a:br>
            <a:r>
              <a:rPr lang="en-US" sz="4000" i="1" dirty="0" smtClean="0"/>
              <a:t>Hands-On Workshop </a:t>
            </a:r>
            <a:r>
              <a:rPr lang="en-US" sz="3200" i="1" dirty="0" smtClean="0"/>
              <a:t> </a:t>
            </a:r>
          </a:p>
          <a:p>
            <a:endParaRPr lang="en-US" sz="3200" i="1" dirty="0"/>
          </a:p>
          <a:p>
            <a:r>
              <a:rPr lang="en-US" sz="3200" i="1" dirty="0" smtClean="0"/>
              <a:t>March - 2019</a:t>
            </a:r>
            <a:endParaRPr lang="en-US" sz="3200" i="1" dirty="0"/>
          </a:p>
        </p:txBody>
      </p:sp>
      <p:sp>
        <p:nvSpPr>
          <p:cNvPr id="7" name="Text Placeholder 7"/>
          <p:cNvSpPr txBox="1">
            <a:spLocks/>
          </p:cNvSpPr>
          <p:nvPr/>
        </p:nvSpPr>
        <p:spPr>
          <a:xfrm>
            <a:off x="297862" y="3539613"/>
            <a:ext cx="5286861" cy="1559033"/>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endParaRPr lang="en-US" sz="1800" dirty="0" smtClean="0">
              <a:solidFill>
                <a:schemeClr val="bg2"/>
              </a:solidFill>
            </a:endParaRPr>
          </a:p>
          <a:p>
            <a:endParaRPr lang="en-US" sz="1800" dirty="0">
              <a:solidFill>
                <a:schemeClr val="bg2"/>
              </a:solidFill>
            </a:endParaRPr>
          </a:p>
          <a:p>
            <a:endParaRPr lang="en-US" sz="1800" dirty="0" smtClean="0">
              <a:solidFill>
                <a:schemeClr val="bg2"/>
              </a:solidFill>
            </a:endParaRPr>
          </a:p>
          <a:p>
            <a:endParaRPr lang="en-US" sz="1800" dirty="0">
              <a:solidFill>
                <a:schemeClr val="bg2"/>
              </a:solidFill>
            </a:endParaRPr>
          </a:p>
          <a:p>
            <a:endParaRPr lang="en-US" sz="1800" dirty="0" smtClean="0">
              <a:solidFill>
                <a:schemeClr val="bg2"/>
              </a:solidFill>
            </a:endParaRPr>
          </a:p>
          <a:p>
            <a:endParaRPr lang="en-US" sz="1800" dirty="0" smtClean="0">
              <a:solidFill>
                <a:schemeClr val="bg2"/>
              </a:solidFill>
            </a:endParaRPr>
          </a:p>
          <a:p>
            <a:r>
              <a:rPr lang="en-US" b="1" i="1" dirty="0" err="1">
                <a:solidFill>
                  <a:srgbClr val="FFFFFF"/>
                </a:solidFill>
              </a:rPr>
              <a:t>Firstname</a:t>
            </a:r>
            <a:r>
              <a:rPr lang="en-US" b="1" i="1" dirty="0">
                <a:solidFill>
                  <a:srgbClr val="FFFFFF"/>
                </a:solidFill>
              </a:rPr>
              <a:t> </a:t>
            </a:r>
            <a:r>
              <a:rPr lang="en-US" b="1" i="1" dirty="0" err="1">
                <a:solidFill>
                  <a:srgbClr val="FFFFFF"/>
                </a:solidFill>
              </a:rPr>
              <a:t>Lastname</a:t>
            </a:r>
            <a:endParaRPr lang="en-US" b="1" i="1" dirty="0">
              <a:solidFill>
                <a:srgbClr val="FFFFFF"/>
              </a:solidFill>
            </a:endParaRPr>
          </a:p>
          <a:p>
            <a:r>
              <a:rPr lang="en-US" b="1" i="1" dirty="0" err="1">
                <a:solidFill>
                  <a:srgbClr val="FFFFFF"/>
                </a:solidFill>
              </a:rPr>
              <a:t>Firstname.Lastname</a:t>
            </a:r>
            <a:r>
              <a:rPr lang="en-US" b="1" i="1" dirty="0">
                <a:solidFill>
                  <a:srgbClr val="FFFFFF"/>
                </a:solidFill>
              </a:rPr>
              <a:t> @oracle.com </a:t>
            </a:r>
          </a:p>
          <a:p>
            <a:r>
              <a:rPr lang="en-US" sz="1600" b="1" dirty="0" smtClean="0">
                <a:solidFill>
                  <a:srgbClr val="FF0000"/>
                </a:solidFill>
              </a:rPr>
              <a:t>Cloud Integration Specialist</a:t>
            </a:r>
          </a:p>
          <a:p>
            <a:r>
              <a:rPr lang="en-US" sz="1600" b="1" dirty="0" smtClean="0">
                <a:solidFill>
                  <a:srgbClr val="FF0000"/>
                </a:solidFill>
              </a:rPr>
              <a:t>Oracle Integration Solutions</a:t>
            </a:r>
            <a:r>
              <a:rPr lang="en-US" sz="1800" b="1" dirty="0" smtClean="0">
                <a:solidFill>
                  <a:srgbClr val="FF0000"/>
                </a:solidFill>
              </a:rPr>
              <a:t> </a:t>
            </a:r>
          </a:p>
          <a:p>
            <a:endParaRPr lang="en-US" dirty="0" smtClean="0"/>
          </a:p>
          <a:p>
            <a:endParaRPr lang="en-US" sz="3200" dirty="0" smtClean="0"/>
          </a:p>
          <a:p>
            <a:endParaRPr lang="en-US" sz="1800" dirty="0" smtClean="0">
              <a:solidFill>
                <a:schemeClr val="bg2"/>
              </a:solidFill>
            </a:endParaRPr>
          </a:p>
          <a:p>
            <a:endParaRPr lang="en-US" sz="1800" dirty="0" smtClean="0"/>
          </a:p>
        </p:txBody>
      </p:sp>
      <p:sp>
        <p:nvSpPr>
          <p:cNvPr id="9" name="Rectangle 8"/>
          <p:cNvSpPr/>
          <p:nvPr/>
        </p:nvSpPr>
        <p:spPr>
          <a:xfrm>
            <a:off x="243785" y="3711330"/>
            <a:ext cx="6092825" cy="1034129"/>
          </a:xfrm>
          <a:prstGeom prst="rect">
            <a:avLst/>
          </a:prstGeom>
        </p:spPr>
        <p:txBody>
          <a:bodyPr>
            <a:spAutoFit/>
          </a:bodyPr>
          <a:lstStyle/>
          <a:p>
            <a:pPr marL="1588">
              <a:lnSpc>
                <a:spcPct val="90000"/>
              </a:lnSpc>
              <a:buClr>
                <a:schemeClr val="tx1">
                  <a:lumMod val="60000"/>
                  <a:lumOff val="40000"/>
                </a:schemeClr>
              </a:buClr>
            </a:pPr>
            <a:r>
              <a:rPr lang="en-US" sz="2400" b="1" i="1" dirty="0" err="1" smtClean="0">
                <a:solidFill>
                  <a:srgbClr val="FFFFFF"/>
                </a:solidFill>
              </a:rPr>
              <a:t>Firstname</a:t>
            </a:r>
            <a:r>
              <a:rPr lang="en-US" sz="2400" b="1" i="1" dirty="0" smtClean="0">
                <a:solidFill>
                  <a:srgbClr val="FFFFFF"/>
                </a:solidFill>
              </a:rPr>
              <a:t> </a:t>
            </a:r>
            <a:r>
              <a:rPr lang="en-US" sz="2400" b="1" i="1" dirty="0" err="1" smtClean="0">
                <a:solidFill>
                  <a:srgbClr val="FFFFFF"/>
                </a:solidFill>
              </a:rPr>
              <a:t>Lastname</a:t>
            </a:r>
            <a:endParaRPr lang="en-US" sz="2400" b="1" i="1" dirty="0">
              <a:solidFill>
                <a:srgbClr val="FFFFFF"/>
              </a:solidFill>
            </a:endParaRPr>
          </a:p>
          <a:p>
            <a:pPr marL="1588">
              <a:lnSpc>
                <a:spcPct val="90000"/>
              </a:lnSpc>
              <a:buClr>
                <a:schemeClr val="tx1">
                  <a:lumMod val="60000"/>
                  <a:lumOff val="40000"/>
                </a:schemeClr>
              </a:buClr>
            </a:pPr>
            <a:r>
              <a:rPr lang="en-US" sz="2400" b="1" i="1" dirty="0" err="1" smtClean="0">
                <a:solidFill>
                  <a:srgbClr val="FFFFFF"/>
                </a:solidFill>
              </a:rPr>
              <a:t>Firstname.Lastname</a:t>
            </a:r>
            <a:r>
              <a:rPr lang="en-US" sz="2400" b="1" i="1" dirty="0" smtClean="0">
                <a:solidFill>
                  <a:srgbClr val="FFFFFF"/>
                </a:solidFill>
              </a:rPr>
              <a:t> </a:t>
            </a:r>
            <a:r>
              <a:rPr lang="en-US" sz="2400" b="1" i="1" dirty="0">
                <a:solidFill>
                  <a:srgbClr val="FFFFFF"/>
                </a:solidFill>
              </a:rPr>
              <a:t>@oracle.com </a:t>
            </a:r>
          </a:p>
          <a:p>
            <a:r>
              <a:rPr lang="en-US" dirty="0" smtClean="0">
                <a:solidFill>
                  <a:srgbClr val="FF0000"/>
                </a:solidFill>
              </a:rPr>
              <a:t>Integration </a:t>
            </a:r>
            <a:r>
              <a:rPr lang="en-US" dirty="0">
                <a:solidFill>
                  <a:srgbClr val="FF0000"/>
                </a:solidFill>
              </a:rPr>
              <a:t>Sales Manager</a:t>
            </a:r>
          </a:p>
        </p:txBody>
      </p:sp>
    </p:spTree>
    <p:extLst>
      <p:ext uri="{BB962C8B-B14F-4D97-AF65-F5344CB8AC3E}">
        <p14:creationId xmlns:p14="http://schemas.microsoft.com/office/powerpoint/2010/main" val="139603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latin typeface="Calibri"/>
                <a:ea typeface="+mn-ea"/>
                <a:cs typeface="+mn-cs"/>
              </a:rPr>
              <a:t>Oracle Confidential</a:t>
            </a:r>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
        <p:nvSpPr>
          <p:cNvPr id="3" name="TextBox 2"/>
          <p:cNvSpPr txBox="1"/>
          <p:nvPr/>
        </p:nvSpPr>
        <p:spPr>
          <a:xfrm>
            <a:off x="1222512" y="2306158"/>
            <a:ext cx="9402417" cy="2959806"/>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Overview</a:t>
            </a:r>
          </a:p>
        </p:txBody>
      </p:sp>
    </p:spTree>
    <p:extLst>
      <p:ext uri="{BB962C8B-B14F-4D97-AF65-F5344CB8AC3E}">
        <p14:creationId xmlns:p14="http://schemas.microsoft.com/office/powerpoint/2010/main" val="205077360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Slide Number Placeholder 2"/>
          <p:cNvSpPr>
            <a:spLocks noGrp="1"/>
          </p:cNvSpPr>
          <p:nvPr>
            <p:ph type="sldNum" sz="quarter" idx="12"/>
          </p:nvPr>
        </p:nvSpPr>
        <p:spPr/>
        <p:txBody>
          <a:bodyPr/>
          <a:lstStyle/>
          <a:p>
            <a:fld id="{C51EAA63-D034-42AE-91FA-B13B9518C7BE}" type="slidenum">
              <a:rPr lang="en-US" smtClean="0">
                <a:latin typeface="Calibri"/>
              </a:rPr>
              <a:pPr/>
              <a:t>11</a:t>
            </a:fld>
            <a:endParaRPr lang="en-US" dirty="0">
              <a:latin typeface="Calibri"/>
            </a:endParaRPr>
          </a:p>
        </p:txBody>
      </p:sp>
      <p:sp>
        <p:nvSpPr>
          <p:cNvPr id="4" name="Footer Placeholder 3"/>
          <p:cNvSpPr>
            <a:spLocks noGrp="1"/>
          </p:cNvSpPr>
          <p:nvPr>
            <p:ph type="ftr" sz="quarter" idx="15"/>
          </p:nvPr>
        </p:nvSpPr>
        <p:spPr/>
        <p:txBody>
          <a:bodyPr/>
          <a:lstStyle/>
          <a:p>
            <a:r>
              <a:rPr lang="en-US" smtClean="0"/>
              <a:t>Copyright © 2018, Oracle and/or its affiliates. All rights reserved.  </a:t>
            </a:r>
            <a:endParaRPr lang="en-US" dirty="0"/>
          </a:p>
        </p:txBody>
      </p:sp>
      <p:sp>
        <p:nvSpPr>
          <p:cNvPr id="5" name="Text Placeholder 4"/>
          <p:cNvSpPr>
            <a:spLocks noGrp="1"/>
          </p:cNvSpPr>
          <p:nvPr>
            <p:ph type="body" sz="quarter" idx="14"/>
          </p:nvPr>
        </p:nvSpPr>
        <p:spPr/>
        <p:txBody>
          <a:bodyPr/>
          <a:lstStyle/>
          <a:p>
            <a:endParaRPr lang="en-CA"/>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59" y="3212"/>
            <a:ext cx="12189553" cy="6854788"/>
          </a:xfrm>
          <a:prstGeom prst="rect">
            <a:avLst/>
          </a:prstGeom>
        </p:spPr>
      </p:pic>
      <p:sp>
        <p:nvSpPr>
          <p:cNvPr id="7" name="Parallelogram 6"/>
          <p:cNvSpPr/>
          <p:nvPr/>
        </p:nvSpPr>
        <p:spPr>
          <a:xfrm>
            <a:off x="4378782" y="-375138"/>
            <a:ext cx="6805295" cy="3499338"/>
          </a:xfrm>
          <a:prstGeom prst="parallelogram">
            <a:avLst>
              <a:gd name="adj" fmla="val 36579"/>
            </a:avLst>
          </a:prstGeom>
          <a:solidFill>
            <a:schemeClr val="bg1">
              <a:alpha val="2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a:solidFill>
                <a:srgbClr val="FFFFFF"/>
              </a:solidFill>
            </a:endParaRPr>
          </a:p>
        </p:txBody>
      </p:sp>
      <p:sp>
        <p:nvSpPr>
          <p:cNvPr id="8" name="Parallelogram 7"/>
          <p:cNvSpPr/>
          <p:nvPr/>
        </p:nvSpPr>
        <p:spPr>
          <a:xfrm>
            <a:off x="3695735" y="2179320"/>
            <a:ext cx="4910027" cy="4678680"/>
          </a:xfrm>
          <a:prstGeom prst="parallelogram">
            <a:avLst>
              <a:gd name="adj" fmla="val 36579"/>
            </a:avLst>
          </a:prstGeom>
          <a:solidFill>
            <a:schemeClr val="bg1">
              <a:alpha val="2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a:solidFill>
                <a:srgbClr val="FFFFFF"/>
              </a:solidFill>
            </a:endParaRPr>
          </a:p>
        </p:txBody>
      </p:sp>
      <p:sp>
        <p:nvSpPr>
          <p:cNvPr id="9" name="Parallelogram 8"/>
          <p:cNvSpPr/>
          <p:nvPr/>
        </p:nvSpPr>
        <p:spPr>
          <a:xfrm>
            <a:off x="4028161" y="0"/>
            <a:ext cx="9931798"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a:solidFill>
                <a:srgbClr val="FFFFFF"/>
              </a:solidFill>
            </a:endParaRPr>
          </a:p>
        </p:txBody>
      </p:sp>
      <p:sp>
        <p:nvSpPr>
          <p:cNvPr id="10" name="Parallelogram 9"/>
          <p:cNvSpPr/>
          <p:nvPr/>
        </p:nvSpPr>
        <p:spPr>
          <a:xfrm>
            <a:off x="4354133" y="778948"/>
            <a:ext cx="9731843" cy="120225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a:solidFill>
                <a:srgbClr val="FFFFFF"/>
              </a:solidFill>
            </a:endParaRPr>
          </a:p>
        </p:txBody>
      </p:sp>
      <p:sp>
        <p:nvSpPr>
          <p:cNvPr id="11" name="TextBox 10"/>
          <p:cNvSpPr txBox="1"/>
          <p:nvPr/>
        </p:nvSpPr>
        <p:spPr>
          <a:xfrm>
            <a:off x="4837994" y="885558"/>
            <a:ext cx="6820608" cy="1111046"/>
          </a:xfrm>
          <a:prstGeom prst="rect">
            <a:avLst/>
          </a:prstGeom>
          <a:noFill/>
        </p:spPr>
        <p:txBody>
          <a:bodyPr wrap="square" lIns="0" tIns="0" rIns="0" bIns="0" rtlCol="0" anchor="ctr" anchorCtr="0">
            <a:noAutofit/>
          </a:bodyPr>
          <a:lstStyle/>
          <a:p>
            <a:pPr algn="r">
              <a:lnSpc>
                <a:spcPct val="90000"/>
              </a:lnSpc>
              <a:defRPr/>
            </a:pPr>
            <a:r>
              <a:rPr lang="en-US" sz="6000" kern="0" dirty="0">
                <a:solidFill>
                  <a:schemeClr val="bg1"/>
                </a:solidFill>
                <a:latin typeface="Calibri" charset="0"/>
                <a:ea typeface="Calibri" charset="0"/>
                <a:cs typeface="Calibri" charset="0"/>
              </a:rPr>
              <a:t>Oracle GoldenGate</a:t>
            </a:r>
          </a:p>
        </p:txBody>
      </p:sp>
      <p:pic>
        <p:nvPicPr>
          <p:cNvPr id="12" name="Picture 11" descr="Oracle logo in white on red staging backgroun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1940" y="6263640"/>
            <a:ext cx="1625138" cy="594360"/>
          </a:xfrm>
          <a:prstGeom prst="rect">
            <a:avLst/>
          </a:prstGeom>
        </p:spPr>
      </p:pic>
      <p:sp>
        <p:nvSpPr>
          <p:cNvPr id="13" name="AutoShape 10"/>
          <p:cNvSpPr>
            <a:spLocks noChangeArrowheads="1"/>
          </p:cNvSpPr>
          <p:nvPr/>
        </p:nvSpPr>
        <p:spPr bwMode="gray">
          <a:xfrm>
            <a:off x="957099" y="3979528"/>
            <a:ext cx="3144347" cy="432576"/>
          </a:xfrm>
          <a:prstGeom prst="roundRect">
            <a:avLst>
              <a:gd name="adj" fmla="val 3032"/>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wrap="none" tIns="91440" bIns="91440" anchor="ctr" anchorCtr="1"/>
          <a:lstStyle/>
          <a:p>
            <a:pPr marL="228600" indent="-228600" algn="ctr">
              <a:buSzPct val="150000"/>
              <a:defRPr/>
            </a:pPr>
            <a:r>
              <a:rPr lang="en-US" sz="2000" b="1" kern="0" dirty="0" smtClean="0">
                <a:solidFill>
                  <a:schemeClr val="accent1"/>
                </a:solidFill>
                <a:ea typeface="Osaka" pitchFamily="-106" charset="-128"/>
              </a:rPr>
              <a:t>Real-time </a:t>
            </a:r>
            <a:r>
              <a:rPr lang="en-US" sz="2000" b="1" kern="0" dirty="0">
                <a:solidFill>
                  <a:schemeClr val="accent1"/>
                </a:solidFill>
                <a:ea typeface="Osaka" pitchFamily="-106" charset="-128"/>
              </a:rPr>
              <a:t>Performance</a:t>
            </a:r>
          </a:p>
        </p:txBody>
      </p:sp>
      <p:sp>
        <p:nvSpPr>
          <p:cNvPr id="14" name="AutoShape 11"/>
          <p:cNvSpPr>
            <a:spLocks noChangeAspect="1" noChangeArrowheads="1"/>
          </p:cNvSpPr>
          <p:nvPr/>
        </p:nvSpPr>
        <p:spPr bwMode="gray">
          <a:xfrm>
            <a:off x="944269" y="4490024"/>
            <a:ext cx="3144347" cy="431354"/>
          </a:xfrm>
          <a:prstGeom prst="roundRect">
            <a:avLst>
              <a:gd name="adj" fmla="val 3032"/>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wrap="none" tIns="91440" bIns="91440" anchor="ctr" anchorCtr="1"/>
          <a:lstStyle/>
          <a:p>
            <a:pPr marL="228600" indent="-228600" algn="ctr">
              <a:buSzPct val="150000"/>
              <a:defRPr/>
            </a:pPr>
            <a:r>
              <a:rPr lang="en-US" sz="2000" b="1" kern="0" dirty="0">
                <a:solidFill>
                  <a:schemeClr val="accent1"/>
                </a:solidFill>
                <a:ea typeface="Osaka" pitchFamily="-106" charset="-128"/>
              </a:rPr>
              <a:t>Extensible &amp; Flexible</a:t>
            </a:r>
          </a:p>
        </p:txBody>
      </p:sp>
      <p:sp>
        <p:nvSpPr>
          <p:cNvPr id="15" name="AutoShape 12"/>
          <p:cNvSpPr>
            <a:spLocks noChangeAspect="1" noChangeArrowheads="1"/>
          </p:cNvSpPr>
          <p:nvPr/>
        </p:nvSpPr>
        <p:spPr bwMode="gray">
          <a:xfrm>
            <a:off x="957100" y="4986695"/>
            <a:ext cx="3144347" cy="431354"/>
          </a:xfrm>
          <a:prstGeom prst="roundRect">
            <a:avLst>
              <a:gd name="adj" fmla="val 3032"/>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wrap="none" tIns="91440" bIns="91440" anchor="ctr" anchorCtr="1"/>
          <a:lstStyle/>
          <a:p>
            <a:pPr marL="228600" indent="-228600" algn="ctr">
              <a:buSzPct val="150000"/>
              <a:defRPr/>
            </a:pPr>
            <a:r>
              <a:rPr lang="en-US" sz="2000" b="1" kern="0" dirty="0">
                <a:solidFill>
                  <a:schemeClr val="accent1"/>
                </a:solidFill>
                <a:ea typeface="Osaka" pitchFamily="-106" charset="-128"/>
              </a:rPr>
              <a:t>Proven &amp; Reliable</a:t>
            </a:r>
          </a:p>
        </p:txBody>
      </p:sp>
      <p:sp>
        <p:nvSpPr>
          <p:cNvPr id="16" name="Text Box 22"/>
          <p:cNvSpPr txBox="1">
            <a:spLocks noChangeArrowheads="1"/>
          </p:cNvSpPr>
          <p:nvPr/>
        </p:nvSpPr>
        <p:spPr bwMode="auto">
          <a:xfrm>
            <a:off x="5936222" y="2103215"/>
            <a:ext cx="6430684" cy="1387435"/>
          </a:xfrm>
          <a:prstGeom prst="roundRect">
            <a:avLst>
              <a:gd name="adj" fmla="val 9380"/>
            </a:avLst>
          </a:prstGeom>
          <a:noFill/>
          <a:ln w="9525">
            <a:noFill/>
            <a:miter lim="800000"/>
            <a:headEnd/>
            <a:tailEnd/>
          </a:ln>
        </p:spPr>
        <p:txBody>
          <a:bodyPr wrap="square">
            <a:spAutoFit/>
          </a:bodyPr>
          <a:lstStyle/>
          <a:p>
            <a:pPr eaLnBrk="0" hangingPunct="0">
              <a:defRPr/>
            </a:pPr>
            <a:r>
              <a:rPr lang="en-US" sz="2000" b="1" i="1" kern="0" dirty="0">
                <a:solidFill>
                  <a:schemeClr val="bg2"/>
                </a:solidFill>
              </a:rPr>
              <a:t>Oracle GoldenGate provides low-impact capture, routing, transformation, and delivery of database transactions across homogeneous and heterogeneous environments in real-time with no distance limitations.</a:t>
            </a:r>
            <a:endParaRPr lang="en-US" sz="2000" kern="0" dirty="0">
              <a:solidFill>
                <a:schemeClr val="bg2"/>
              </a:solidFill>
            </a:endParaRPr>
          </a:p>
        </p:txBody>
      </p:sp>
      <p:grpSp>
        <p:nvGrpSpPr>
          <p:cNvPr id="17" name="Group 16"/>
          <p:cNvGrpSpPr/>
          <p:nvPr/>
        </p:nvGrpSpPr>
        <p:grpSpPr>
          <a:xfrm>
            <a:off x="6833311" y="3472905"/>
            <a:ext cx="4773485" cy="1135859"/>
            <a:chOff x="6722206" y="3873762"/>
            <a:chExt cx="3404329" cy="752746"/>
          </a:xfrm>
          <a:solidFill>
            <a:schemeClr val="bg1"/>
          </a:solidFill>
        </p:grpSpPr>
        <p:sp>
          <p:nvSpPr>
            <p:cNvPr id="18" name="Flowchart: Magnetic Disk 17"/>
            <p:cNvSpPr/>
            <p:nvPr/>
          </p:nvSpPr>
          <p:spPr>
            <a:xfrm>
              <a:off x="6722206" y="3962779"/>
              <a:ext cx="661831" cy="533400"/>
            </a:xfrm>
            <a:prstGeom prst="flowChartMagneticDisk">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050" kern="0" dirty="0">
                  <a:solidFill>
                    <a:schemeClr val="accent4"/>
                  </a:solidFill>
                </a:rPr>
                <a:t>Most</a:t>
              </a:r>
              <a:br>
                <a:rPr lang="en-US" sz="1050" kern="0" dirty="0">
                  <a:solidFill>
                    <a:schemeClr val="accent4"/>
                  </a:solidFill>
                </a:rPr>
              </a:br>
              <a:r>
                <a:rPr lang="en-US" sz="1050" kern="0" dirty="0">
                  <a:solidFill>
                    <a:schemeClr val="accent4"/>
                  </a:solidFill>
                </a:rPr>
                <a:t>Databases</a:t>
              </a:r>
            </a:p>
          </p:txBody>
        </p:sp>
        <p:sp>
          <p:nvSpPr>
            <p:cNvPr id="19" name="Explosion 1 4"/>
            <p:cNvSpPr/>
            <p:nvPr/>
          </p:nvSpPr>
          <p:spPr>
            <a:xfrm>
              <a:off x="7271566" y="4087401"/>
              <a:ext cx="609600" cy="496312"/>
            </a:xfrm>
            <a:prstGeom prst="irregularSeal1">
              <a:avLst/>
            </a:prstGeom>
            <a:grpFill/>
            <a:ln w="6350">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defRPr/>
              </a:pPr>
              <a:r>
                <a:rPr lang="en-US" sz="1050" kern="0" dirty="0">
                  <a:solidFill>
                    <a:schemeClr val="accent4"/>
                  </a:solidFill>
                </a:rPr>
                <a:t>Data</a:t>
              </a:r>
              <a:br>
                <a:rPr lang="en-US" sz="1050" kern="0" dirty="0">
                  <a:solidFill>
                    <a:schemeClr val="accent4"/>
                  </a:solidFill>
                </a:rPr>
              </a:br>
              <a:r>
                <a:rPr lang="en-US" sz="1050" kern="0" dirty="0">
                  <a:solidFill>
                    <a:schemeClr val="accent4"/>
                  </a:solidFill>
                </a:rPr>
                <a:t>Events</a:t>
              </a:r>
            </a:p>
          </p:txBody>
        </p:sp>
        <p:sp>
          <p:nvSpPr>
            <p:cNvPr id="20" name="Striped Right Arrow 5"/>
            <p:cNvSpPr/>
            <p:nvPr/>
          </p:nvSpPr>
          <p:spPr>
            <a:xfrm>
              <a:off x="7865987" y="4085178"/>
              <a:ext cx="1521551" cy="380160"/>
            </a:xfrm>
            <a:prstGeom prst="stripedRightArrow">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050" kern="0" dirty="0">
                  <a:solidFill>
                    <a:schemeClr val="accent4"/>
                  </a:solidFill>
                </a:rPr>
                <a:t>Transaction Streams</a:t>
              </a:r>
            </a:p>
          </p:txBody>
        </p:sp>
        <p:sp>
          <p:nvSpPr>
            <p:cNvPr id="21" name="Cloud 20"/>
            <p:cNvSpPr/>
            <p:nvPr/>
          </p:nvSpPr>
          <p:spPr>
            <a:xfrm>
              <a:off x="9387538" y="3873762"/>
              <a:ext cx="625808" cy="355717"/>
            </a:xfrm>
            <a:prstGeom prst="cloud">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defRPr/>
              </a:pPr>
              <a:r>
                <a:rPr lang="en-US" sz="1050" kern="0" dirty="0">
                  <a:solidFill>
                    <a:schemeClr val="accent4"/>
                  </a:solidFill>
                </a:rPr>
                <a:t>Cloud</a:t>
              </a:r>
            </a:p>
          </p:txBody>
        </p:sp>
        <p:sp>
          <p:nvSpPr>
            <p:cNvPr id="22" name="Flowchart: Magnetic Disk 21"/>
            <p:cNvSpPr/>
            <p:nvPr/>
          </p:nvSpPr>
          <p:spPr>
            <a:xfrm>
              <a:off x="9407368" y="4298272"/>
              <a:ext cx="443105" cy="328236"/>
            </a:xfrm>
            <a:prstGeom prst="flowChartMagneticDisk">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050" kern="0" dirty="0">
                  <a:solidFill>
                    <a:schemeClr val="accent4"/>
                  </a:solidFill>
                </a:rPr>
                <a:t>DBs</a:t>
              </a:r>
            </a:p>
          </p:txBody>
        </p:sp>
        <p:sp>
          <p:nvSpPr>
            <p:cNvPr id="23" name="Cube 22"/>
            <p:cNvSpPr/>
            <p:nvPr/>
          </p:nvSpPr>
          <p:spPr>
            <a:xfrm>
              <a:off x="9638232" y="4123666"/>
              <a:ext cx="488303" cy="303617"/>
            </a:xfrm>
            <a:prstGeom prst="cube">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50" dirty="0">
                  <a:solidFill>
                    <a:schemeClr val="accent4"/>
                  </a:solidFill>
                </a:rPr>
                <a:t>Big Data</a:t>
              </a:r>
            </a:p>
          </p:txBody>
        </p:sp>
      </p:grpSp>
      <p:sp>
        <p:nvSpPr>
          <p:cNvPr id="24" name="Parallelogram 23"/>
          <p:cNvSpPr/>
          <p:nvPr/>
        </p:nvSpPr>
        <p:spPr>
          <a:xfrm>
            <a:off x="4534210" y="5180500"/>
            <a:ext cx="7124392" cy="1552091"/>
          </a:xfrm>
          <a:prstGeom prst="parallelogram">
            <a:avLst>
              <a:gd name="adj" fmla="val 36579"/>
            </a:avLst>
          </a:prstGeom>
          <a:solidFill>
            <a:schemeClr val="bg1"/>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a:solidFill>
                <a:srgbClr val="FFFFFF"/>
              </a:solidFill>
            </a:endParaRPr>
          </a:p>
        </p:txBody>
      </p:sp>
      <p:pic>
        <p:nvPicPr>
          <p:cNvPr id="25" name="Picture 24"/>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023832" y="5687617"/>
            <a:ext cx="882532" cy="267843"/>
          </a:xfrm>
          <a:prstGeom prst="rect">
            <a:avLst/>
          </a:prstGeom>
        </p:spPr>
      </p:pic>
      <p:pic>
        <p:nvPicPr>
          <p:cNvPr id="26" name="Picture 25"/>
          <p:cNvPicPr>
            <a:picLocks noChangeAspect="1"/>
          </p:cNvPicPr>
          <p:nvPr/>
        </p:nvPicPr>
        <p:blipFill>
          <a:blip r:embed="rId7"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200469" y="5939481"/>
            <a:ext cx="838709" cy="304761"/>
          </a:xfrm>
          <a:prstGeom prst="rect">
            <a:avLst/>
          </a:prstGeom>
        </p:spPr>
      </p:pic>
      <p:pic>
        <p:nvPicPr>
          <p:cNvPr id="27" name="Picture 26"/>
          <p:cNvPicPr>
            <a:picLocks noChangeAspect="1"/>
          </p:cNvPicPr>
          <p:nvPr/>
        </p:nvPicPr>
        <p:blipFill>
          <a:blip r:embed="rId8"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226074" y="5730086"/>
            <a:ext cx="924550" cy="114558"/>
          </a:xfrm>
          <a:prstGeom prst="rect">
            <a:avLst/>
          </a:prstGeom>
        </p:spPr>
      </p:pic>
      <p:pic>
        <p:nvPicPr>
          <p:cNvPr id="28" name="Picture 27"/>
          <p:cNvPicPr>
            <a:picLocks noChangeAspect="1"/>
          </p:cNvPicPr>
          <p:nvPr/>
        </p:nvPicPr>
        <p:blipFill>
          <a:blip r:embed="rId9"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279402" y="5702095"/>
            <a:ext cx="552960" cy="288206"/>
          </a:xfrm>
          <a:prstGeom prst="rect">
            <a:avLst/>
          </a:prstGeom>
        </p:spPr>
      </p:pic>
      <p:pic>
        <p:nvPicPr>
          <p:cNvPr id="29" name="Picture 28"/>
          <p:cNvPicPr>
            <a:picLocks noChangeAspect="1"/>
          </p:cNvPicPr>
          <p:nvPr/>
        </p:nvPicPr>
        <p:blipFill>
          <a:blip r:embed="rId10"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180429" y="6141851"/>
            <a:ext cx="361677" cy="303956"/>
          </a:xfrm>
          <a:prstGeom prst="rect">
            <a:avLst/>
          </a:prstGeom>
        </p:spPr>
      </p:pic>
      <p:pic>
        <p:nvPicPr>
          <p:cNvPr id="30" name="Picture 29"/>
          <p:cNvPicPr>
            <a:picLocks noChangeAspect="1"/>
          </p:cNvPicPr>
          <p:nvPr/>
        </p:nvPicPr>
        <p:blipFill>
          <a:blip r:embed="rId11"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374703" y="6166420"/>
            <a:ext cx="614961" cy="159428"/>
          </a:xfrm>
          <a:prstGeom prst="rect">
            <a:avLst/>
          </a:prstGeom>
        </p:spPr>
      </p:pic>
      <p:pic>
        <p:nvPicPr>
          <p:cNvPr id="31" name="Picture 30"/>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226431" y="6366206"/>
            <a:ext cx="965308" cy="179412"/>
          </a:xfrm>
          <a:prstGeom prst="rect">
            <a:avLst/>
          </a:prstGeom>
        </p:spPr>
      </p:pic>
      <p:pic>
        <p:nvPicPr>
          <p:cNvPr id="32" name="Picture 31"/>
          <p:cNvPicPr>
            <a:picLocks noChangeAspect="1"/>
          </p:cNvPicPr>
          <p:nvPr/>
        </p:nvPicPr>
        <p:blipFill>
          <a:blip r:embed="rId1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362343" y="5470738"/>
            <a:ext cx="876695" cy="273967"/>
          </a:xfrm>
          <a:prstGeom prst="rect">
            <a:avLst/>
          </a:prstGeom>
        </p:spPr>
      </p:pic>
      <p:pic>
        <p:nvPicPr>
          <p:cNvPr id="33" name="Picture 32"/>
          <p:cNvPicPr>
            <a:picLocks noChangeAspect="1"/>
          </p:cNvPicPr>
          <p:nvPr/>
        </p:nvPicPr>
        <p:blipFill>
          <a:blip r:embed="rId14"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702001" y="6351921"/>
            <a:ext cx="505731" cy="264435"/>
          </a:xfrm>
          <a:prstGeom prst="rect">
            <a:avLst/>
          </a:prstGeom>
        </p:spPr>
      </p:pic>
      <p:pic>
        <p:nvPicPr>
          <p:cNvPr id="34" name="Picture 33"/>
          <p:cNvPicPr>
            <a:picLocks noChangeAspect="1"/>
          </p:cNvPicPr>
          <p:nvPr/>
        </p:nvPicPr>
        <p:blipFill>
          <a:blip r:embed="rId1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404312" y="6141851"/>
            <a:ext cx="485246" cy="485246"/>
          </a:xfrm>
          <a:prstGeom prst="rect">
            <a:avLst/>
          </a:prstGeom>
        </p:spPr>
      </p:pic>
      <p:pic>
        <p:nvPicPr>
          <p:cNvPr id="35" name="Picture 34"/>
          <p:cNvPicPr>
            <a:picLocks noChangeAspect="1"/>
          </p:cNvPicPr>
          <p:nvPr/>
        </p:nvPicPr>
        <p:blipFill rotWithShape="1">
          <a:blip r:embed="rId16"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0024571" y="6254337"/>
            <a:ext cx="790171" cy="250805"/>
          </a:xfrm>
          <a:prstGeom prst="rect">
            <a:avLst/>
          </a:prstGeom>
        </p:spPr>
      </p:pic>
      <p:pic>
        <p:nvPicPr>
          <p:cNvPr id="36" name="Picture 35"/>
          <p:cNvPicPr>
            <a:picLocks noChangeAspect="1"/>
          </p:cNvPicPr>
          <p:nvPr/>
        </p:nvPicPr>
        <p:blipFill>
          <a:blip r:embed="rId17"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343117" y="5465042"/>
            <a:ext cx="1387953" cy="304209"/>
          </a:xfrm>
          <a:prstGeom prst="rect">
            <a:avLst/>
          </a:prstGeom>
        </p:spPr>
      </p:pic>
      <p:grpSp>
        <p:nvGrpSpPr>
          <p:cNvPr id="37" name="Group 86"/>
          <p:cNvGrpSpPr/>
          <p:nvPr/>
        </p:nvGrpSpPr>
        <p:grpSpPr>
          <a:xfrm>
            <a:off x="8299654" y="5919272"/>
            <a:ext cx="881057" cy="448415"/>
            <a:chOff x="7100369" y="3811422"/>
            <a:chExt cx="1144007" cy="586856"/>
          </a:xfrm>
        </p:grpSpPr>
        <p:pic>
          <p:nvPicPr>
            <p:cNvPr id="38" name="Picture 37"/>
            <p:cNvPicPr>
              <a:picLocks noChangeAspect="1"/>
            </p:cNvPicPr>
            <p:nvPr/>
          </p:nvPicPr>
          <p:blipFill>
            <a:blip r:embed="rId18"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100369" y="3922693"/>
              <a:ext cx="375990" cy="336041"/>
            </a:xfrm>
            <a:prstGeom prst="rect">
              <a:avLst/>
            </a:prstGeom>
          </p:spPr>
        </p:pic>
        <p:pic>
          <p:nvPicPr>
            <p:cNvPr id="39" name="Picture 38"/>
            <p:cNvPicPr>
              <a:picLocks noChangeAspect="1"/>
            </p:cNvPicPr>
            <p:nvPr/>
          </p:nvPicPr>
          <p:blipFill rotWithShape="1">
            <a:blip r:embed="rId19"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7542212" y="3811422"/>
              <a:ext cx="695715" cy="250076"/>
            </a:xfrm>
            <a:prstGeom prst="rect">
              <a:avLst/>
            </a:prstGeom>
          </p:spPr>
        </p:pic>
        <p:pic>
          <p:nvPicPr>
            <p:cNvPr id="40" name="Picture 39"/>
            <p:cNvPicPr>
              <a:picLocks noChangeAspect="1"/>
            </p:cNvPicPr>
            <p:nvPr/>
          </p:nvPicPr>
          <p:blipFill>
            <a:blip r:embed="rId20"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616947" y="4076571"/>
              <a:ext cx="627429" cy="321707"/>
            </a:xfrm>
            <a:prstGeom prst="rect">
              <a:avLst/>
            </a:prstGeom>
          </p:spPr>
        </p:pic>
      </p:grpSp>
      <p:pic>
        <p:nvPicPr>
          <p:cNvPr id="41" name="Picture 40"/>
          <p:cNvPicPr>
            <a:picLocks noChangeAspect="1"/>
          </p:cNvPicPr>
          <p:nvPr/>
        </p:nvPicPr>
        <p:blipFill rotWithShape="1">
          <a:blip r:embed="rId21" cstate="screen">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0835149" y="5512579"/>
            <a:ext cx="441049" cy="234420"/>
          </a:xfrm>
          <a:prstGeom prst="rect">
            <a:avLst/>
          </a:prstGeom>
        </p:spPr>
      </p:pic>
      <p:pic>
        <p:nvPicPr>
          <p:cNvPr id="42" name="Picture 41"/>
          <p:cNvPicPr>
            <a:picLocks noChangeAspect="1"/>
          </p:cNvPicPr>
          <p:nvPr/>
        </p:nvPicPr>
        <p:blipFill>
          <a:blip r:embed="rId22" cstate="screen">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502477" y="5927859"/>
            <a:ext cx="660402" cy="140790"/>
          </a:xfrm>
          <a:prstGeom prst="rect">
            <a:avLst/>
          </a:prstGeom>
        </p:spPr>
      </p:pic>
      <p:pic>
        <p:nvPicPr>
          <p:cNvPr id="43" name="Picture 42"/>
          <p:cNvPicPr>
            <a:picLocks noChangeAspect="1"/>
          </p:cNvPicPr>
          <p:nvPr/>
        </p:nvPicPr>
        <p:blipFill>
          <a:blip r:embed="rId23" cstate="screen">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294860" y="5884479"/>
            <a:ext cx="449449" cy="168595"/>
          </a:xfrm>
          <a:prstGeom prst="rect">
            <a:avLst/>
          </a:prstGeom>
        </p:spPr>
      </p:pic>
      <p:sp>
        <p:nvSpPr>
          <p:cNvPr id="44" name="TextBox 43"/>
          <p:cNvSpPr txBox="1"/>
          <p:nvPr/>
        </p:nvSpPr>
        <p:spPr>
          <a:xfrm>
            <a:off x="5182582" y="5272078"/>
            <a:ext cx="3028225" cy="197794"/>
          </a:xfrm>
          <a:prstGeom prst="rect">
            <a:avLst/>
          </a:prstGeom>
          <a:noFill/>
        </p:spPr>
        <p:txBody>
          <a:bodyPr wrap="none" lIns="0" tIns="0" rIns="0" bIns="0" rtlCol="0">
            <a:noAutofit/>
          </a:bodyPr>
          <a:lstStyle/>
          <a:p>
            <a:pPr>
              <a:lnSpc>
                <a:spcPct val="90000"/>
              </a:lnSpc>
            </a:pPr>
            <a:r>
              <a:rPr lang="en-US" sz="1400" dirty="0">
                <a:solidFill>
                  <a:schemeClr val="accent1"/>
                </a:solidFill>
              </a:rPr>
              <a:t>Supports Databases, Big Data and NoSQL:</a:t>
            </a:r>
          </a:p>
        </p:txBody>
      </p:sp>
      <p:sp>
        <p:nvSpPr>
          <p:cNvPr id="45" name="Text Box 22"/>
          <p:cNvSpPr txBox="1">
            <a:spLocks noChangeArrowheads="1"/>
          </p:cNvSpPr>
          <p:nvPr/>
        </p:nvSpPr>
        <p:spPr bwMode="auto">
          <a:xfrm>
            <a:off x="5259667" y="4705701"/>
            <a:ext cx="6347129" cy="419457"/>
          </a:xfrm>
          <a:prstGeom prst="roundRect">
            <a:avLst>
              <a:gd name="adj" fmla="val 9380"/>
            </a:avLst>
          </a:prstGeom>
          <a:noFill/>
          <a:ln w="9525">
            <a:noFill/>
            <a:miter lim="800000"/>
            <a:headEnd/>
            <a:tailEnd/>
          </a:ln>
        </p:spPr>
        <p:txBody>
          <a:bodyPr wrap="square">
            <a:spAutoFit/>
          </a:bodyPr>
          <a:lstStyle/>
          <a:p>
            <a:pPr eaLnBrk="0" hangingPunct="0">
              <a:defRPr/>
            </a:pPr>
            <a:r>
              <a:rPr lang="en-US" sz="2000" b="1" i="1" kern="0" dirty="0">
                <a:solidFill>
                  <a:schemeClr val="bg2"/>
                </a:solidFill>
              </a:rPr>
              <a:t>* The most popular enterprise integration tool in history</a:t>
            </a:r>
            <a:endParaRPr lang="en-US" sz="2000" kern="0" dirty="0">
              <a:solidFill>
                <a:schemeClr val="bg2"/>
              </a:solidFill>
            </a:endParaRPr>
          </a:p>
        </p:txBody>
      </p:sp>
      <p:sp>
        <p:nvSpPr>
          <p:cNvPr id="46" name="AutoShape 12"/>
          <p:cNvSpPr>
            <a:spLocks noChangeAspect="1" noChangeArrowheads="1"/>
          </p:cNvSpPr>
          <p:nvPr/>
        </p:nvSpPr>
        <p:spPr bwMode="gray">
          <a:xfrm>
            <a:off x="948134" y="5461826"/>
            <a:ext cx="3144347" cy="431354"/>
          </a:xfrm>
          <a:prstGeom prst="roundRect">
            <a:avLst>
              <a:gd name="adj" fmla="val 3032"/>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wrap="none" tIns="91440" bIns="91440" anchor="ctr" anchorCtr="1"/>
          <a:lstStyle/>
          <a:p>
            <a:pPr marL="228600" indent="-228600" algn="ctr">
              <a:buSzPct val="150000"/>
              <a:defRPr/>
            </a:pPr>
            <a:r>
              <a:rPr lang="en-US" sz="2000" b="1" kern="0" dirty="0" smtClean="0">
                <a:solidFill>
                  <a:schemeClr val="accent1"/>
                </a:solidFill>
                <a:ea typeface="Osaka" pitchFamily="-106" charset="-128"/>
              </a:rPr>
              <a:t>Heterogeneous</a:t>
            </a:r>
            <a:endParaRPr lang="en-US" sz="2000" b="1" kern="0" dirty="0">
              <a:solidFill>
                <a:schemeClr val="accent1"/>
              </a:solidFill>
              <a:ea typeface="Osaka" pitchFamily="-106" charset="-128"/>
            </a:endParaRPr>
          </a:p>
        </p:txBody>
      </p:sp>
    </p:spTree>
    <p:extLst>
      <p:ext uri="{BB962C8B-B14F-4D97-AF65-F5344CB8AC3E}">
        <p14:creationId xmlns:p14="http://schemas.microsoft.com/office/powerpoint/2010/main" val="321908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16"/>
          <p:cNvGraphicFramePr>
            <a:graphicFrameLocks/>
          </p:cNvGraphicFramePr>
          <p:nvPr>
            <p:extLst>
              <p:ext uri="{D42A27DB-BD31-4B8C-83A1-F6EECF244321}">
                <p14:modId xmlns:p14="http://schemas.microsoft.com/office/powerpoint/2010/main" val="107616833"/>
              </p:ext>
            </p:extLst>
          </p:nvPr>
        </p:nvGraphicFramePr>
        <p:xfrm>
          <a:off x="1160498" y="762700"/>
          <a:ext cx="10355610" cy="5699712"/>
        </p:xfrm>
        <a:graphic>
          <a:graphicData uri="http://schemas.openxmlformats.org/drawingml/2006/table">
            <a:tbl>
              <a:tblPr/>
              <a:tblGrid>
                <a:gridCol w="5608283"/>
                <a:gridCol w="4747327"/>
              </a:tblGrid>
              <a:tr h="396137">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Tx/>
                        <a:buNone/>
                        <a:tabLst/>
                      </a:pPr>
                      <a:r>
                        <a:rPr kumimoji="0" lang="en-US" sz="2000" b="1" i="0" u="none" strike="noStrike" cap="none" normalizeH="0" baseline="0" dirty="0" smtClean="0">
                          <a:ln>
                            <a:noFill/>
                          </a:ln>
                          <a:solidFill>
                            <a:schemeClr val="bg1"/>
                          </a:solidFill>
                          <a:effectLst/>
                          <a:latin typeface="Arial" charset="0"/>
                          <a:ea typeface="ＭＳ Ｐゴシック" charset="-128"/>
                        </a:rPr>
                        <a:t>Databases</a:t>
                      </a:r>
                    </a:p>
                  </a:txBody>
                  <a:tcPr marL="121888" marR="121888"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Tx/>
                        <a:buNone/>
                        <a:tabLst/>
                      </a:pPr>
                      <a:r>
                        <a:rPr kumimoji="0" lang="en-US" sz="2000" b="1" i="0" u="none" strike="noStrike" cap="none" normalizeH="0" baseline="0" dirty="0" smtClean="0">
                          <a:ln>
                            <a:noFill/>
                          </a:ln>
                          <a:solidFill>
                            <a:schemeClr val="bg1"/>
                          </a:solidFill>
                          <a:effectLst/>
                          <a:latin typeface="Arial" charset="0"/>
                          <a:ea typeface="ＭＳ Ｐゴシック" charset="-128"/>
                        </a:rPr>
                        <a:t>O/S and Platforms</a:t>
                      </a:r>
                    </a:p>
                  </a:txBody>
                  <a:tcPr marL="121888" marR="121888"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r>
              <a:tr h="4990243">
                <a:tc>
                  <a:txBody>
                    <a:bodyPr/>
                    <a:lstStyle/>
                    <a:p>
                      <a:pPr marL="0" marR="0" lvl="0" indent="0" algn="l" defTabSz="914400" rtl="0" eaLnBrk="1" fontAlgn="base" latinLnBrk="0" hangingPunct="1">
                        <a:lnSpc>
                          <a:spcPct val="100000"/>
                        </a:lnSpc>
                        <a:spcBef>
                          <a:spcPct val="0"/>
                        </a:spcBef>
                        <a:spcAft>
                          <a:spcPct val="0"/>
                        </a:spcAft>
                        <a:buClr>
                          <a:srgbClr val="9C0000"/>
                        </a:buClr>
                        <a:buSzTx/>
                        <a:buFont typeface="Wingdings" charset="2"/>
                        <a:buNone/>
                        <a:tabLst/>
                      </a:pPr>
                      <a:r>
                        <a:rPr kumimoji="0" lang="en-US" sz="1900" b="1" i="0" u="none" strike="noStrike" cap="none" normalizeH="0" baseline="0" dirty="0" smtClean="0">
                          <a:ln>
                            <a:noFill/>
                          </a:ln>
                          <a:solidFill>
                            <a:schemeClr val="tx1"/>
                          </a:solidFill>
                          <a:effectLst/>
                          <a:latin typeface="Trebuchet MS" charset="0"/>
                          <a:ea typeface="Osaka" charset="-128"/>
                        </a:rPr>
                        <a:t>Oracle GoldenGate Capture/Delivery:</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Oracle</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DB2 </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DB2 on z/OS </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defRPr/>
                      </a:pPr>
                      <a:r>
                        <a:rPr kumimoji="0" lang="en-US" sz="1900" b="0" i="0" u="none" strike="noStrike" cap="none" normalizeH="0" baseline="0" dirty="0" smtClean="0">
                          <a:ln>
                            <a:noFill/>
                          </a:ln>
                          <a:solidFill>
                            <a:schemeClr val="tx1"/>
                          </a:solidFill>
                          <a:effectLst/>
                          <a:latin typeface="Trebuchet MS" pitchFamily="34" charset="0"/>
                          <a:ea typeface="Osaka" charset="-128"/>
                        </a:rPr>
                        <a:t> </a:t>
                      </a:r>
                      <a:r>
                        <a:rPr lang="en-US" sz="1900" dirty="0" smtClean="0">
                          <a:latin typeface="Trebuchet MS" pitchFamily="34" charset="0"/>
                        </a:rPr>
                        <a:t>iSeries  </a:t>
                      </a:r>
                      <a:endParaRPr kumimoji="0" lang="en-US" sz="1900" b="0" i="0" u="none" strike="noStrike" cap="none" normalizeH="0" baseline="0" dirty="0" smtClean="0">
                        <a:ln>
                          <a:noFill/>
                        </a:ln>
                        <a:solidFill>
                          <a:schemeClr val="tx1"/>
                        </a:solidFill>
                        <a:effectLst/>
                        <a:latin typeface="Trebuchet MS" pitchFamily="34" charset="0"/>
                        <a:ea typeface="Osaka" charset="-128"/>
                      </a:endParaRP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Microsoft SQL Server </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Sybase ASE</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Teradata</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a:t>
                      </a:r>
                      <a:r>
                        <a:rPr kumimoji="0" lang="en-US" sz="1900" b="0" i="0" u="none" strike="noStrike" cap="none" normalizeH="0" baseline="0" dirty="0" err="1" smtClean="0">
                          <a:ln>
                            <a:noFill/>
                          </a:ln>
                          <a:solidFill>
                            <a:schemeClr val="tx1"/>
                          </a:solidFill>
                          <a:effectLst/>
                          <a:latin typeface="Trebuchet MS" charset="0"/>
                          <a:ea typeface="Osaka" charset="-128"/>
                        </a:rPr>
                        <a:t>Enscribe</a:t>
                      </a:r>
                      <a:r>
                        <a:rPr kumimoji="0" lang="en-US" sz="1900" b="0" i="0" u="none" strike="noStrike" cap="none" normalizeH="0" baseline="0" dirty="0" smtClean="0">
                          <a:ln>
                            <a:noFill/>
                          </a:ln>
                          <a:solidFill>
                            <a:schemeClr val="tx1"/>
                          </a:solidFill>
                          <a:effectLst/>
                          <a:latin typeface="Trebuchet MS" charset="0"/>
                          <a:ea typeface="Osaka" charset="-128"/>
                        </a:rPr>
                        <a:t>, SQL/MP, SQL/</a:t>
                      </a:r>
                      <a:r>
                        <a:rPr kumimoji="0" lang="en-US" sz="1900" b="0" i="0" u="none" strike="noStrike" cap="none" normalizeH="0" baseline="0" dirty="0" err="1" smtClean="0">
                          <a:ln>
                            <a:noFill/>
                          </a:ln>
                          <a:solidFill>
                            <a:schemeClr val="tx1"/>
                          </a:solidFill>
                          <a:effectLst/>
                          <a:latin typeface="Trebuchet MS" charset="0"/>
                          <a:ea typeface="Osaka" charset="-128"/>
                        </a:rPr>
                        <a:t>MX</a:t>
                      </a:r>
                      <a:endParaRPr kumimoji="0" lang="en-US" sz="1900" b="0" i="0" u="none" strike="noStrike" cap="none" normalizeH="0" baseline="0" dirty="0" smtClean="0">
                        <a:ln>
                          <a:noFill/>
                        </a:ln>
                        <a:solidFill>
                          <a:schemeClr val="tx1"/>
                        </a:solidFill>
                        <a:effectLst/>
                        <a:latin typeface="Trebuchet MS" charset="0"/>
                        <a:ea typeface="Osaka" charset="-128"/>
                      </a:endParaRP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MySQL</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JMS message queues</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Cassandra</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endParaRPr kumimoji="0" lang="en-US" sz="1900" b="0" i="0" u="none" strike="noStrike" cap="none" normalizeH="0" baseline="0" dirty="0" smtClean="0">
                        <a:ln>
                          <a:noFill/>
                        </a:ln>
                        <a:solidFill>
                          <a:schemeClr val="tx1"/>
                        </a:solidFill>
                        <a:effectLst/>
                        <a:latin typeface="Trebuchet MS" charset="0"/>
                        <a:ea typeface="Osaka" charset="-128"/>
                      </a:endParaRPr>
                    </a:p>
                    <a:p>
                      <a:pPr marL="0" marR="0" lvl="0" indent="0" algn="l" defTabSz="914400" rtl="0" eaLnBrk="1" fontAlgn="base" latinLnBrk="0" hangingPunct="1">
                        <a:lnSpc>
                          <a:spcPct val="100000"/>
                        </a:lnSpc>
                        <a:spcBef>
                          <a:spcPct val="0"/>
                        </a:spcBef>
                        <a:spcAft>
                          <a:spcPct val="0"/>
                        </a:spcAft>
                        <a:buClr>
                          <a:srgbClr val="9C0000"/>
                        </a:buClr>
                        <a:buSzTx/>
                        <a:buFont typeface="Wingdings" charset="2"/>
                        <a:buNone/>
                        <a:tabLst/>
                      </a:pPr>
                      <a:r>
                        <a:rPr kumimoji="0" lang="en-US" sz="1900" b="1" i="0" u="none" strike="noStrike" cap="none" normalizeH="0" baseline="0" dirty="0" smtClean="0">
                          <a:ln>
                            <a:noFill/>
                          </a:ln>
                          <a:solidFill>
                            <a:schemeClr val="tx1"/>
                          </a:solidFill>
                          <a:effectLst/>
                          <a:latin typeface="Trebuchet MS" charset="0"/>
                          <a:ea typeface="Osaka" charset="-128"/>
                        </a:rPr>
                        <a:t>Oracle GoldenGate Delivery:</a:t>
                      </a:r>
                      <a:endParaRPr kumimoji="0" lang="en-US" sz="1900" b="0" i="0" u="none" strike="noStrike" cap="none" normalizeH="0" baseline="0" dirty="0" smtClean="0">
                        <a:ln>
                          <a:noFill/>
                        </a:ln>
                        <a:solidFill>
                          <a:schemeClr val="tx1"/>
                        </a:solidFill>
                        <a:effectLst/>
                        <a:latin typeface="Trebuchet MS" charset="0"/>
                        <a:ea typeface="Osaka" charset="-128"/>
                      </a:endParaRP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a:t>
                      </a:r>
                      <a:r>
                        <a:rPr kumimoji="0" lang="en-US" sz="1900" b="0" i="0" u="none" strike="noStrike" cap="none" normalizeH="0" baseline="0" dirty="0" err="1" smtClean="0">
                          <a:ln>
                            <a:noFill/>
                          </a:ln>
                          <a:solidFill>
                            <a:schemeClr val="tx1"/>
                          </a:solidFill>
                          <a:effectLst/>
                          <a:latin typeface="Trebuchet MS" charset="0"/>
                          <a:ea typeface="Osaka" charset="-128"/>
                        </a:rPr>
                        <a:t>TimesTen</a:t>
                      </a:r>
                      <a:r>
                        <a:rPr kumimoji="0" lang="en-US" sz="1900" b="0" i="0" u="none" strike="noStrike" cap="none" normalizeH="0" baseline="0" dirty="0" smtClean="0">
                          <a:ln>
                            <a:noFill/>
                          </a:ln>
                          <a:solidFill>
                            <a:schemeClr val="tx1"/>
                          </a:solidFill>
                          <a:effectLst/>
                          <a:latin typeface="Trebuchet MS" charset="0"/>
                          <a:ea typeface="Osaka" charset="-128"/>
                        </a:rPr>
                        <a:t>, Coherence, Postgres</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HDFS, Hive, Flume, Mongo Db, </a:t>
                      </a:r>
                      <a:r>
                        <a:rPr kumimoji="0" lang="en-US" sz="1900" b="0" i="0" u="none" strike="noStrike" cap="none" normalizeH="0" baseline="0" dirty="0" err="1" smtClean="0">
                          <a:ln>
                            <a:noFill/>
                          </a:ln>
                          <a:solidFill>
                            <a:schemeClr val="tx1"/>
                          </a:solidFill>
                          <a:effectLst/>
                          <a:latin typeface="Trebuchet MS" charset="0"/>
                          <a:ea typeface="Osaka" charset="-128"/>
                        </a:rPr>
                        <a:t>NoSql</a:t>
                      </a:r>
                      <a:endParaRPr kumimoji="0" lang="en-US" sz="1900" b="0" i="0" u="none" strike="noStrike" cap="none" normalizeH="0" baseline="0" dirty="0" smtClean="0">
                        <a:ln>
                          <a:noFill/>
                        </a:ln>
                        <a:solidFill>
                          <a:schemeClr val="tx1"/>
                        </a:solidFill>
                        <a:effectLst/>
                        <a:latin typeface="Trebuchet MS" charset="0"/>
                        <a:ea typeface="Osaka" charset="-128"/>
                      </a:endParaRP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ADLS, Azure SQL, Big Query</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Flat Files to Netezza, Greenplum, ETL </a:t>
                      </a:r>
                    </a:p>
                  </a:txBody>
                  <a:tcPr marL="121888" marR="121888"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Linux</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Sun Solaris</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Windows </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HP NonStop</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HP-UX</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IBM AIX</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IBM z Series</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defRPr/>
                      </a:pPr>
                      <a:r>
                        <a:rPr kumimoji="0" lang="en-US" sz="1900" b="0" i="0" u="none" strike="noStrike" cap="none" normalizeH="0" baseline="0" dirty="0" smtClean="0">
                          <a:ln>
                            <a:noFill/>
                          </a:ln>
                          <a:solidFill>
                            <a:schemeClr val="tx1"/>
                          </a:solidFill>
                          <a:effectLst/>
                          <a:latin typeface="Trebuchet MS" charset="0"/>
                          <a:ea typeface="Osaka" charset="-128"/>
                        </a:rPr>
                        <a:t>IBM i Series</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zLinux</a:t>
                      </a:r>
                    </a:p>
                  </a:txBody>
                  <a:tcPr marL="121888" marR="121888"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Rectangle 3"/>
          <p:cNvSpPr>
            <a:spLocks noChangeArrowheads="1"/>
          </p:cNvSpPr>
          <p:nvPr/>
        </p:nvSpPr>
        <p:spPr bwMode="auto">
          <a:xfrm>
            <a:off x="11864723" y="6457300"/>
            <a:ext cx="324127" cy="235898"/>
          </a:xfrm>
          <a:prstGeom prst="rect">
            <a:avLst/>
          </a:prstGeom>
          <a:noFill/>
          <a:ln w="9525">
            <a:noFill/>
            <a:miter lim="800000"/>
            <a:headEnd/>
            <a:tailEnd/>
          </a:ln>
        </p:spPr>
        <p:txBody>
          <a:bodyPr wrap="none">
            <a:spAutoFit/>
          </a:bodyPr>
          <a:lstStyle/>
          <a:p>
            <a:pPr algn="r" eaLnBrk="0" hangingPunct="0"/>
            <a:fld id="{7537953E-4F3E-4198-A5E6-084296C3A578}" type="slidenum">
              <a:rPr lang="en-US" sz="933">
                <a:solidFill>
                  <a:srgbClr val="000000"/>
                </a:solidFill>
                <a:ea typeface="MS PGothic" pitchFamily="34" charset="-128"/>
              </a:rPr>
              <a:pPr algn="r" eaLnBrk="0" hangingPunct="0"/>
              <a:t>12</a:t>
            </a:fld>
            <a:endParaRPr lang="en-US" sz="933" dirty="0">
              <a:solidFill>
                <a:srgbClr val="000000"/>
              </a:solidFill>
              <a:ea typeface="MS PGothic" pitchFamily="34" charset="-128"/>
            </a:endParaRPr>
          </a:p>
        </p:txBody>
      </p:sp>
      <p:sp>
        <p:nvSpPr>
          <p:cNvPr id="8" name="Rectangle 29"/>
          <p:cNvSpPr txBox="1">
            <a:spLocks noChangeArrowheads="1"/>
          </p:cNvSpPr>
          <p:nvPr/>
        </p:nvSpPr>
        <p:spPr bwMode="auto">
          <a:xfrm>
            <a:off x="1102496" y="114675"/>
            <a:ext cx="10890531" cy="1007800"/>
          </a:xfrm>
          <a:prstGeom prst="rect">
            <a:avLst/>
          </a:prstGeom>
          <a:noFill/>
          <a:ln w="9525">
            <a:noFill/>
            <a:miter lim="800000"/>
            <a:headEnd/>
            <a:tailEnd/>
          </a:ln>
        </p:spPr>
        <p:txBody>
          <a:bodyPr/>
          <a:lstStyle/>
          <a:p>
            <a:pPr eaLnBrk="0" hangingPunct="0">
              <a:defRPr/>
            </a:pPr>
            <a:r>
              <a:rPr lang="en-US" sz="3732" b="1" dirty="0">
                <a:solidFill>
                  <a:srgbClr val="000000"/>
                </a:solidFill>
                <a:ea typeface="MS PGothic" pitchFamily="34" charset="-128"/>
              </a:rPr>
              <a:t>Oracle GoldenGate Supported Platforms</a:t>
            </a:r>
          </a:p>
        </p:txBody>
      </p:sp>
    </p:spTree>
    <p:extLst>
      <p:ext uri="{BB962C8B-B14F-4D97-AF65-F5344CB8AC3E}">
        <p14:creationId xmlns:p14="http://schemas.microsoft.com/office/powerpoint/2010/main" val="12811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BB99BA-033C-2C43-B4C9-F81AB4D505CC}"/>
              </a:ext>
            </a:extLst>
          </p:cNvPr>
          <p:cNvSpPr>
            <a:spLocks noGrp="1"/>
          </p:cNvSpPr>
          <p:nvPr>
            <p:ph type="title"/>
          </p:nvPr>
        </p:nvSpPr>
        <p:spPr>
          <a:xfrm>
            <a:off x="532472" y="0"/>
            <a:ext cx="11125200" cy="889000"/>
          </a:xfrm>
        </p:spPr>
        <p:txBody>
          <a:bodyPr anchor="b"/>
          <a:lstStyle/>
          <a:p>
            <a:r>
              <a:rPr lang="en-US" dirty="0"/>
              <a:t>Oracle </a:t>
            </a:r>
            <a:r>
              <a:rPr lang="en-US" dirty="0" err="1"/>
              <a:t>GoldenGate</a:t>
            </a:r>
            <a:endParaRPr lang="en-US" dirty="0"/>
          </a:p>
        </p:txBody>
      </p:sp>
      <p:sp>
        <p:nvSpPr>
          <p:cNvPr id="3" name="Slide Number Placeholder 2">
            <a:extLst>
              <a:ext uri="{FF2B5EF4-FFF2-40B4-BE49-F238E27FC236}">
                <a16:creationId xmlns:a16="http://schemas.microsoft.com/office/drawing/2014/main" xmlns="" id="{8B7607F3-8C67-5E40-BB4B-5134DEE686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4E5052"/>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4" name="Footer Placeholder 3">
            <a:extLst>
              <a:ext uri="{FF2B5EF4-FFF2-40B4-BE49-F238E27FC236}">
                <a16:creationId xmlns:a16="http://schemas.microsoft.com/office/drawing/2014/main" xmlns="" id="{04F1AA55-A445-334E-8D55-1B8A7308DD1A}"/>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4E5052"/>
                </a:solidFill>
                <a:effectLst/>
                <a:uLnTx/>
                <a:uFillTx/>
                <a:latin typeface="Calibri"/>
                <a:ea typeface="+mn-ea"/>
              </a:rPr>
              <a:t>Copyright © 2018, Oracle and/or its affiliates. All rights reserved.  </a:t>
            </a:r>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6" name="Title 1">
            <a:extLst>
              <a:ext uri="{FF2B5EF4-FFF2-40B4-BE49-F238E27FC236}">
                <a16:creationId xmlns:a16="http://schemas.microsoft.com/office/drawing/2014/main" xmlns="" id="{084A3CD0-AA9C-854C-BAC1-3A4E7DB61ADE}"/>
              </a:ext>
            </a:extLst>
          </p:cNvPr>
          <p:cNvSpPr txBox="1">
            <a:spLocks/>
          </p:cNvSpPr>
          <p:nvPr/>
        </p:nvSpPr>
        <p:spPr bwMode="gray">
          <a:xfrm>
            <a:off x="532472" y="732246"/>
            <a:ext cx="11125200" cy="55734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b="0" i="0" kern="3000" spc="0" baseline="0">
                <a:solidFill>
                  <a:srgbClr val="4E505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0" i="0" u="none" strike="noStrike" kern="3000" cap="none" spc="0" normalizeH="0" baseline="0" noProof="0" dirty="0">
                <a:ln>
                  <a:noFill/>
                </a:ln>
                <a:solidFill>
                  <a:srgbClr val="4E5052"/>
                </a:solidFill>
                <a:effectLst/>
                <a:uLnTx/>
                <a:uFillTx/>
                <a:latin typeface="Calibri"/>
                <a:ea typeface="+mj-ea"/>
                <a:cs typeface="+mj-cs"/>
              </a:rPr>
              <a:t>Use Cases</a:t>
            </a:r>
          </a:p>
        </p:txBody>
      </p:sp>
      <p:sp>
        <p:nvSpPr>
          <p:cNvPr id="7" name="Rounded Rectangle 6">
            <a:extLst>
              <a:ext uri="{FF2B5EF4-FFF2-40B4-BE49-F238E27FC236}">
                <a16:creationId xmlns:a16="http://schemas.microsoft.com/office/drawing/2014/main" xmlns="" id="{40E14024-5364-8344-8D84-B9E722E87F3F}"/>
              </a:ext>
            </a:extLst>
          </p:cNvPr>
          <p:cNvSpPr/>
          <p:nvPr/>
        </p:nvSpPr>
        <p:spPr>
          <a:xfrm>
            <a:off x="9359855" y="1127051"/>
            <a:ext cx="2461739" cy="5015388"/>
          </a:xfrm>
          <a:prstGeom prst="roundRect">
            <a:avLst>
              <a:gd name="adj" fmla="val 4422"/>
            </a:avLst>
          </a:prstGeom>
          <a:ln>
            <a:solidFill>
              <a:schemeClr val="bg2">
                <a:lumMod val="1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xmlns="" id="{69F29D70-0171-FC49-8837-788C35C9B6C1}"/>
              </a:ext>
            </a:extLst>
          </p:cNvPr>
          <p:cNvPicPr>
            <a:picLocks noChangeAspect="1"/>
          </p:cNvPicPr>
          <p:nvPr/>
        </p:nvPicPr>
        <p:blipFill>
          <a:blip r:embed="rId3"/>
          <a:stretch>
            <a:fillRect/>
          </a:stretch>
        </p:blipFill>
        <p:spPr>
          <a:xfrm>
            <a:off x="450080" y="3337556"/>
            <a:ext cx="1642777" cy="502974"/>
          </a:xfrm>
          <a:prstGeom prst="rect">
            <a:avLst/>
          </a:prstGeom>
        </p:spPr>
      </p:pic>
      <p:pic>
        <p:nvPicPr>
          <p:cNvPr id="21" name="Picture 20">
            <a:extLst>
              <a:ext uri="{FF2B5EF4-FFF2-40B4-BE49-F238E27FC236}">
                <a16:creationId xmlns:a16="http://schemas.microsoft.com/office/drawing/2014/main" xmlns="" id="{52BF855C-B415-2145-9889-743CF058E270}"/>
              </a:ext>
            </a:extLst>
          </p:cNvPr>
          <p:cNvPicPr>
            <a:picLocks noChangeAspect="1"/>
          </p:cNvPicPr>
          <p:nvPr/>
        </p:nvPicPr>
        <p:blipFill>
          <a:blip r:embed="rId4"/>
          <a:stretch>
            <a:fillRect/>
          </a:stretch>
        </p:blipFill>
        <p:spPr>
          <a:xfrm>
            <a:off x="545403" y="2660078"/>
            <a:ext cx="1561204" cy="572301"/>
          </a:xfrm>
          <a:prstGeom prst="rect">
            <a:avLst/>
          </a:prstGeom>
        </p:spPr>
      </p:pic>
      <p:pic>
        <p:nvPicPr>
          <p:cNvPr id="22" name="Picture 21">
            <a:extLst>
              <a:ext uri="{FF2B5EF4-FFF2-40B4-BE49-F238E27FC236}">
                <a16:creationId xmlns:a16="http://schemas.microsoft.com/office/drawing/2014/main" xmlns="" id="{23550A32-96A8-7942-BFF9-CE7826942DE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5615" y="1682166"/>
            <a:ext cx="1720992" cy="215124"/>
          </a:xfrm>
          <a:prstGeom prst="rect">
            <a:avLst/>
          </a:prstGeom>
        </p:spPr>
      </p:pic>
      <p:pic>
        <p:nvPicPr>
          <p:cNvPr id="23" name="Picture 22">
            <a:extLst>
              <a:ext uri="{FF2B5EF4-FFF2-40B4-BE49-F238E27FC236}">
                <a16:creationId xmlns:a16="http://schemas.microsoft.com/office/drawing/2014/main" xmlns="" id="{C8C4FDE7-2704-CD4C-8CCC-2DBF170C57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7306" y="2013688"/>
            <a:ext cx="1029301" cy="541213"/>
          </a:xfrm>
          <a:prstGeom prst="rect">
            <a:avLst/>
          </a:prstGeom>
        </p:spPr>
      </p:pic>
      <p:cxnSp>
        <p:nvCxnSpPr>
          <p:cNvPr id="26" name="Elbow Connector 25">
            <a:extLst>
              <a:ext uri="{FF2B5EF4-FFF2-40B4-BE49-F238E27FC236}">
                <a16:creationId xmlns:a16="http://schemas.microsoft.com/office/drawing/2014/main" xmlns="" id="{B0A1791F-443B-474C-BBF5-7236C2D95A34}"/>
              </a:ext>
            </a:extLst>
          </p:cNvPr>
          <p:cNvCxnSpPr>
            <a:cxnSpLocks/>
            <a:stCxn id="20" idx="3"/>
          </p:cNvCxnSpPr>
          <p:nvPr/>
        </p:nvCxnSpPr>
        <p:spPr>
          <a:xfrm flipV="1">
            <a:off x="2092857" y="3309243"/>
            <a:ext cx="606195" cy="279800"/>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xmlns="" id="{51B497C7-F399-1A4F-B3A3-48C77B59B8B2}"/>
              </a:ext>
            </a:extLst>
          </p:cNvPr>
          <p:cNvCxnSpPr>
            <a:cxnSpLocks/>
            <a:stCxn id="21" idx="3"/>
          </p:cNvCxnSpPr>
          <p:nvPr/>
        </p:nvCxnSpPr>
        <p:spPr>
          <a:xfrm>
            <a:off x="2106607" y="2946229"/>
            <a:ext cx="575540" cy="363013"/>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xmlns="" id="{8FC7F2F0-61EE-154A-8FEA-3E1423F648D8}"/>
              </a:ext>
            </a:extLst>
          </p:cNvPr>
          <p:cNvCxnSpPr>
            <a:cxnSpLocks/>
            <a:stCxn id="23" idx="3"/>
          </p:cNvCxnSpPr>
          <p:nvPr/>
        </p:nvCxnSpPr>
        <p:spPr>
          <a:xfrm>
            <a:off x="2106607" y="2284295"/>
            <a:ext cx="575540" cy="1024947"/>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xmlns="" id="{A5B19100-C573-5841-9B9C-C828C3D91709}"/>
              </a:ext>
            </a:extLst>
          </p:cNvPr>
          <p:cNvCxnSpPr>
            <a:cxnSpLocks/>
            <a:stCxn id="22" idx="3"/>
          </p:cNvCxnSpPr>
          <p:nvPr/>
        </p:nvCxnSpPr>
        <p:spPr>
          <a:xfrm>
            <a:off x="2106607" y="1789728"/>
            <a:ext cx="575540" cy="1519514"/>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xmlns="" id="{1E6968E4-850F-CC40-AE1C-09075DF7B89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5125" y="4202921"/>
            <a:ext cx="1144710" cy="299385"/>
          </a:xfrm>
          <a:prstGeom prst="rect">
            <a:avLst/>
          </a:prstGeom>
        </p:spPr>
      </p:pic>
      <p:cxnSp>
        <p:nvCxnSpPr>
          <p:cNvPr id="33" name="Elbow Connector 32">
            <a:extLst>
              <a:ext uri="{FF2B5EF4-FFF2-40B4-BE49-F238E27FC236}">
                <a16:creationId xmlns:a16="http://schemas.microsoft.com/office/drawing/2014/main" xmlns="" id="{45220FDD-3439-ED42-A931-400B1A2F10A7}"/>
              </a:ext>
            </a:extLst>
          </p:cNvPr>
          <p:cNvCxnSpPr>
            <a:cxnSpLocks/>
            <a:stCxn id="30" idx="3"/>
            <a:endCxn id="70" idx="1"/>
          </p:cNvCxnSpPr>
          <p:nvPr/>
        </p:nvCxnSpPr>
        <p:spPr>
          <a:xfrm flipV="1">
            <a:off x="2119835" y="3320793"/>
            <a:ext cx="402178" cy="1031821"/>
          </a:xfrm>
          <a:prstGeom prst="bentConnector3">
            <a:avLst>
              <a:gd name="adj1" fmla="val 69488"/>
            </a:avLst>
          </a:prstGeom>
          <a:ln w="381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8E560EA6-1D20-EE40-8000-514DFF696A1D}"/>
              </a:ext>
            </a:extLst>
          </p:cNvPr>
          <p:cNvSpPr txBox="1"/>
          <p:nvPr/>
        </p:nvSpPr>
        <p:spPr>
          <a:xfrm>
            <a:off x="4534959" y="2101614"/>
            <a:ext cx="1371600" cy="457200"/>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New DB/</a:t>
            </a:r>
            <a:br>
              <a:rPr kumimoji="0" lang="en-US" sz="1400" b="1" i="0" u="none" strike="noStrike" kern="1200" cap="none" spc="0" normalizeH="0" baseline="0" noProof="0" dirty="0">
                <a:ln>
                  <a:noFill/>
                </a:ln>
                <a:solidFill>
                  <a:srgbClr val="000000"/>
                </a:solidFill>
                <a:effectLst/>
                <a:uLnTx/>
                <a:uFillTx/>
                <a:latin typeface="Calibri"/>
                <a:ea typeface="+mn-ea"/>
                <a:cs typeface="+mn-cs"/>
              </a:rPr>
            </a:br>
            <a:r>
              <a:rPr kumimoji="0" lang="en-US" sz="1400" b="1" i="0" u="none" strike="noStrike" kern="1200" cap="none" spc="0" normalizeH="0" baseline="0" noProof="0" dirty="0">
                <a:ln>
                  <a:noFill/>
                </a:ln>
                <a:solidFill>
                  <a:srgbClr val="000000"/>
                </a:solidFill>
                <a:effectLst/>
                <a:uLnTx/>
                <a:uFillTx/>
                <a:latin typeface="Calibri"/>
                <a:ea typeface="+mn-ea"/>
                <a:cs typeface="+mn-cs"/>
              </a:rPr>
              <a:t>HW/OS/APP </a:t>
            </a:r>
          </a:p>
        </p:txBody>
      </p:sp>
      <p:sp>
        <p:nvSpPr>
          <p:cNvPr id="35" name="Rounded Rectangle 34">
            <a:extLst>
              <a:ext uri="{FF2B5EF4-FFF2-40B4-BE49-F238E27FC236}">
                <a16:creationId xmlns:a16="http://schemas.microsoft.com/office/drawing/2014/main" xmlns="" id="{887555A3-3D43-8548-A04F-6E3C3A4FC8CB}"/>
              </a:ext>
            </a:extLst>
          </p:cNvPr>
          <p:cNvSpPr/>
          <p:nvPr/>
        </p:nvSpPr>
        <p:spPr bwMode="auto">
          <a:xfrm>
            <a:off x="6099487" y="2045846"/>
            <a:ext cx="2786565" cy="548640"/>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Zero Downtime Upgrades </a:t>
            </a:r>
            <a:br>
              <a:rPr kumimoji="0" lang="en-US" sz="1600" b="1" i="0" u="none" strike="noStrike" kern="1200" cap="none" spc="0" normalizeH="0" baseline="0" noProof="0" dirty="0">
                <a:ln>
                  <a:noFill/>
                </a:ln>
                <a:solidFill>
                  <a:srgbClr val="FFFFFF"/>
                </a:solidFill>
                <a:effectLst/>
                <a:uLnTx/>
                <a:uFillTx/>
                <a:latin typeface="Calibri"/>
                <a:ea typeface="+mn-ea"/>
                <a:cs typeface="+mn-cs"/>
              </a:rPr>
            </a:br>
            <a:r>
              <a:rPr kumimoji="0" lang="en-US" sz="1600" b="1" i="0" u="none" strike="noStrike" kern="1200" cap="none" spc="0" normalizeH="0" baseline="0" noProof="0" dirty="0">
                <a:ln>
                  <a:noFill/>
                </a:ln>
                <a:solidFill>
                  <a:srgbClr val="FFFFFF"/>
                </a:solidFill>
                <a:effectLst/>
                <a:uLnTx/>
                <a:uFillTx/>
                <a:latin typeface="Calibri"/>
                <a:ea typeface="+mn-ea"/>
                <a:cs typeface="+mn-cs"/>
              </a:rPr>
              <a:t>&amp; Data Migration</a:t>
            </a:r>
          </a:p>
        </p:txBody>
      </p:sp>
      <p:sp>
        <p:nvSpPr>
          <p:cNvPr id="36" name="AutoShape 11">
            <a:extLst>
              <a:ext uri="{FF2B5EF4-FFF2-40B4-BE49-F238E27FC236}">
                <a16:creationId xmlns:a16="http://schemas.microsoft.com/office/drawing/2014/main" xmlns="" id="{BBB50206-84B5-7244-9558-5D6EEB9BCC45}"/>
              </a:ext>
            </a:extLst>
          </p:cNvPr>
          <p:cNvSpPr>
            <a:spLocks noChangeAspect="1" noChangeArrowheads="1"/>
          </p:cNvSpPr>
          <p:nvPr/>
        </p:nvSpPr>
        <p:spPr bwMode="gray">
          <a:xfrm>
            <a:off x="5811784" y="2076326"/>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37" name="TextBox 36">
            <a:extLst>
              <a:ext uri="{FF2B5EF4-FFF2-40B4-BE49-F238E27FC236}">
                <a16:creationId xmlns:a16="http://schemas.microsoft.com/office/drawing/2014/main" xmlns="" id="{F7DFC12A-9B80-4B44-9907-47F2866CED43}"/>
              </a:ext>
            </a:extLst>
          </p:cNvPr>
          <p:cNvSpPr txBox="1"/>
          <p:nvPr/>
        </p:nvSpPr>
        <p:spPr>
          <a:xfrm>
            <a:off x="4534959" y="1390258"/>
            <a:ext cx="1371600" cy="457200"/>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Fully Active Distributed DB</a:t>
            </a:r>
          </a:p>
        </p:txBody>
      </p:sp>
      <p:sp>
        <p:nvSpPr>
          <p:cNvPr id="38" name="Rounded Rectangle 37">
            <a:extLst>
              <a:ext uri="{FF2B5EF4-FFF2-40B4-BE49-F238E27FC236}">
                <a16:creationId xmlns:a16="http://schemas.microsoft.com/office/drawing/2014/main" xmlns="" id="{3C090AA9-6272-4B40-9388-8519161269B9}"/>
              </a:ext>
            </a:extLst>
          </p:cNvPr>
          <p:cNvSpPr/>
          <p:nvPr/>
        </p:nvSpPr>
        <p:spPr bwMode="auto">
          <a:xfrm>
            <a:off x="6099487" y="1334490"/>
            <a:ext cx="2786565" cy="548640"/>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High Availability</a:t>
            </a:r>
            <a:br>
              <a:rPr kumimoji="0" lang="en-US" sz="1600" b="1" i="0" u="none" strike="noStrike" kern="1200" cap="none" spc="0" normalizeH="0" baseline="0" noProof="0" dirty="0">
                <a:ln>
                  <a:noFill/>
                </a:ln>
                <a:solidFill>
                  <a:srgbClr val="FFFFFF"/>
                </a:solidFill>
                <a:effectLst/>
                <a:uLnTx/>
                <a:uFillTx/>
                <a:latin typeface="Calibri"/>
                <a:ea typeface="+mn-ea"/>
                <a:cs typeface="+mn-cs"/>
              </a:rPr>
            </a:br>
            <a:r>
              <a:rPr kumimoji="0" lang="en-US" sz="1600" b="1" i="0" u="none" strike="noStrike" kern="1200" cap="none" spc="0" normalizeH="0" baseline="0" noProof="0" dirty="0">
                <a:ln>
                  <a:noFill/>
                </a:ln>
                <a:solidFill>
                  <a:srgbClr val="FFFFFF"/>
                </a:solidFill>
                <a:effectLst/>
                <a:uLnTx/>
                <a:uFillTx/>
                <a:latin typeface="Calibri"/>
                <a:ea typeface="+mn-ea"/>
                <a:cs typeface="+mn-cs"/>
              </a:rPr>
              <a:t>&amp; Disaster Recovery</a:t>
            </a:r>
          </a:p>
        </p:txBody>
      </p:sp>
      <p:sp>
        <p:nvSpPr>
          <p:cNvPr id="39" name="AutoShape 11">
            <a:extLst>
              <a:ext uri="{FF2B5EF4-FFF2-40B4-BE49-F238E27FC236}">
                <a16:creationId xmlns:a16="http://schemas.microsoft.com/office/drawing/2014/main" xmlns="" id="{D282FD0B-F149-9542-938C-EAF8300E7D7D}"/>
              </a:ext>
            </a:extLst>
          </p:cNvPr>
          <p:cNvSpPr>
            <a:spLocks noChangeAspect="1" noChangeArrowheads="1"/>
          </p:cNvSpPr>
          <p:nvPr/>
        </p:nvSpPr>
        <p:spPr bwMode="gray">
          <a:xfrm>
            <a:off x="5811784" y="1364970"/>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40" name="TextBox 39">
            <a:extLst>
              <a:ext uri="{FF2B5EF4-FFF2-40B4-BE49-F238E27FC236}">
                <a16:creationId xmlns:a16="http://schemas.microsoft.com/office/drawing/2014/main" xmlns="" id="{7DD4CE49-5710-BD4F-B1FB-5688085EE8AD}"/>
              </a:ext>
            </a:extLst>
          </p:cNvPr>
          <p:cNvSpPr txBox="1"/>
          <p:nvPr/>
        </p:nvSpPr>
        <p:spPr>
          <a:xfrm>
            <a:off x="4534959" y="4235682"/>
            <a:ext cx="1371600" cy="457200"/>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Application</a:t>
            </a:r>
            <a:br>
              <a:rPr kumimoji="0" lang="en-US" sz="1400" b="1" i="0" u="none" strike="noStrike" kern="1200" cap="none" spc="0" normalizeH="0" baseline="0" noProof="0" dirty="0">
                <a:ln>
                  <a:noFill/>
                </a:ln>
                <a:solidFill>
                  <a:srgbClr val="000000"/>
                </a:solidFill>
                <a:effectLst/>
                <a:uLnTx/>
                <a:uFillTx/>
                <a:latin typeface="Calibri"/>
                <a:ea typeface="+mn-ea"/>
                <a:cs typeface="+mn-cs"/>
              </a:rPr>
            </a:br>
            <a:r>
              <a:rPr kumimoji="0" lang="en-US" sz="1400" b="1" i="0" u="none" strike="noStrike" kern="1200" cap="none" spc="0" normalizeH="0" baseline="0" noProof="0" dirty="0">
                <a:ln>
                  <a:noFill/>
                </a:ln>
                <a:solidFill>
                  <a:srgbClr val="000000"/>
                </a:solidFill>
                <a:effectLst/>
                <a:uLnTx/>
                <a:uFillTx/>
                <a:latin typeface="Calibri"/>
                <a:ea typeface="+mn-ea"/>
                <a:cs typeface="+mn-cs"/>
              </a:rPr>
              <a:t>Offloading</a:t>
            </a:r>
          </a:p>
        </p:txBody>
      </p:sp>
      <p:sp>
        <p:nvSpPr>
          <p:cNvPr id="41" name="Rounded Rectangle 40">
            <a:extLst>
              <a:ext uri="{FF2B5EF4-FFF2-40B4-BE49-F238E27FC236}">
                <a16:creationId xmlns:a16="http://schemas.microsoft.com/office/drawing/2014/main" xmlns="" id="{DA5B200B-BEA9-D14C-A50B-A80FBE2D7991}"/>
              </a:ext>
            </a:extLst>
          </p:cNvPr>
          <p:cNvSpPr/>
          <p:nvPr/>
        </p:nvSpPr>
        <p:spPr bwMode="auto">
          <a:xfrm>
            <a:off x="6099487" y="4179914"/>
            <a:ext cx="2786565" cy="548640"/>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Query &amp; Report Offloading</a:t>
            </a:r>
          </a:p>
        </p:txBody>
      </p:sp>
      <p:sp>
        <p:nvSpPr>
          <p:cNvPr id="42" name="AutoShape 11">
            <a:extLst>
              <a:ext uri="{FF2B5EF4-FFF2-40B4-BE49-F238E27FC236}">
                <a16:creationId xmlns:a16="http://schemas.microsoft.com/office/drawing/2014/main" xmlns="" id="{6B870D21-38B6-DF49-8011-034B9A28EE7C}"/>
              </a:ext>
            </a:extLst>
          </p:cNvPr>
          <p:cNvSpPr>
            <a:spLocks noChangeAspect="1" noChangeArrowheads="1"/>
          </p:cNvSpPr>
          <p:nvPr/>
        </p:nvSpPr>
        <p:spPr bwMode="gray">
          <a:xfrm>
            <a:off x="5811784" y="4210394"/>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43" name="TextBox 42">
            <a:extLst>
              <a:ext uri="{FF2B5EF4-FFF2-40B4-BE49-F238E27FC236}">
                <a16:creationId xmlns:a16="http://schemas.microsoft.com/office/drawing/2014/main" xmlns="" id="{0627A04B-4ADD-5541-9931-E9EFFA061AC0}"/>
              </a:ext>
            </a:extLst>
          </p:cNvPr>
          <p:cNvSpPr txBox="1"/>
          <p:nvPr/>
        </p:nvSpPr>
        <p:spPr>
          <a:xfrm>
            <a:off x="4534959" y="3524326"/>
            <a:ext cx="1371600" cy="457200"/>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Big Data, DW &amp; Marts</a:t>
            </a:r>
          </a:p>
        </p:txBody>
      </p:sp>
      <p:sp>
        <p:nvSpPr>
          <p:cNvPr id="44" name="Rounded Rectangle 43">
            <a:extLst>
              <a:ext uri="{FF2B5EF4-FFF2-40B4-BE49-F238E27FC236}">
                <a16:creationId xmlns:a16="http://schemas.microsoft.com/office/drawing/2014/main" xmlns="" id="{B31FDB16-6777-2641-A90D-6BCDA538FF06}"/>
              </a:ext>
            </a:extLst>
          </p:cNvPr>
          <p:cNvSpPr/>
          <p:nvPr/>
        </p:nvSpPr>
        <p:spPr bwMode="auto">
          <a:xfrm>
            <a:off x="6099487" y="3468558"/>
            <a:ext cx="2786565" cy="548640"/>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Real-time BI, Hadoop Data Staging, Data Ingestion</a:t>
            </a:r>
          </a:p>
        </p:txBody>
      </p:sp>
      <p:sp>
        <p:nvSpPr>
          <p:cNvPr id="45" name="AutoShape 11">
            <a:extLst>
              <a:ext uri="{FF2B5EF4-FFF2-40B4-BE49-F238E27FC236}">
                <a16:creationId xmlns:a16="http://schemas.microsoft.com/office/drawing/2014/main" xmlns="" id="{47AE38CC-A192-1549-A740-D5380CF9E40A}"/>
              </a:ext>
            </a:extLst>
          </p:cNvPr>
          <p:cNvSpPr>
            <a:spLocks noChangeAspect="1" noChangeArrowheads="1"/>
          </p:cNvSpPr>
          <p:nvPr/>
        </p:nvSpPr>
        <p:spPr bwMode="gray">
          <a:xfrm>
            <a:off x="5811784" y="3499038"/>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46" name="Rounded Rectangle 48">
            <a:extLst>
              <a:ext uri="{FF2B5EF4-FFF2-40B4-BE49-F238E27FC236}">
                <a16:creationId xmlns:a16="http://schemas.microsoft.com/office/drawing/2014/main" xmlns="" id="{CF8AEBB1-51F4-3642-A32B-DEFBF61C6032}"/>
              </a:ext>
            </a:extLst>
          </p:cNvPr>
          <p:cNvSpPr/>
          <p:nvPr/>
        </p:nvSpPr>
        <p:spPr bwMode="auto">
          <a:xfrm>
            <a:off x="6129445" y="4867935"/>
            <a:ext cx="2786565" cy="548640"/>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Event Driven Architecture, SOA/MQ, Coherence</a:t>
            </a:r>
          </a:p>
        </p:txBody>
      </p:sp>
      <p:sp>
        <p:nvSpPr>
          <p:cNvPr id="47" name="TextBox 46">
            <a:extLst>
              <a:ext uri="{FF2B5EF4-FFF2-40B4-BE49-F238E27FC236}">
                <a16:creationId xmlns:a16="http://schemas.microsoft.com/office/drawing/2014/main" xmlns="" id="{0C334B18-0800-CD48-A098-88D1F1A4DA25}"/>
              </a:ext>
            </a:extLst>
          </p:cNvPr>
          <p:cNvSpPr txBox="1"/>
          <p:nvPr/>
        </p:nvSpPr>
        <p:spPr>
          <a:xfrm>
            <a:off x="4534959" y="4920195"/>
            <a:ext cx="1371600" cy="510887"/>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Message Bus</a:t>
            </a:r>
            <a:br>
              <a:rPr kumimoji="0" lang="en-US" sz="1400" b="1" i="0" u="none" strike="noStrike" kern="1200" cap="none" spc="0" normalizeH="0" baseline="0" noProof="0" dirty="0">
                <a:ln>
                  <a:noFill/>
                </a:ln>
                <a:solidFill>
                  <a:srgbClr val="000000"/>
                </a:solidFill>
                <a:effectLst/>
                <a:uLnTx/>
                <a:uFillTx/>
                <a:latin typeface="Calibri"/>
                <a:ea typeface="+mn-ea"/>
                <a:cs typeface="+mn-cs"/>
              </a:rPr>
            </a:br>
            <a:r>
              <a:rPr kumimoji="0" lang="en-US" sz="1400" b="1" i="0" u="none" strike="noStrike" kern="1200" cap="none" spc="0" normalizeH="0" baseline="0" noProof="0" dirty="0">
                <a:ln>
                  <a:noFill/>
                </a:ln>
                <a:solidFill>
                  <a:srgbClr val="000000"/>
                </a:solidFill>
                <a:effectLst/>
                <a:uLnTx/>
                <a:uFillTx/>
                <a:latin typeface="Calibri"/>
                <a:ea typeface="+mn-ea"/>
                <a:cs typeface="+mn-cs"/>
              </a:rPr>
              <a:t>&amp; Data Grid</a:t>
            </a:r>
          </a:p>
        </p:txBody>
      </p:sp>
      <p:sp>
        <p:nvSpPr>
          <p:cNvPr id="48" name="AutoShape 11">
            <a:extLst>
              <a:ext uri="{FF2B5EF4-FFF2-40B4-BE49-F238E27FC236}">
                <a16:creationId xmlns:a16="http://schemas.microsoft.com/office/drawing/2014/main" xmlns="" id="{3266844E-D505-B64C-9175-EAA9104D6CA5}"/>
              </a:ext>
            </a:extLst>
          </p:cNvPr>
          <p:cNvSpPr>
            <a:spLocks noChangeAspect="1" noChangeArrowheads="1"/>
          </p:cNvSpPr>
          <p:nvPr/>
        </p:nvSpPr>
        <p:spPr bwMode="gray">
          <a:xfrm>
            <a:off x="5811784" y="4921750"/>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49" name="Rounded Rectangle 48">
            <a:extLst>
              <a:ext uri="{FF2B5EF4-FFF2-40B4-BE49-F238E27FC236}">
                <a16:creationId xmlns:a16="http://schemas.microsoft.com/office/drawing/2014/main" xmlns="" id="{DE017DA7-945D-7848-ABEE-6311BEF512F9}"/>
              </a:ext>
            </a:extLst>
          </p:cNvPr>
          <p:cNvSpPr/>
          <p:nvPr/>
        </p:nvSpPr>
        <p:spPr bwMode="auto">
          <a:xfrm>
            <a:off x="6099487" y="2757202"/>
            <a:ext cx="2786565" cy="548640"/>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Data Synchronization</a:t>
            </a:r>
            <a:br>
              <a:rPr kumimoji="0" lang="en-US" sz="1600" b="1" i="0" u="none" strike="noStrike" kern="1200" cap="none" spc="0" normalizeH="0" baseline="0" noProof="0" dirty="0">
                <a:ln>
                  <a:noFill/>
                </a:ln>
                <a:solidFill>
                  <a:srgbClr val="FFFFFF"/>
                </a:solidFill>
                <a:effectLst/>
                <a:uLnTx/>
                <a:uFillTx/>
                <a:latin typeface="Calibri"/>
                <a:ea typeface="+mn-ea"/>
                <a:cs typeface="+mn-cs"/>
              </a:rPr>
            </a:br>
            <a:r>
              <a:rPr kumimoji="0" lang="en-US" sz="1600" b="1" i="0" u="none" strike="noStrike" kern="1200" cap="none" spc="0" normalizeH="0" baseline="0" noProof="0" dirty="0">
                <a:ln>
                  <a:noFill/>
                </a:ln>
                <a:solidFill>
                  <a:srgbClr val="FFFFFF"/>
                </a:solidFill>
                <a:effectLst/>
                <a:uLnTx/>
                <a:uFillTx/>
                <a:latin typeface="Calibri"/>
                <a:ea typeface="+mn-ea"/>
                <a:cs typeface="+mn-cs"/>
              </a:rPr>
              <a:t>Across the Enterprise</a:t>
            </a:r>
          </a:p>
        </p:txBody>
      </p:sp>
      <p:sp>
        <p:nvSpPr>
          <p:cNvPr id="50" name="TextBox 157">
            <a:extLst>
              <a:ext uri="{FF2B5EF4-FFF2-40B4-BE49-F238E27FC236}">
                <a16:creationId xmlns:a16="http://schemas.microsoft.com/office/drawing/2014/main" xmlns="" id="{7342873D-079A-BE41-A341-D44C801DDF24}"/>
              </a:ext>
            </a:extLst>
          </p:cNvPr>
          <p:cNvSpPr txBox="1">
            <a:spLocks noChangeArrowheads="1"/>
          </p:cNvSpPr>
          <p:nvPr/>
        </p:nvSpPr>
        <p:spPr bwMode="auto">
          <a:xfrm>
            <a:off x="4534959" y="2812970"/>
            <a:ext cx="1371600" cy="457200"/>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90000"/>
              </a:lnSpc>
              <a:spcBef>
                <a:spcPct val="5000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Global Data Centers</a:t>
            </a:r>
          </a:p>
        </p:txBody>
      </p:sp>
      <p:sp>
        <p:nvSpPr>
          <p:cNvPr id="51" name="AutoShape 11">
            <a:extLst>
              <a:ext uri="{FF2B5EF4-FFF2-40B4-BE49-F238E27FC236}">
                <a16:creationId xmlns:a16="http://schemas.microsoft.com/office/drawing/2014/main" xmlns="" id="{18C91764-5839-3B44-A178-BC1361FBE479}"/>
              </a:ext>
            </a:extLst>
          </p:cNvPr>
          <p:cNvSpPr>
            <a:spLocks noChangeAspect="1" noChangeArrowheads="1"/>
          </p:cNvSpPr>
          <p:nvPr/>
        </p:nvSpPr>
        <p:spPr bwMode="gray">
          <a:xfrm>
            <a:off x="5811784" y="2787682"/>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52" name="Rounded Rectangle 48">
            <a:extLst>
              <a:ext uri="{FF2B5EF4-FFF2-40B4-BE49-F238E27FC236}">
                <a16:creationId xmlns:a16="http://schemas.microsoft.com/office/drawing/2014/main" xmlns="" id="{359F2D5C-3D3A-B642-B6BA-068A119766FC}"/>
              </a:ext>
            </a:extLst>
          </p:cNvPr>
          <p:cNvSpPr/>
          <p:nvPr/>
        </p:nvSpPr>
        <p:spPr bwMode="auto">
          <a:xfrm>
            <a:off x="6099487" y="5602627"/>
            <a:ext cx="2786565" cy="548640"/>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Real-time Analytics</a:t>
            </a:r>
          </a:p>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&amp; Massive Parallelization</a:t>
            </a:r>
          </a:p>
        </p:txBody>
      </p:sp>
      <p:sp>
        <p:nvSpPr>
          <p:cNvPr id="53" name="TextBox 52">
            <a:extLst>
              <a:ext uri="{FF2B5EF4-FFF2-40B4-BE49-F238E27FC236}">
                <a16:creationId xmlns:a16="http://schemas.microsoft.com/office/drawing/2014/main" xmlns="" id="{CC93679F-6740-3B49-9534-5B3179D39B1D}"/>
              </a:ext>
            </a:extLst>
          </p:cNvPr>
          <p:cNvSpPr txBox="1"/>
          <p:nvPr/>
        </p:nvSpPr>
        <p:spPr>
          <a:xfrm>
            <a:off x="4564333" y="5631552"/>
            <a:ext cx="1330350" cy="510887"/>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Data</a:t>
            </a:r>
            <a:br>
              <a:rPr kumimoji="0" lang="en-US" sz="1400" b="1" i="0" u="none" strike="noStrike" kern="1200" cap="none" spc="0" normalizeH="0" baseline="0" noProof="0" dirty="0">
                <a:ln>
                  <a:noFill/>
                </a:ln>
                <a:solidFill>
                  <a:srgbClr val="000000"/>
                </a:solidFill>
                <a:effectLst/>
                <a:uLnTx/>
                <a:uFillTx/>
                <a:latin typeface="Calibri"/>
                <a:ea typeface="+mn-ea"/>
                <a:cs typeface="+mn-cs"/>
              </a:rPr>
            </a:br>
            <a:r>
              <a:rPr kumimoji="0" lang="en-US" sz="1400" b="1" i="0" u="none" strike="noStrike" kern="1200" cap="none" spc="0" normalizeH="0" baseline="0" noProof="0" dirty="0">
                <a:ln>
                  <a:noFill/>
                </a:ln>
                <a:solidFill>
                  <a:srgbClr val="000000"/>
                </a:solidFill>
                <a:effectLst/>
                <a:uLnTx/>
                <a:uFillTx/>
                <a:latin typeface="Calibri"/>
                <a:ea typeface="+mn-ea"/>
                <a:cs typeface="+mn-cs"/>
              </a:rPr>
              <a:t>Streaming</a:t>
            </a:r>
          </a:p>
        </p:txBody>
      </p:sp>
      <p:sp>
        <p:nvSpPr>
          <p:cNvPr id="54" name="AutoShape 11">
            <a:extLst>
              <a:ext uri="{FF2B5EF4-FFF2-40B4-BE49-F238E27FC236}">
                <a16:creationId xmlns:a16="http://schemas.microsoft.com/office/drawing/2014/main" xmlns="" id="{E4082BBC-B1DC-6347-B70C-7C46943FAB4C}"/>
              </a:ext>
            </a:extLst>
          </p:cNvPr>
          <p:cNvSpPr>
            <a:spLocks noChangeAspect="1" noChangeArrowheads="1"/>
          </p:cNvSpPr>
          <p:nvPr/>
        </p:nvSpPr>
        <p:spPr bwMode="gray">
          <a:xfrm>
            <a:off x="5811784" y="5633107"/>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pic>
        <p:nvPicPr>
          <p:cNvPr id="55" name="Picture 54">
            <a:extLst>
              <a:ext uri="{FF2B5EF4-FFF2-40B4-BE49-F238E27FC236}">
                <a16:creationId xmlns:a16="http://schemas.microsoft.com/office/drawing/2014/main" xmlns="" id="{1BCDDE38-8F7A-F64E-B9C9-2F3C70713117}"/>
              </a:ext>
            </a:extLst>
          </p:cNvPr>
          <p:cNvPicPr>
            <a:picLocks noChangeAspect="1"/>
          </p:cNvPicPr>
          <p:nvPr/>
        </p:nvPicPr>
        <p:blipFill>
          <a:blip r:embed="rId8"/>
          <a:stretch>
            <a:fillRect/>
          </a:stretch>
        </p:blipFill>
        <p:spPr>
          <a:xfrm>
            <a:off x="10716768" y="3676507"/>
            <a:ext cx="879893" cy="328045"/>
          </a:xfrm>
          <a:prstGeom prst="rect">
            <a:avLst/>
          </a:prstGeom>
        </p:spPr>
      </p:pic>
      <p:pic>
        <p:nvPicPr>
          <p:cNvPr id="56" name="Picture 55">
            <a:extLst>
              <a:ext uri="{FF2B5EF4-FFF2-40B4-BE49-F238E27FC236}">
                <a16:creationId xmlns:a16="http://schemas.microsoft.com/office/drawing/2014/main" xmlns="" id="{C5871903-BFCC-F847-B5F6-E7D8409B4F20}"/>
              </a:ext>
            </a:extLst>
          </p:cNvPr>
          <p:cNvPicPr>
            <a:picLocks noChangeAspect="1"/>
          </p:cNvPicPr>
          <p:nvPr/>
        </p:nvPicPr>
        <p:blipFill>
          <a:blip r:embed="rId9"/>
          <a:stretch>
            <a:fillRect/>
          </a:stretch>
        </p:blipFill>
        <p:spPr>
          <a:xfrm>
            <a:off x="9411282" y="3715669"/>
            <a:ext cx="531021" cy="387438"/>
          </a:xfrm>
          <a:prstGeom prst="rect">
            <a:avLst/>
          </a:prstGeom>
        </p:spPr>
      </p:pic>
      <p:pic>
        <p:nvPicPr>
          <p:cNvPr id="57" name="Picture 56">
            <a:extLst>
              <a:ext uri="{FF2B5EF4-FFF2-40B4-BE49-F238E27FC236}">
                <a16:creationId xmlns:a16="http://schemas.microsoft.com/office/drawing/2014/main" xmlns="" id="{57DCC191-9473-C442-87A4-3D587A459A1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9432971" y="4242703"/>
            <a:ext cx="746250" cy="262427"/>
          </a:xfrm>
          <a:prstGeom prst="rect">
            <a:avLst/>
          </a:prstGeom>
        </p:spPr>
      </p:pic>
      <p:pic>
        <p:nvPicPr>
          <p:cNvPr id="58" name="Picture 57">
            <a:extLst>
              <a:ext uri="{FF2B5EF4-FFF2-40B4-BE49-F238E27FC236}">
                <a16:creationId xmlns:a16="http://schemas.microsoft.com/office/drawing/2014/main" xmlns="" id="{B435FE70-EB1B-764A-A42F-BA5260A0175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55028" y="5140625"/>
            <a:ext cx="921124" cy="275950"/>
          </a:xfrm>
          <a:prstGeom prst="rect">
            <a:avLst/>
          </a:prstGeom>
        </p:spPr>
      </p:pic>
      <p:cxnSp>
        <p:nvCxnSpPr>
          <p:cNvPr id="59" name="Straight Connector 58">
            <a:extLst>
              <a:ext uri="{FF2B5EF4-FFF2-40B4-BE49-F238E27FC236}">
                <a16:creationId xmlns:a16="http://schemas.microsoft.com/office/drawing/2014/main" xmlns="" id="{C27E8182-D6E9-0E47-801C-3D3CD43298BF}"/>
              </a:ext>
            </a:extLst>
          </p:cNvPr>
          <p:cNvCxnSpPr>
            <a:cxnSpLocks/>
            <a:stCxn id="44" idx="3"/>
          </p:cNvCxnSpPr>
          <p:nvPr/>
        </p:nvCxnSpPr>
        <p:spPr>
          <a:xfrm>
            <a:off x="8886052" y="3742878"/>
            <a:ext cx="484811"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6A372749-B809-F146-B458-C88CC9320B67}"/>
              </a:ext>
            </a:extLst>
          </p:cNvPr>
          <p:cNvCxnSpPr>
            <a:cxnSpLocks/>
          </p:cNvCxnSpPr>
          <p:nvPr/>
        </p:nvCxnSpPr>
        <p:spPr>
          <a:xfrm>
            <a:off x="8903852" y="4463471"/>
            <a:ext cx="450594" cy="811"/>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0C274DF9-0847-E74B-ACD0-FCC690CA1D5A}"/>
              </a:ext>
            </a:extLst>
          </p:cNvPr>
          <p:cNvCxnSpPr>
            <a:cxnSpLocks/>
            <a:stCxn id="52" idx="3"/>
          </p:cNvCxnSpPr>
          <p:nvPr/>
        </p:nvCxnSpPr>
        <p:spPr>
          <a:xfrm>
            <a:off x="8886052" y="5876947"/>
            <a:ext cx="443845"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0EEC5842-9191-E941-9726-415B6041788B}"/>
              </a:ext>
            </a:extLst>
          </p:cNvPr>
          <p:cNvCxnSpPr/>
          <p:nvPr/>
        </p:nvCxnSpPr>
        <p:spPr>
          <a:xfrm>
            <a:off x="9377655" y="4129887"/>
            <a:ext cx="2431938" cy="1"/>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xmlns="" id="{BD4C8D28-B3FD-AE4E-93B9-199575F215EF}"/>
              </a:ext>
            </a:extLst>
          </p:cNvPr>
          <p:cNvCxnSpPr>
            <a:cxnSpLocks/>
          </p:cNvCxnSpPr>
          <p:nvPr/>
        </p:nvCxnSpPr>
        <p:spPr>
          <a:xfrm flipV="1">
            <a:off x="3959771" y="1608810"/>
            <a:ext cx="715860" cy="1706209"/>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xmlns="" id="{DBF1B0D1-C517-D048-89F1-A1F2A88FB4E9}"/>
              </a:ext>
            </a:extLst>
          </p:cNvPr>
          <p:cNvCxnSpPr>
            <a:cxnSpLocks/>
          </p:cNvCxnSpPr>
          <p:nvPr/>
        </p:nvCxnSpPr>
        <p:spPr>
          <a:xfrm>
            <a:off x="3959771" y="3315019"/>
            <a:ext cx="715860" cy="427859"/>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xmlns="" id="{2EFD8D91-A1DE-D643-9DAC-B13A84FF57FE}"/>
              </a:ext>
            </a:extLst>
          </p:cNvPr>
          <p:cNvCxnSpPr>
            <a:cxnSpLocks/>
          </p:cNvCxnSpPr>
          <p:nvPr/>
        </p:nvCxnSpPr>
        <p:spPr>
          <a:xfrm>
            <a:off x="3959771" y="3315019"/>
            <a:ext cx="715860" cy="1139215"/>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xmlns="" id="{6A66C8D0-AC85-7A49-8302-796C90873074}"/>
              </a:ext>
            </a:extLst>
          </p:cNvPr>
          <p:cNvCxnSpPr>
            <a:cxnSpLocks/>
          </p:cNvCxnSpPr>
          <p:nvPr/>
        </p:nvCxnSpPr>
        <p:spPr>
          <a:xfrm>
            <a:off x="3959771" y="3315019"/>
            <a:ext cx="715860" cy="1850572"/>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xmlns="" id="{09CC23E0-14BB-C94B-AA10-2F403696CBF8}"/>
              </a:ext>
            </a:extLst>
          </p:cNvPr>
          <p:cNvCxnSpPr>
            <a:cxnSpLocks/>
          </p:cNvCxnSpPr>
          <p:nvPr/>
        </p:nvCxnSpPr>
        <p:spPr>
          <a:xfrm flipV="1">
            <a:off x="3959771" y="2320166"/>
            <a:ext cx="715860" cy="994853"/>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xmlns="" id="{76555275-8ACA-714A-BEFE-C3AC8D778C16}"/>
              </a:ext>
            </a:extLst>
          </p:cNvPr>
          <p:cNvCxnSpPr>
            <a:cxnSpLocks/>
          </p:cNvCxnSpPr>
          <p:nvPr/>
        </p:nvCxnSpPr>
        <p:spPr>
          <a:xfrm flipV="1">
            <a:off x="3959771" y="3031522"/>
            <a:ext cx="715860" cy="283497"/>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xmlns="" id="{181C2ACC-2462-5B41-B3F2-3AB1EC0C9913}"/>
              </a:ext>
            </a:extLst>
          </p:cNvPr>
          <p:cNvCxnSpPr>
            <a:cxnSpLocks/>
          </p:cNvCxnSpPr>
          <p:nvPr/>
        </p:nvCxnSpPr>
        <p:spPr>
          <a:xfrm>
            <a:off x="3929269" y="3315019"/>
            <a:ext cx="775736" cy="2561929"/>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xmlns="" id="{83A6F712-AE24-C34F-8620-9AA6E1A80690}"/>
              </a:ext>
            </a:extLst>
          </p:cNvPr>
          <p:cNvSpPr/>
          <p:nvPr/>
        </p:nvSpPr>
        <p:spPr>
          <a:xfrm>
            <a:off x="2522013" y="3036176"/>
            <a:ext cx="1635931" cy="569233"/>
          </a:xfrm>
          <a:prstGeom prst="roundRect">
            <a:avLst>
              <a:gd name="adj" fmla="val 12327"/>
            </a:avLst>
          </a:prstGeom>
          <a:gradFill>
            <a:gsLst>
              <a:gs pos="0">
                <a:srgbClr val="FF0000"/>
              </a:gs>
              <a:gs pos="100000">
                <a:srgbClr val="FF0000">
                  <a:lumMod val="75000"/>
                </a:srgbClr>
              </a:gs>
            </a:gsLst>
            <a:lin ang="5400000" scaled="0"/>
          </a:gra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lIns="0" tIns="0" rIns="0" bIns="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1866"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Calibri" panose="020F0502020204030204" pitchFamily="34" charset="0"/>
                <a:ea typeface="+mn-ea"/>
                <a:cs typeface="Arial" pitchFamily="34" charset="0"/>
              </a:rPr>
              <a:t>GoldenGate</a:t>
            </a:r>
            <a:endParaRPr kumimoji="0" lang="en-US" sz="1866"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pitchFamily="34" charset="0"/>
              <a:ea typeface="+mn-ea"/>
              <a:cs typeface="Arial" pitchFamily="34" charset="0"/>
            </a:endParaRPr>
          </a:p>
        </p:txBody>
      </p:sp>
      <p:sp>
        <p:nvSpPr>
          <p:cNvPr id="71" name="TextBox 70">
            <a:extLst>
              <a:ext uri="{FF2B5EF4-FFF2-40B4-BE49-F238E27FC236}">
                <a16:creationId xmlns:a16="http://schemas.microsoft.com/office/drawing/2014/main" xmlns="" id="{828CC096-CBED-C64D-954A-1F3516F9DD7C}"/>
              </a:ext>
            </a:extLst>
          </p:cNvPr>
          <p:cNvSpPr txBox="1"/>
          <p:nvPr/>
        </p:nvSpPr>
        <p:spPr>
          <a:xfrm>
            <a:off x="2593710" y="3785001"/>
            <a:ext cx="1354546" cy="489709"/>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395"/>
                </a:solidFill>
                <a:effectLst/>
                <a:uLnTx/>
                <a:uFillTx/>
                <a:latin typeface="Calibri"/>
                <a:ea typeface="+mn-ea"/>
                <a:cs typeface="+mn-cs"/>
              </a:rPr>
              <a:t>Real-time</a:t>
            </a:r>
            <a:br>
              <a:rPr kumimoji="0" lang="en-US" sz="1800" b="0" i="0" u="none" strike="noStrike" kern="1200" cap="none" spc="0" normalizeH="0" baseline="0" noProof="0" dirty="0">
                <a:ln>
                  <a:noFill/>
                </a:ln>
                <a:solidFill>
                  <a:srgbClr val="007395"/>
                </a:solidFill>
                <a:effectLst/>
                <a:uLnTx/>
                <a:uFillTx/>
                <a:latin typeface="Calibri"/>
                <a:ea typeface="+mn-ea"/>
                <a:cs typeface="+mn-cs"/>
              </a:rPr>
            </a:br>
            <a:r>
              <a:rPr kumimoji="0" lang="en-US" sz="1800" b="0" i="0" u="none" strike="noStrike" kern="1200" cap="none" spc="0" normalizeH="0" baseline="0" noProof="0" dirty="0">
                <a:ln>
                  <a:noFill/>
                </a:ln>
                <a:solidFill>
                  <a:srgbClr val="007395"/>
                </a:solidFill>
                <a:effectLst/>
                <a:uLnTx/>
                <a:uFillTx/>
                <a:latin typeface="Calibri"/>
                <a:ea typeface="+mn-ea"/>
                <a:cs typeface="+mn-cs"/>
              </a:rPr>
              <a:t>Data Delivery</a:t>
            </a:r>
          </a:p>
        </p:txBody>
      </p:sp>
      <p:pic>
        <p:nvPicPr>
          <p:cNvPr id="72" name="Picture 71">
            <a:extLst>
              <a:ext uri="{FF2B5EF4-FFF2-40B4-BE49-F238E27FC236}">
                <a16:creationId xmlns:a16="http://schemas.microsoft.com/office/drawing/2014/main" xmlns="" id="{2C71533E-6EB0-5249-BC5E-DA1428D4D23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087606" y="3730709"/>
            <a:ext cx="369088" cy="329873"/>
          </a:xfrm>
          <a:prstGeom prst="rect">
            <a:avLst/>
          </a:prstGeom>
        </p:spPr>
      </p:pic>
      <p:grpSp>
        <p:nvGrpSpPr>
          <p:cNvPr id="73" name="Group 72">
            <a:extLst>
              <a:ext uri="{FF2B5EF4-FFF2-40B4-BE49-F238E27FC236}">
                <a16:creationId xmlns:a16="http://schemas.microsoft.com/office/drawing/2014/main" xmlns="" id="{039F2825-E03F-4D42-BF6E-24AE8480D5EA}"/>
              </a:ext>
            </a:extLst>
          </p:cNvPr>
          <p:cNvGrpSpPr/>
          <p:nvPr/>
        </p:nvGrpSpPr>
        <p:grpSpPr>
          <a:xfrm>
            <a:off x="9393407" y="6119218"/>
            <a:ext cx="2445541" cy="320537"/>
            <a:chOff x="9279781" y="510395"/>
            <a:chExt cx="2334336" cy="226109"/>
          </a:xfrm>
        </p:grpSpPr>
        <p:pic>
          <p:nvPicPr>
            <p:cNvPr id="74" name="Picture 73">
              <a:extLst>
                <a:ext uri="{FF2B5EF4-FFF2-40B4-BE49-F238E27FC236}">
                  <a16:creationId xmlns:a16="http://schemas.microsoft.com/office/drawing/2014/main" xmlns="" id="{FAE294D0-CD7D-E346-B4D6-37239B9DE52D}"/>
                </a:ext>
              </a:extLst>
            </p:cNvPr>
            <p:cNvPicPr>
              <a:picLocks noChangeAspect="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279781" y="510395"/>
              <a:ext cx="422070" cy="226109"/>
            </a:xfrm>
            <a:prstGeom prst="rect">
              <a:avLst/>
            </a:prstGeom>
          </p:spPr>
        </p:pic>
        <p:pic>
          <p:nvPicPr>
            <p:cNvPr id="75" name="Picture 74">
              <a:extLst>
                <a:ext uri="{FF2B5EF4-FFF2-40B4-BE49-F238E27FC236}">
                  <a16:creationId xmlns:a16="http://schemas.microsoft.com/office/drawing/2014/main" xmlns="" id="{9FDD5032-8756-A742-A0C3-B248830AD8A7}"/>
                </a:ext>
              </a:extLst>
            </p:cNvPr>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91474" y="559917"/>
              <a:ext cx="665202" cy="142936"/>
            </a:xfrm>
            <a:prstGeom prst="rect">
              <a:avLst/>
            </a:prstGeom>
          </p:spPr>
        </p:pic>
        <p:pic>
          <p:nvPicPr>
            <p:cNvPr id="76" name="Picture 75">
              <a:extLst>
                <a:ext uri="{FF2B5EF4-FFF2-40B4-BE49-F238E27FC236}">
                  <a16:creationId xmlns:a16="http://schemas.microsoft.com/office/drawing/2014/main" xmlns="" id="{B6D480CF-CA44-EE4D-A376-80928D316A94}"/>
                </a:ext>
              </a:extLst>
            </p:cNvPr>
            <p:cNvPicPr>
              <a:picLocks noChangeAspect="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93489" y="532262"/>
              <a:ext cx="520628" cy="196841"/>
            </a:xfrm>
            <a:prstGeom prst="rect">
              <a:avLst/>
            </a:prstGeom>
          </p:spPr>
        </p:pic>
      </p:grpSp>
      <p:pic>
        <p:nvPicPr>
          <p:cNvPr id="77" name="Picture 76">
            <a:extLst>
              <a:ext uri="{FF2B5EF4-FFF2-40B4-BE49-F238E27FC236}">
                <a16:creationId xmlns:a16="http://schemas.microsoft.com/office/drawing/2014/main" xmlns="" id="{CC6FE7DE-4DAC-C740-8022-5A292369C5D4}"/>
              </a:ext>
            </a:extLst>
          </p:cNvPr>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9481627" y="4554781"/>
            <a:ext cx="688250" cy="210604"/>
          </a:xfrm>
          <a:prstGeom prst="rect">
            <a:avLst/>
          </a:prstGeom>
        </p:spPr>
      </p:pic>
      <p:sp>
        <p:nvSpPr>
          <p:cNvPr id="78" name="Rectangle 77">
            <a:extLst>
              <a:ext uri="{FF2B5EF4-FFF2-40B4-BE49-F238E27FC236}">
                <a16:creationId xmlns:a16="http://schemas.microsoft.com/office/drawing/2014/main" xmlns="" id="{1B38B814-4477-1042-8229-EEB05C891089}"/>
              </a:ext>
            </a:extLst>
          </p:cNvPr>
          <p:cNvSpPr/>
          <p:nvPr/>
        </p:nvSpPr>
        <p:spPr>
          <a:xfrm>
            <a:off x="961971" y="4903010"/>
            <a:ext cx="1142232" cy="184471"/>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JMS</a:t>
            </a:r>
          </a:p>
        </p:txBody>
      </p:sp>
      <p:cxnSp>
        <p:nvCxnSpPr>
          <p:cNvPr id="79" name="Elbow Connector 78">
            <a:extLst>
              <a:ext uri="{FF2B5EF4-FFF2-40B4-BE49-F238E27FC236}">
                <a16:creationId xmlns:a16="http://schemas.microsoft.com/office/drawing/2014/main" xmlns="" id="{BFA92FD5-FC18-DD4F-9654-7E6719084399}"/>
              </a:ext>
            </a:extLst>
          </p:cNvPr>
          <p:cNvCxnSpPr>
            <a:cxnSpLocks/>
            <a:stCxn id="78" idx="3"/>
            <a:endCxn id="70" idx="1"/>
          </p:cNvCxnSpPr>
          <p:nvPr/>
        </p:nvCxnSpPr>
        <p:spPr>
          <a:xfrm flipV="1">
            <a:off x="2104203" y="3320793"/>
            <a:ext cx="417810" cy="1674453"/>
          </a:xfrm>
          <a:prstGeom prst="bentConnector3">
            <a:avLst>
              <a:gd name="adj1" fmla="val 68759"/>
            </a:avLst>
          </a:prstGeom>
          <a:ln w="381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C6538B46-D475-8647-90BD-B17B97BAFB06}"/>
              </a:ext>
            </a:extLst>
          </p:cNvPr>
          <p:cNvCxnSpPr/>
          <p:nvPr/>
        </p:nvCxnSpPr>
        <p:spPr>
          <a:xfrm>
            <a:off x="9393407" y="4864687"/>
            <a:ext cx="2431938" cy="0"/>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xmlns="" id="{1F0C747E-7F30-CA47-AFDA-5B1666EE384A}"/>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10330663" y="5841259"/>
            <a:ext cx="698714" cy="190534"/>
          </a:xfrm>
          <a:prstGeom prst="rect">
            <a:avLst/>
          </a:prstGeom>
        </p:spPr>
      </p:pic>
      <p:pic>
        <p:nvPicPr>
          <p:cNvPr id="82" name="Picture 81">
            <a:extLst>
              <a:ext uri="{FF2B5EF4-FFF2-40B4-BE49-F238E27FC236}">
                <a16:creationId xmlns:a16="http://schemas.microsoft.com/office/drawing/2014/main" xmlns="" id="{A7572DF2-F46C-304A-AFBB-D0DCF509D22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524377" y="5845411"/>
            <a:ext cx="712784" cy="186382"/>
          </a:xfrm>
          <a:prstGeom prst="rect">
            <a:avLst/>
          </a:prstGeom>
        </p:spPr>
      </p:pic>
      <p:pic>
        <p:nvPicPr>
          <p:cNvPr id="83" name="Picture 82">
            <a:extLst>
              <a:ext uri="{FF2B5EF4-FFF2-40B4-BE49-F238E27FC236}">
                <a16:creationId xmlns:a16="http://schemas.microsoft.com/office/drawing/2014/main" xmlns="" id="{F906B904-6BAB-7C4D-AF9C-44CD6A11720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259024" y="5595101"/>
            <a:ext cx="821578" cy="233446"/>
          </a:xfrm>
          <a:prstGeom prst="rect">
            <a:avLst/>
          </a:prstGeom>
        </p:spPr>
      </p:pic>
      <p:cxnSp>
        <p:nvCxnSpPr>
          <p:cNvPr id="84" name="Straight Connector 83">
            <a:extLst>
              <a:ext uri="{FF2B5EF4-FFF2-40B4-BE49-F238E27FC236}">
                <a16:creationId xmlns:a16="http://schemas.microsoft.com/office/drawing/2014/main" xmlns="" id="{EF4D6D5F-D1D1-624A-8DBD-40EBAF333CE1}"/>
              </a:ext>
            </a:extLst>
          </p:cNvPr>
          <p:cNvCxnSpPr/>
          <p:nvPr/>
        </p:nvCxnSpPr>
        <p:spPr>
          <a:xfrm>
            <a:off x="9371854" y="5554247"/>
            <a:ext cx="2437739" cy="0"/>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15EE6FE9-95BA-EE46-99F0-D3BBFE50FB49}"/>
              </a:ext>
            </a:extLst>
          </p:cNvPr>
          <p:cNvCxnSpPr>
            <a:cxnSpLocks/>
            <a:stCxn id="46" idx="3"/>
          </p:cNvCxnSpPr>
          <p:nvPr/>
        </p:nvCxnSpPr>
        <p:spPr>
          <a:xfrm>
            <a:off x="8916010" y="5142255"/>
            <a:ext cx="413162"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xmlns="" id="{146146F1-740F-314E-BA5B-B01A60B96EFA}"/>
              </a:ext>
            </a:extLst>
          </p:cNvPr>
          <p:cNvSpPr/>
          <p:nvPr/>
        </p:nvSpPr>
        <p:spPr>
          <a:xfrm>
            <a:off x="11102464" y="5190203"/>
            <a:ext cx="493887" cy="140085"/>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JMS</a:t>
            </a:r>
          </a:p>
        </p:txBody>
      </p:sp>
      <p:pic>
        <p:nvPicPr>
          <p:cNvPr id="87" name="Picture 86">
            <a:extLst>
              <a:ext uri="{FF2B5EF4-FFF2-40B4-BE49-F238E27FC236}">
                <a16:creationId xmlns:a16="http://schemas.microsoft.com/office/drawing/2014/main" xmlns="" id="{FC3132EA-19B4-3348-8558-2680B903EF86}"/>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10405873" y="4890467"/>
            <a:ext cx="578083" cy="243978"/>
          </a:xfrm>
          <a:prstGeom prst="rect">
            <a:avLst/>
          </a:prstGeom>
        </p:spPr>
      </p:pic>
      <p:pic>
        <p:nvPicPr>
          <p:cNvPr id="88" name="Picture 87">
            <a:extLst>
              <a:ext uri="{FF2B5EF4-FFF2-40B4-BE49-F238E27FC236}">
                <a16:creationId xmlns:a16="http://schemas.microsoft.com/office/drawing/2014/main" xmlns="" id="{7B1EDF24-FAEA-A749-98FE-D3CC181614C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02464" y="5776102"/>
            <a:ext cx="581374" cy="290687"/>
          </a:xfrm>
          <a:prstGeom prst="rect">
            <a:avLst/>
          </a:prstGeom>
        </p:spPr>
      </p:pic>
      <p:pic>
        <p:nvPicPr>
          <p:cNvPr id="89" name="Picture 88">
            <a:extLst>
              <a:ext uri="{FF2B5EF4-FFF2-40B4-BE49-F238E27FC236}">
                <a16:creationId xmlns:a16="http://schemas.microsoft.com/office/drawing/2014/main" xmlns="" id="{154F585B-B7F5-154F-B7B3-1A72E2AF2659}"/>
              </a:ext>
            </a:extLst>
          </p:cNvPr>
          <p:cNvPicPr>
            <a:picLocks noChangeAspect="1"/>
          </p:cNvPicPr>
          <p:nvPr/>
        </p:nvPicPr>
        <p:blipFill>
          <a:blip r:embed="rId22"/>
          <a:stretch>
            <a:fillRect/>
          </a:stretch>
        </p:blipFill>
        <p:spPr>
          <a:xfrm>
            <a:off x="10376152" y="5149854"/>
            <a:ext cx="637527" cy="214154"/>
          </a:xfrm>
          <a:prstGeom prst="rect">
            <a:avLst/>
          </a:prstGeom>
        </p:spPr>
      </p:pic>
      <p:pic>
        <p:nvPicPr>
          <p:cNvPr id="90" name="Picture 89">
            <a:extLst>
              <a:ext uri="{FF2B5EF4-FFF2-40B4-BE49-F238E27FC236}">
                <a16:creationId xmlns:a16="http://schemas.microsoft.com/office/drawing/2014/main" xmlns="" id="{5ADDB107-99C0-0049-802D-F72EF720B9B0}"/>
              </a:ext>
            </a:extLst>
          </p:cNvPr>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1188709" y="5198283"/>
            <a:ext cx="599950" cy="416609"/>
          </a:xfrm>
          <a:prstGeom prst="rect">
            <a:avLst/>
          </a:prstGeom>
          <a:solidFill>
            <a:schemeClr val="accent3"/>
          </a:solidFill>
        </p:spPr>
      </p:pic>
      <p:cxnSp>
        <p:nvCxnSpPr>
          <p:cNvPr id="91" name="Elbow Connector 90">
            <a:extLst>
              <a:ext uri="{FF2B5EF4-FFF2-40B4-BE49-F238E27FC236}">
                <a16:creationId xmlns:a16="http://schemas.microsoft.com/office/drawing/2014/main" xmlns="" id="{61694019-D6B8-0A4E-893B-BD937AAB4EC2}"/>
              </a:ext>
            </a:extLst>
          </p:cNvPr>
          <p:cNvCxnSpPr>
            <a:cxnSpLocks/>
            <a:stCxn id="90" idx="3"/>
            <a:endCxn id="70" idx="1"/>
          </p:cNvCxnSpPr>
          <p:nvPr/>
        </p:nvCxnSpPr>
        <p:spPr>
          <a:xfrm flipV="1">
            <a:off x="1788659" y="3320793"/>
            <a:ext cx="733354" cy="2085795"/>
          </a:xfrm>
          <a:prstGeom prst="bentConnector3">
            <a:avLst>
              <a:gd name="adj1" fmla="val 83844"/>
            </a:avLst>
          </a:prstGeom>
          <a:ln w="381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xmlns="" id="{9DA16BC3-3900-3A45-AFD8-1CBDCA93CDBE}"/>
              </a:ext>
            </a:extLst>
          </p:cNvPr>
          <p:cNvPicPr>
            <a:picLocks noChangeAspect="1"/>
          </p:cNvPicPr>
          <p:nvPr/>
        </p:nvPicPr>
        <p:blipFill>
          <a:blip r:embed="rId24"/>
          <a:stretch>
            <a:fillRect/>
          </a:stretch>
        </p:blipFill>
        <p:spPr>
          <a:xfrm>
            <a:off x="10651500" y="6203789"/>
            <a:ext cx="597254" cy="193815"/>
          </a:xfrm>
          <a:prstGeom prst="rect">
            <a:avLst/>
          </a:prstGeom>
          <a:solidFill>
            <a:schemeClr val="accent3"/>
          </a:solidFill>
        </p:spPr>
      </p:pic>
      <p:pic>
        <p:nvPicPr>
          <p:cNvPr id="93" name="Picture 92">
            <a:extLst>
              <a:ext uri="{FF2B5EF4-FFF2-40B4-BE49-F238E27FC236}">
                <a16:creationId xmlns:a16="http://schemas.microsoft.com/office/drawing/2014/main" xmlns="" id="{48CBE670-0D69-F34D-BE96-8B4D72F7D2D3}"/>
              </a:ext>
            </a:extLst>
          </p:cNvPr>
          <p:cNvPicPr>
            <a:picLocks noChangeAspect="1"/>
          </p:cNvPicPr>
          <p:nvPr/>
        </p:nvPicPr>
        <p:blipFill>
          <a:blip r:embed="rId25"/>
          <a:stretch>
            <a:fillRect/>
          </a:stretch>
        </p:blipFill>
        <p:spPr>
          <a:xfrm>
            <a:off x="10353357" y="4305938"/>
            <a:ext cx="416103" cy="175299"/>
          </a:xfrm>
          <a:prstGeom prst="rect">
            <a:avLst/>
          </a:prstGeom>
          <a:solidFill>
            <a:schemeClr val="accent3"/>
          </a:solidFill>
        </p:spPr>
      </p:pic>
      <p:pic>
        <p:nvPicPr>
          <p:cNvPr id="94" name="Picture 93">
            <a:extLst>
              <a:ext uri="{FF2B5EF4-FFF2-40B4-BE49-F238E27FC236}">
                <a16:creationId xmlns:a16="http://schemas.microsoft.com/office/drawing/2014/main" xmlns="" id="{4A0B9566-AAB2-D640-A471-225BDFA41CA9}"/>
              </a:ext>
            </a:extLst>
          </p:cNvPr>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11006523" y="4562031"/>
            <a:ext cx="369088" cy="226913"/>
          </a:xfrm>
          <a:prstGeom prst="rect">
            <a:avLst/>
          </a:prstGeom>
          <a:noFill/>
        </p:spPr>
      </p:pic>
      <p:pic>
        <p:nvPicPr>
          <p:cNvPr id="95" name="Picture 2" descr="https://www.mongodb.com/assets/MongoDB_Brand_Resources/MongoDB-Logo-5c3a7405a85675366beb3a5ec4c032348c390b3f142f5e6dddf1d78e2df5cb5c.png">
            <a:extLst>
              <a:ext uri="{FF2B5EF4-FFF2-40B4-BE49-F238E27FC236}">
                <a16:creationId xmlns:a16="http://schemas.microsoft.com/office/drawing/2014/main" xmlns="" id="{1F37DEC3-018C-C545-B61D-A632CAFF8879}"/>
              </a:ext>
            </a:extLst>
          </p:cNvPr>
          <p:cNvPicPr>
            <a:picLocks noChangeAspect="1" noChangeArrowheads="1"/>
          </p:cNvPicPr>
          <p:nvPr/>
        </p:nvPicPr>
        <p:blipFill>
          <a:blip r:embed="rId27" cstate="email">
            <a:extLst>
              <a:ext uri="{28A0092B-C50C-407E-A947-70E740481C1C}">
                <a14:useLocalDpi xmlns:a14="http://schemas.microsoft.com/office/drawing/2010/main" val="0"/>
              </a:ext>
            </a:extLst>
          </a:blip>
          <a:srcRect/>
          <a:stretch>
            <a:fillRect/>
          </a:stretch>
        </p:blipFill>
        <p:spPr bwMode="auto">
          <a:xfrm>
            <a:off x="10317851" y="4583827"/>
            <a:ext cx="531479" cy="169826"/>
          </a:xfrm>
          <a:prstGeom prst="rect">
            <a:avLst/>
          </a:prstGeom>
          <a:noFill/>
          <a:extLst/>
        </p:spPr>
      </p:pic>
      <p:cxnSp>
        <p:nvCxnSpPr>
          <p:cNvPr id="96" name="Straight Connector 95">
            <a:extLst>
              <a:ext uri="{FF2B5EF4-FFF2-40B4-BE49-F238E27FC236}">
                <a16:creationId xmlns:a16="http://schemas.microsoft.com/office/drawing/2014/main" xmlns="" id="{D6530968-064E-7147-B476-94A0618A8368}"/>
              </a:ext>
            </a:extLst>
          </p:cNvPr>
          <p:cNvCxnSpPr/>
          <p:nvPr/>
        </p:nvCxnSpPr>
        <p:spPr>
          <a:xfrm>
            <a:off x="9389656" y="3476326"/>
            <a:ext cx="2431938" cy="1"/>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EE66FE1B-E742-AE42-84C8-EF33A38E6F72}"/>
              </a:ext>
            </a:extLst>
          </p:cNvPr>
          <p:cNvCxnSpPr/>
          <p:nvPr/>
        </p:nvCxnSpPr>
        <p:spPr>
          <a:xfrm>
            <a:off x="9370863" y="2704454"/>
            <a:ext cx="2431938" cy="1"/>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9FC4FE30-E198-0C40-A932-5255DD33CAAA}"/>
              </a:ext>
            </a:extLst>
          </p:cNvPr>
          <p:cNvCxnSpPr/>
          <p:nvPr/>
        </p:nvCxnSpPr>
        <p:spPr>
          <a:xfrm>
            <a:off x="9366053" y="1899120"/>
            <a:ext cx="2431938" cy="1"/>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A355B4AD-12FE-AA47-95FD-FB659EDF2974}"/>
              </a:ext>
            </a:extLst>
          </p:cNvPr>
          <p:cNvCxnSpPr>
            <a:cxnSpLocks/>
          </p:cNvCxnSpPr>
          <p:nvPr/>
        </p:nvCxnSpPr>
        <p:spPr>
          <a:xfrm>
            <a:off x="8886743" y="3053159"/>
            <a:ext cx="484811"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B3FEF104-973F-E14E-9E34-C3AD3B4B74CC}"/>
              </a:ext>
            </a:extLst>
          </p:cNvPr>
          <p:cNvCxnSpPr>
            <a:cxnSpLocks/>
          </p:cNvCxnSpPr>
          <p:nvPr/>
        </p:nvCxnSpPr>
        <p:spPr>
          <a:xfrm>
            <a:off x="8886742" y="2331754"/>
            <a:ext cx="484811"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6E3E8BDA-B284-CB49-9991-F133A8ED8BD4}"/>
              </a:ext>
            </a:extLst>
          </p:cNvPr>
          <p:cNvCxnSpPr>
            <a:cxnSpLocks/>
          </p:cNvCxnSpPr>
          <p:nvPr/>
        </p:nvCxnSpPr>
        <p:spPr>
          <a:xfrm>
            <a:off x="8886741" y="1618858"/>
            <a:ext cx="484811"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xmlns="" id="{821EBB29-FB7B-C44C-90CE-B31353B00D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86913" y="1265973"/>
            <a:ext cx="1074496" cy="134312"/>
          </a:xfrm>
          <a:prstGeom prst="rect">
            <a:avLst/>
          </a:prstGeom>
        </p:spPr>
      </p:pic>
      <p:pic>
        <p:nvPicPr>
          <p:cNvPr id="103" name="Picture 102">
            <a:extLst>
              <a:ext uri="{FF2B5EF4-FFF2-40B4-BE49-F238E27FC236}">
                <a16:creationId xmlns:a16="http://schemas.microsoft.com/office/drawing/2014/main" xmlns="" id="{67594D6D-6526-4342-9A30-3589B5FA6535}"/>
              </a:ext>
            </a:extLst>
          </p:cNvPr>
          <p:cNvPicPr>
            <a:picLocks noChangeAspect="1"/>
          </p:cNvPicPr>
          <p:nvPr/>
        </p:nvPicPr>
        <p:blipFill>
          <a:blip r:embed="rId4"/>
          <a:stretch>
            <a:fillRect/>
          </a:stretch>
        </p:blipFill>
        <p:spPr>
          <a:xfrm>
            <a:off x="9684192" y="1463226"/>
            <a:ext cx="806827" cy="295764"/>
          </a:xfrm>
          <a:prstGeom prst="rect">
            <a:avLst/>
          </a:prstGeom>
        </p:spPr>
      </p:pic>
      <p:pic>
        <p:nvPicPr>
          <p:cNvPr id="104" name="Picture 103">
            <a:extLst>
              <a:ext uri="{FF2B5EF4-FFF2-40B4-BE49-F238E27FC236}">
                <a16:creationId xmlns:a16="http://schemas.microsoft.com/office/drawing/2014/main" xmlns="" id="{36657F09-75B8-5840-9192-467F01C6D1FD}"/>
              </a:ext>
            </a:extLst>
          </p:cNvPr>
          <p:cNvPicPr>
            <a:picLocks noChangeAspect="1"/>
          </p:cNvPicPr>
          <p:nvPr/>
        </p:nvPicPr>
        <p:blipFill>
          <a:blip r:embed="rId3"/>
          <a:stretch>
            <a:fillRect/>
          </a:stretch>
        </p:blipFill>
        <p:spPr>
          <a:xfrm>
            <a:off x="10759461" y="1563887"/>
            <a:ext cx="614735" cy="188215"/>
          </a:xfrm>
          <a:prstGeom prst="rect">
            <a:avLst/>
          </a:prstGeom>
        </p:spPr>
      </p:pic>
      <p:pic>
        <p:nvPicPr>
          <p:cNvPr id="106" name="Picture 105">
            <a:extLst>
              <a:ext uri="{FF2B5EF4-FFF2-40B4-BE49-F238E27FC236}">
                <a16:creationId xmlns:a16="http://schemas.microsoft.com/office/drawing/2014/main" xmlns="" id="{CF0B6EDC-6C23-AC44-82DC-33D46C191F2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48355" y="2118914"/>
            <a:ext cx="1074496" cy="134312"/>
          </a:xfrm>
          <a:prstGeom prst="rect">
            <a:avLst/>
          </a:prstGeom>
        </p:spPr>
      </p:pic>
      <p:pic>
        <p:nvPicPr>
          <p:cNvPr id="107" name="Picture 106">
            <a:extLst>
              <a:ext uri="{FF2B5EF4-FFF2-40B4-BE49-F238E27FC236}">
                <a16:creationId xmlns:a16="http://schemas.microsoft.com/office/drawing/2014/main" xmlns="" id="{BB0AF1D4-F5F9-F941-A155-D023FE6A374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587809" y="1971887"/>
            <a:ext cx="625316" cy="328795"/>
          </a:xfrm>
          <a:prstGeom prst="rect">
            <a:avLst/>
          </a:prstGeom>
        </p:spPr>
      </p:pic>
      <p:pic>
        <p:nvPicPr>
          <p:cNvPr id="108" name="Picture 107">
            <a:extLst>
              <a:ext uri="{FF2B5EF4-FFF2-40B4-BE49-F238E27FC236}">
                <a16:creationId xmlns:a16="http://schemas.microsoft.com/office/drawing/2014/main" xmlns="" id="{A3579199-14EC-6347-8CBA-D225D9907330}"/>
              </a:ext>
            </a:extLst>
          </p:cNvPr>
          <p:cNvPicPr>
            <a:picLocks noChangeAspect="1"/>
          </p:cNvPicPr>
          <p:nvPr/>
        </p:nvPicPr>
        <p:blipFill>
          <a:blip r:embed="rId4"/>
          <a:stretch>
            <a:fillRect/>
          </a:stretch>
        </p:blipFill>
        <p:spPr>
          <a:xfrm>
            <a:off x="9615909" y="2329874"/>
            <a:ext cx="806827" cy="295764"/>
          </a:xfrm>
          <a:prstGeom prst="rect">
            <a:avLst/>
          </a:prstGeom>
        </p:spPr>
      </p:pic>
      <p:pic>
        <p:nvPicPr>
          <p:cNvPr id="109" name="Picture 108">
            <a:extLst>
              <a:ext uri="{FF2B5EF4-FFF2-40B4-BE49-F238E27FC236}">
                <a16:creationId xmlns:a16="http://schemas.microsoft.com/office/drawing/2014/main" xmlns="" id="{A1B8FF5C-7AB6-324B-B7C1-043AD3B734E0}"/>
              </a:ext>
            </a:extLst>
          </p:cNvPr>
          <p:cNvPicPr>
            <a:picLocks noChangeAspect="1"/>
          </p:cNvPicPr>
          <p:nvPr/>
        </p:nvPicPr>
        <p:blipFill>
          <a:blip r:embed="rId3"/>
          <a:stretch>
            <a:fillRect/>
          </a:stretch>
        </p:blipFill>
        <p:spPr>
          <a:xfrm>
            <a:off x="10841491" y="2405326"/>
            <a:ext cx="614735" cy="188215"/>
          </a:xfrm>
          <a:prstGeom prst="rect">
            <a:avLst/>
          </a:prstGeom>
        </p:spPr>
      </p:pic>
      <p:pic>
        <p:nvPicPr>
          <p:cNvPr id="111" name="Picture 110">
            <a:extLst>
              <a:ext uri="{FF2B5EF4-FFF2-40B4-BE49-F238E27FC236}">
                <a16:creationId xmlns:a16="http://schemas.microsoft.com/office/drawing/2014/main" xmlns="" id="{209CD030-3DB8-4446-B2DC-4098894362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24234" y="2867486"/>
            <a:ext cx="1074496" cy="134312"/>
          </a:xfrm>
          <a:prstGeom prst="rect">
            <a:avLst/>
          </a:prstGeom>
        </p:spPr>
      </p:pic>
      <p:pic>
        <p:nvPicPr>
          <p:cNvPr id="112" name="Picture 111">
            <a:extLst>
              <a:ext uri="{FF2B5EF4-FFF2-40B4-BE49-F238E27FC236}">
                <a16:creationId xmlns:a16="http://schemas.microsoft.com/office/drawing/2014/main" xmlns="" id="{68DFED67-5CFD-5444-8280-BF960BA1BF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563688" y="2720459"/>
            <a:ext cx="625316" cy="328795"/>
          </a:xfrm>
          <a:prstGeom prst="rect">
            <a:avLst/>
          </a:prstGeom>
        </p:spPr>
      </p:pic>
      <p:pic>
        <p:nvPicPr>
          <p:cNvPr id="113" name="Picture 112">
            <a:extLst>
              <a:ext uri="{FF2B5EF4-FFF2-40B4-BE49-F238E27FC236}">
                <a16:creationId xmlns:a16="http://schemas.microsoft.com/office/drawing/2014/main" xmlns="" id="{51980F34-2763-A348-8B2C-43BD22BDBDAA}"/>
              </a:ext>
            </a:extLst>
          </p:cNvPr>
          <p:cNvPicPr>
            <a:picLocks noChangeAspect="1"/>
          </p:cNvPicPr>
          <p:nvPr/>
        </p:nvPicPr>
        <p:blipFill>
          <a:blip r:embed="rId4"/>
          <a:stretch>
            <a:fillRect/>
          </a:stretch>
        </p:blipFill>
        <p:spPr>
          <a:xfrm>
            <a:off x="9620747" y="3065591"/>
            <a:ext cx="806827" cy="295764"/>
          </a:xfrm>
          <a:prstGeom prst="rect">
            <a:avLst/>
          </a:prstGeom>
        </p:spPr>
      </p:pic>
      <p:pic>
        <p:nvPicPr>
          <p:cNvPr id="114" name="Picture 113">
            <a:extLst>
              <a:ext uri="{FF2B5EF4-FFF2-40B4-BE49-F238E27FC236}">
                <a16:creationId xmlns:a16="http://schemas.microsoft.com/office/drawing/2014/main" xmlns="" id="{72DE0082-34D6-E847-89B5-044F29630859}"/>
              </a:ext>
            </a:extLst>
          </p:cNvPr>
          <p:cNvPicPr>
            <a:picLocks noChangeAspect="1"/>
          </p:cNvPicPr>
          <p:nvPr/>
        </p:nvPicPr>
        <p:blipFill>
          <a:blip r:embed="rId3"/>
          <a:stretch>
            <a:fillRect/>
          </a:stretch>
        </p:blipFill>
        <p:spPr>
          <a:xfrm>
            <a:off x="10841492" y="3127343"/>
            <a:ext cx="614735" cy="188215"/>
          </a:xfrm>
          <a:prstGeom prst="rect">
            <a:avLst/>
          </a:prstGeom>
        </p:spPr>
      </p:pic>
    </p:spTree>
    <p:extLst>
      <p:ext uri="{BB962C8B-B14F-4D97-AF65-F5344CB8AC3E}">
        <p14:creationId xmlns:p14="http://schemas.microsoft.com/office/powerpoint/2010/main" val="16935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9500774" y="838876"/>
            <a:ext cx="2461098" cy="5164518"/>
          </a:xfrm>
          <a:prstGeom prst="roundRect">
            <a:avLst>
              <a:gd name="adj" fmla="val 4422"/>
            </a:avLst>
          </a:prstGeom>
          <a:ln>
            <a:solidFill>
              <a:schemeClr val="accent3"/>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grpSp>
        <p:nvGrpSpPr>
          <p:cNvPr id="7" name="Group 6"/>
          <p:cNvGrpSpPr/>
          <p:nvPr/>
        </p:nvGrpSpPr>
        <p:grpSpPr>
          <a:xfrm>
            <a:off x="2906632" y="3028963"/>
            <a:ext cx="1247210" cy="671115"/>
            <a:chOff x="4629679" y="3284123"/>
            <a:chExt cx="1466815" cy="671290"/>
          </a:xfrm>
        </p:grpSpPr>
        <p:sp>
          <p:nvSpPr>
            <p:cNvPr id="8" name="Pentagon 7"/>
            <p:cNvSpPr/>
            <p:nvPr/>
          </p:nvSpPr>
          <p:spPr>
            <a:xfrm>
              <a:off x="4629679" y="3284123"/>
              <a:ext cx="1466815" cy="671290"/>
            </a:xfrm>
            <a:prstGeom prst="homePlate">
              <a:avLst>
                <a:gd name="adj" fmla="val 10530"/>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9" name="Pentagon 8"/>
            <p:cNvSpPr/>
            <p:nvPr/>
          </p:nvSpPr>
          <p:spPr>
            <a:xfrm>
              <a:off x="4649555" y="3319937"/>
              <a:ext cx="302321" cy="599663"/>
            </a:xfrm>
            <a:prstGeom prst="homePlate">
              <a:avLst>
                <a:gd name="adj" fmla="val 22333"/>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10" name="Chevron 9"/>
            <p:cNvSpPr/>
            <p:nvPr/>
          </p:nvSpPr>
          <p:spPr>
            <a:xfrm>
              <a:off x="5191655" y="3319661"/>
              <a:ext cx="307680" cy="600214"/>
            </a:xfrm>
            <a:prstGeom prst="chevron">
              <a:avLst>
                <a:gd name="adj" fmla="val 20977"/>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sp>
          <p:nvSpPr>
            <p:cNvPr id="11" name="Chevron 10"/>
            <p:cNvSpPr/>
            <p:nvPr/>
          </p:nvSpPr>
          <p:spPr>
            <a:xfrm>
              <a:off x="5472302" y="3319661"/>
              <a:ext cx="307680" cy="600214"/>
            </a:xfrm>
            <a:prstGeom prst="chevron">
              <a:avLst>
                <a:gd name="adj" fmla="val 20977"/>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sp>
          <p:nvSpPr>
            <p:cNvPr id="12" name="Chevron 11"/>
            <p:cNvSpPr/>
            <p:nvPr/>
          </p:nvSpPr>
          <p:spPr>
            <a:xfrm>
              <a:off x="5752950" y="3319661"/>
              <a:ext cx="307680" cy="600214"/>
            </a:xfrm>
            <a:prstGeom prst="chevron">
              <a:avLst>
                <a:gd name="adj" fmla="val 20977"/>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sp>
          <p:nvSpPr>
            <p:cNvPr id="13" name="Chevron 12"/>
            <p:cNvSpPr/>
            <p:nvPr/>
          </p:nvSpPr>
          <p:spPr>
            <a:xfrm>
              <a:off x="4923365" y="3319661"/>
              <a:ext cx="307680" cy="600214"/>
            </a:xfrm>
            <a:prstGeom prst="chevron">
              <a:avLst>
                <a:gd name="adj" fmla="val 20977"/>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sp>
          <p:nvSpPr>
            <p:cNvPr id="14" name="TextBox 13"/>
            <p:cNvSpPr txBox="1"/>
            <p:nvPr/>
          </p:nvSpPr>
          <p:spPr>
            <a:xfrm rot="16200000">
              <a:off x="4546359" y="3534331"/>
              <a:ext cx="442429" cy="170985"/>
            </a:xfrm>
            <a:prstGeom prst="rect">
              <a:avLst/>
            </a:prstGeom>
            <a:noFill/>
          </p:spPr>
          <p:txBody>
            <a:bodyPr wrap="none" lIns="0" tIns="0" rIns="0" bIns="0" rtlCol="0">
              <a:spAutoFit/>
            </a:bodyPr>
            <a:lstStyle/>
            <a:p>
              <a:pPr>
                <a:lnSpc>
                  <a:spcPct val="90000"/>
                </a:lnSpc>
              </a:pPr>
              <a:r>
                <a:rPr lang="en-US" sz="1050" b="1" dirty="0">
                  <a:latin typeface="Calibri" panose="020F0502020204030204" pitchFamily="34" charset="0"/>
                </a:rPr>
                <a:t>Capture</a:t>
              </a:r>
            </a:p>
          </p:txBody>
        </p:sp>
        <p:sp>
          <p:nvSpPr>
            <p:cNvPr id="15" name="TextBox 14"/>
            <p:cNvSpPr txBox="1"/>
            <p:nvPr/>
          </p:nvSpPr>
          <p:spPr>
            <a:xfrm rot="16200000">
              <a:off x="4939877" y="3534331"/>
              <a:ext cx="248466" cy="170985"/>
            </a:xfrm>
            <a:prstGeom prst="rect">
              <a:avLst/>
            </a:prstGeom>
            <a:noFill/>
          </p:spPr>
          <p:txBody>
            <a:bodyPr wrap="none" lIns="0" tIns="0" rIns="0" bIns="0" rtlCol="0">
              <a:spAutoFit/>
            </a:bodyPr>
            <a:lstStyle/>
            <a:p>
              <a:pPr>
                <a:lnSpc>
                  <a:spcPct val="90000"/>
                </a:lnSpc>
              </a:pPr>
              <a:r>
                <a:rPr lang="en-US" sz="1050" b="1" dirty="0">
                  <a:latin typeface="Calibri" panose="020F0502020204030204" pitchFamily="34" charset="0"/>
                </a:rPr>
                <a:t>Trail</a:t>
              </a:r>
            </a:p>
          </p:txBody>
        </p:sp>
        <p:sp>
          <p:nvSpPr>
            <p:cNvPr id="16" name="TextBox 15"/>
            <p:cNvSpPr txBox="1"/>
            <p:nvPr/>
          </p:nvSpPr>
          <p:spPr>
            <a:xfrm rot="16200000">
              <a:off x="5469611" y="3534331"/>
              <a:ext cx="333425" cy="170985"/>
            </a:xfrm>
            <a:prstGeom prst="rect">
              <a:avLst/>
            </a:prstGeom>
            <a:noFill/>
          </p:spPr>
          <p:txBody>
            <a:bodyPr wrap="none" lIns="0" tIns="0" rIns="0" bIns="0" rtlCol="0">
              <a:spAutoFit/>
            </a:bodyPr>
            <a:lstStyle/>
            <a:p>
              <a:pPr>
                <a:lnSpc>
                  <a:spcPct val="90000"/>
                </a:lnSpc>
              </a:pPr>
              <a:r>
                <a:rPr lang="en-US" sz="1050" b="1" dirty="0">
                  <a:latin typeface="Calibri" panose="020F0502020204030204" pitchFamily="34" charset="0"/>
                </a:rPr>
                <a:t>Route</a:t>
              </a:r>
            </a:p>
          </p:txBody>
        </p:sp>
        <p:sp>
          <p:nvSpPr>
            <p:cNvPr id="17" name="TextBox 16"/>
            <p:cNvSpPr txBox="1"/>
            <p:nvPr/>
          </p:nvSpPr>
          <p:spPr>
            <a:xfrm rot="16200000">
              <a:off x="5719942" y="3534331"/>
              <a:ext cx="399148" cy="170985"/>
            </a:xfrm>
            <a:prstGeom prst="rect">
              <a:avLst/>
            </a:prstGeom>
            <a:noFill/>
          </p:spPr>
          <p:txBody>
            <a:bodyPr wrap="none" lIns="0" tIns="0" rIns="0" bIns="0" rtlCol="0">
              <a:spAutoFit/>
            </a:bodyPr>
            <a:lstStyle/>
            <a:p>
              <a:pPr>
                <a:lnSpc>
                  <a:spcPct val="90000"/>
                </a:lnSpc>
              </a:pPr>
              <a:r>
                <a:rPr lang="en-US" sz="1050" b="1" dirty="0">
                  <a:latin typeface="Calibri" panose="020F0502020204030204" pitchFamily="34" charset="0"/>
                </a:rPr>
                <a:t>Deliver</a:t>
              </a:r>
            </a:p>
          </p:txBody>
        </p:sp>
        <p:sp>
          <p:nvSpPr>
            <p:cNvPr id="18" name="TextBox 17"/>
            <p:cNvSpPr txBox="1"/>
            <p:nvPr/>
          </p:nvSpPr>
          <p:spPr>
            <a:xfrm rot="16200000">
              <a:off x="5196618" y="3534331"/>
              <a:ext cx="325410" cy="170985"/>
            </a:xfrm>
            <a:prstGeom prst="rect">
              <a:avLst/>
            </a:prstGeom>
            <a:noFill/>
          </p:spPr>
          <p:txBody>
            <a:bodyPr wrap="none" lIns="0" tIns="0" rIns="0" bIns="0" rtlCol="0">
              <a:spAutoFit/>
            </a:bodyPr>
            <a:lstStyle/>
            <a:p>
              <a:pPr>
                <a:lnSpc>
                  <a:spcPct val="90000"/>
                </a:lnSpc>
              </a:pPr>
              <a:r>
                <a:rPr lang="en-US" sz="1050" b="1" dirty="0">
                  <a:latin typeface="Calibri" panose="020F0502020204030204" pitchFamily="34" charset="0"/>
                </a:rPr>
                <a:t>Pump</a:t>
              </a:r>
            </a:p>
          </p:txBody>
        </p:sp>
      </p:grpSp>
      <p:sp>
        <p:nvSpPr>
          <p:cNvPr id="19" name="Title 1"/>
          <p:cNvSpPr>
            <a:spLocks noGrp="1"/>
          </p:cNvSpPr>
          <p:nvPr>
            <p:ph type="title"/>
          </p:nvPr>
        </p:nvSpPr>
        <p:spPr>
          <a:xfrm>
            <a:off x="534850" y="407187"/>
            <a:ext cx="11427022" cy="537520"/>
          </a:xfrm>
        </p:spPr>
        <p:txBody>
          <a:bodyPr/>
          <a:lstStyle/>
          <a:p>
            <a:r>
              <a:rPr lang="en-US" sz="3999" b="1" dirty="0">
                <a:solidFill>
                  <a:schemeClr val="accent1"/>
                </a:solidFill>
              </a:rPr>
              <a:t>GoldenGate : </a:t>
            </a:r>
            <a:r>
              <a:rPr lang="en-US" sz="3999" b="1" dirty="0"/>
              <a:t>Use Cases</a:t>
            </a:r>
          </a:p>
        </p:txBody>
      </p:sp>
      <p:pic>
        <p:nvPicPr>
          <p:cNvPr id="20" name="Picture 19"/>
          <p:cNvPicPr>
            <a:picLocks noChangeAspect="1"/>
          </p:cNvPicPr>
          <p:nvPr/>
        </p:nvPicPr>
        <p:blipFill>
          <a:blip r:embed="rId2"/>
          <a:stretch>
            <a:fillRect/>
          </a:stretch>
        </p:blipFill>
        <p:spPr>
          <a:xfrm>
            <a:off x="675148" y="3392827"/>
            <a:ext cx="1642349" cy="502843"/>
          </a:xfrm>
          <a:prstGeom prst="rect">
            <a:avLst/>
          </a:prstGeom>
        </p:spPr>
      </p:pic>
      <p:pic>
        <p:nvPicPr>
          <p:cNvPr id="21" name="Picture 20"/>
          <p:cNvPicPr>
            <a:picLocks noChangeAspect="1"/>
          </p:cNvPicPr>
          <p:nvPr/>
        </p:nvPicPr>
        <p:blipFill>
          <a:blip r:embed="rId3"/>
          <a:stretch>
            <a:fillRect/>
          </a:stretch>
        </p:blipFill>
        <p:spPr>
          <a:xfrm>
            <a:off x="770444" y="2715526"/>
            <a:ext cx="1560797" cy="57215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0697" y="1737868"/>
            <a:ext cx="1720544" cy="215068"/>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02210" y="2069305"/>
            <a:ext cx="1029033" cy="541072"/>
          </a:xfrm>
          <a:prstGeom prst="rect">
            <a:avLst/>
          </a:prstGeom>
        </p:spPr>
      </p:pic>
      <p:pic>
        <p:nvPicPr>
          <p:cNvPr id="24" name="Picture 23"/>
          <p:cNvPicPr>
            <a:picLocks noChangeAspect="1"/>
          </p:cNvPicPr>
          <p:nvPr/>
        </p:nvPicPr>
        <p:blipFill>
          <a:blip r:embed="rId6"/>
          <a:stretch>
            <a:fillRect/>
          </a:stretch>
        </p:blipFill>
        <p:spPr>
          <a:xfrm>
            <a:off x="1658179" y="4442795"/>
            <a:ext cx="673063" cy="570640"/>
          </a:xfrm>
          <a:prstGeom prst="rect">
            <a:avLst/>
          </a:prstGeom>
        </p:spPr>
      </p:pic>
      <p:cxnSp>
        <p:nvCxnSpPr>
          <p:cNvPr id="25" name="Elbow Connector 24"/>
          <p:cNvCxnSpPr>
            <a:stCxn id="24" idx="3"/>
            <a:endCxn id="8" idx="1"/>
          </p:cNvCxnSpPr>
          <p:nvPr/>
        </p:nvCxnSpPr>
        <p:spPr>
          <a:xfrm flipV="1">
            <a:off x="2331241" y="3364521"/>
            <a:ext cx="575390" cy="1363594"/>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0" idx="3"/>
            <a:endCxn id="9" idx="1"/>
          </p:cNvCxnSpPr>
          <p:nvPr/>
        </p:nvCxnSpPr>
        <p:spPr>
          <a:xfrm flipV="1">
            <a:off x="2317497" y="3364522"/>
            <a:ext cx="606037" cy="279727"/>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1" idx="3"/>
            <a:endCxn id="8" idx="1"/>
          </p:cNvCxnSpPr>
          <p:nvPr/>
        </p:nvCxnSpPr>
        <p:spPr>
          <a:xfrm>
            <a:off x="2331241" y="3001603"/>
            <a:ext cx="575390" cy="362918"/>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3" idx="3"/>
            <a:endCxn id="8" idx="1"/>
          </p:cNvCxnSpPr>
          <p:nvPr/>
        </p:nvCxnSpPr>
        <p:spPr>
          <a:xfrm>
            <a:off x="2331241" y="2339841"/>
            <a:ext cx="575390" cy="1024680"/>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2" idx="3"/>
            <a:endCxn id="8" idx="1"/>
          </p:cNvCxnSpPr>
          <p:nvPr/>
        </p:nvCxnSpPr>
        <p:spPr>
          <a:xfrm>
            <a:off x="2331241" y="1845402"/>
            <a:ext cx="575390" cy="1519118"/>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6829" y="5118587"/>
            <a:ext cx="1144412" cy="299307"/>
          </a:xfrm>
          <a:prstGeom prst="rect">
            <a:avLst/>
          </a:prstGeom>
        </p:spPr>
      </p:pic>
      <p:pic>
        <p:nvPicPr>
          <p:cNvPr id="31" name="Picture 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4849" y="4000819"/>
            <a:ext cx="1796392" cy="336824"/>
          </a:xfrm>
          <a:prstGeom prst="rect">
            <a:avLst/>
          </a:prstGeom>
        </p:spPr>
      </p:pic>
      <p:cxnSp>
        <p:nvCxnSpPr>
          <p:cNvPr id="32" name="Elbow Connector 31"/>
          <p:cNvCxnSpPr>
            <a:stCxn id="31" idx="3"/>
            <a:endCxn id="8" idx="1"/>
          </p:cNvCxnSpPr>
          <p:nvPr/>
        </p:nvCxnSpPr>
        <p:spPr>
          <a:xfrm flipV="1">
            <a:off x="2331241" y="3364522"/>
            <a:ext cx="575390" cy="804711"/>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30" idx="3"/>
            <a:endCxn id="8" idx="1"/>
          </p:cNvCxnSpPr>
          <p:nvPr/>
        </p:nvCxnSpPr>
        <p:spPr>
          <a:xfrm flipV="1">
            <a:off x="2331241" y="3364522"/>
            <a:ext cx="575390" cy="1903719"/>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69007" y="2036663"/>
            <a:ext cx="1371243"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New DB/</a:t>
            </a:r>
            <a:br>
              <a:rPr lang="en-US" sz="1400" b="1" dirty="0">
                <a:solidFill>
                  <a:srgbClr val="000000"/>
                </a:solidFill>
                <a:latin typeface="+mj-lt"/>
              </a:rPr>
            </a:br>
            <a:r>
              <a:rPr lang="en-US" sz="1400" b="1" dirty="0">
                <a:solidFill>
                  <a:srgbClr val="000000"/>
                </a:solidFill>
                <a:latin typeface="+mj-lt"/>
              </a:rPr>
              <a:t>HW/OS/APP </a:t>
            </a:r>
          </a:p>
        </p:txBody>
      </p:sp>
      <p:sp>
        <p:nvSpPr>
          <p:cNvPr id="35" name="Rounded Rectangle 34"/>
          <p:cNvSpPr/>
          <p:nvPr/>
        </p:nvSpPr>
        <p:spPr bwMode="auto">
          <a:xfrm>
            <a:off x="6323084" y="1990955"/>
            <a:ext cx="2785839" cy="548497"/>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Zero Downtime Upgrades </a:t>
            </a:r>
            <a:br>
              <a:rPr lang="en-US" sz="1600" b="1" dirty="0">
                <a:solidFill>
                  <a:schemeClr val="bg1"/>
                </a:solidFill>
              </a:rPr>
            </a:br>
            <a:r>
              <a:rPr lang="en-US" sz="1600" b="1" dirty="0">
                <a:solidFill>
                  <a:schemeClr val="bg1"/>
                </a:solidFill>
              </a:rPr>
              <a:t>&amp; Data Migration</a:t>
            </a:r>
          </a:p>
        </p:txBody>
      </p:sp>
      <p:sp>
        <p:nvSpPr>
          <p:cNvPr id="36" name="AutoShape 11"/>
          <p:cNvSpPr>
            <a:spLocks noChangeAspect="1" noChangeArrowheads="1"/>
          </p:cNvSpPr>
          <p:nvPr/>
        </p:nvSpPr>
        <p:spPr bwMode="gray">
          <a:xfrm>
            <a:off x="6035454" y="2021427"/>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37" name="TextBox 36"/>
          <p:cNvSpPr txBox="1"/>
          <p:nvPr/>
        </p:nvSpPr>
        <p:spPr>
          <a:xfrm>
            <a:off x="4769007" y="1325492"/>
            <a:ext cx="1371243"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Fully Active Distributed DB</a:t>
            </a:r>
          </a:p>
        </p:txBody>
      </p:sp>
      <p:sp>
        <p:nvSpPr>
          <p:cNvPr id="38" name="Rounded Rectangle 37"/>
          <p:cNvSpPr/>
          <p:nvPr/>
        </p:nvSpPr>
        <p:spPr bwMode="auto">
          <a:xfrm>
            <a:off x="6323084" y="1279784"/>
            <a:ext cx="2785839" cy="548497"/>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High Availability</a:t>
            </a:r>
            <a:br>
              <a:rPr lang="en-US" sz="1600" b="1" dirty="0">
                <a:solidFill>
                  <a:schemeClr val="bg1"/>
                </a:solidFill>
              </a:rPr>
            </a:br>
            <a:r>
              <a:rPr lang="en-US" sz="1600" b="1" dirty="0">
                <a:solidFill>
                  <a:schemeClr val="bg1"/>
                </a:solidFill>
              </a:rPr>
              <a:t>&amp; Disaster Recovery</a:t>
            </a:r>
          </a:p>
        </p:txBody>
      </p:sp>
      <p:sp>
        <p:nvSpPr>
          <p:cNvPr id="39" name="AutoShape 11"/>
          <p:cNvSpPr>
            <a:spLocks noChangeAspect="1" noChangeArrowheads="1"/>
          </p:cNvSpPr>
          <p:nvPr/>
        </p:nvSpPr>
        <p:spPr bwMode="gray">
          <a:xfrm>
            <a:off x="6035454" y="1310256"/>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40" name="TextBox 39"/>
          <p:cNvSpPr txBox="1"/>
          <p:nvPr/>
        </p:nvSpPr>
        <p:spPr>
          <a:xfrm>
            <a:off x="4769007" y="4170175"/>
            <a:ext cx="1371243"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Application</a:t>
            </a:r>
            <a:br>
              <a:rPr lang="en-US" sz="1400" b="1" dirty="0">
                <a:solidFill>
                  <a:srgbClr val="000000"/>
                </a:solidFill>
                <a:latin typeface="+mj-lt"/>
              </a:rPr>
            </a:br>
            <a:r>
              <a:rPr lang="en-US" sz="1400" b="1" dirty="0">
                <a:solidFill>
                  <a:srgbClr val="000000"/>
                </a:solidFill>
                <a:latin typeface="+mj-lt"/>
              </a:rPr>
              <a:t>Offloading</a:t>
            </a:r>
          </a:p>
        </p:txBody>
      </p:sp>
      <p:sp>
        <p:nvSpPr>
          <p:cNvPr id="41" name="Rounded Rectangle 40"/>
          <p:cNvSpPr/>
          <p:nvPr/>
        </p:nvSpPr>
        <p:spPr bwMode="auto">
          <a:xfrm>
            <a:off x="6323084" y="4124467"/>
            <a:ext cx="2785839" cy="548497"/>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Query &amp; Report Offloading</a:t>
            </a:r>
          </a:p>
        </p:txBody>
      </p:sp>
      <p:sp>
        <p:nvSpPr>
          <p:cNvPr id="42" name="AutoShape 11"/>
          <p:cNvSpPr>
            <a:spLocks noChangeAspect="1" noChangeArrowheads="1"/>
          </p:cNvSpPr>
          <p:nvPr/>
        </p:nvSpPr>
        <p:spPr bwMode="gray">
          <a:xfrm>
            <a:off x="6035454" y="4154939"/>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43" name="TextBox 42"/>
          <p:cNvSpPr txBox="1"/>
          <p:nvPr/>
        </p:nvSpPr>
        <p:spPr>
          <a:xfrm>
            <a:off x="4769007" y="3459005"/>
            <a:ext cx="1371243"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Big Data, DW &amp; Marts</a:t>
            </a:r>
          </a:p>
        </p:txBody>
      </p:sp>
      <p:sp>
        <p:nvSpPr>
          <p:cNvPr id="44" name="Rounded Rectangle 43"/>
          <p:cNvSpPr/>
          <p:nvPr/>
        </p:nvSpPr>
        <p:spPr bwMode="auto">
          <a:xfrm>
            <a:off x="6323084" y="3413296"/>
            <a:ext cx="2785839" cy="548497"/>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Real-time BI, Hadoop Data Staging, Data Ingestion</a:t>
            </a:r>
          </a:p>
        </p:txBody>
      </p:sp>
      <p:sp>
        <p:nvSpPr>
          <p:cNvPr id="45" name="AutoShape 11"/>
          <p:cNvSpPr>
            <a:spLocks noChangeAspect="1" noChangeArrowheads="1"/>
          </p:cNvSpPr>
          <p:nvPr/>
        </p:nvSpPr>
        <p:spPr bwMode="gray">
          <a:xfrm>
            <a:off x="6035454" y="3443768"/>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46" name="Rounded Rectangle 48"/>
          <p:cNvSpPr/>
          <p:nvPr/>
        </p:nvSpPr>
        <p:spPr bwMode="auto">
          <a:xfrm>
            <a:off x="6353034" y="4812309"/>
            <a:ext cx="2785839" cy="548497"/>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Event Driven Architecture, SOA/MQ, Coherence</a:t>
            </a:r>
          </a:p>
        </p:txBody>
      </p:sp>
      <p:sp>
        <p:nvSpPr>
          <p:cNvPr id="47" name="TextBox 46"/>
          <p:cNvSpPr txBox="1"/>
          <p:nvPr/>
        </p:nvSpPr>
        <p:spPr>
          <a:xfrm>
            <a:off x="4769007" y="4854510"/>
            <a:ext cx="1371243"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Message Bus</a:t>
            </a:r>
            <a:br>
              <a:rPr lang="en-US" sz="1400" b="1" dirty="0">
                <a:solidFill>
                  <a:srgbClr val="000000"/>
                </a:solidFill>
                <a:latin typeface="+mj-lt"/>
              </a:rPr>
            </a:br>
            <a:r>
              <a:rPr lang="en-US" sz="1400" b="1" dirty="0">
                <a:solidFill>
                  <a:srgbClr val="000000"/>
                </a:solidFill>
                <a:latin typeface="+mj-lt"/>
              </a:rPr>
              <a:t>&amp; Data Grid</a:t>
            </a:r>
          </a:p>
        </p:txBody>
      </p:sp>
      <p:sp>
        <p:nvSpPr>
          <p:cNvPr id="48" name="AutoShape 11"/>
          <p:cNvSpPr>
            <a:spLocks noChangeAspect="1" noChangeArrowheads="1"/>
          </p:cNvSpPr>
          <p:nvPr/>
        </p:nvSpPr>
        <p:spPr bwMode="gray">
          <a:xfrm>
            <a:off x="6035454" y="4866110"/>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49" name="Rounded Rectangle 48"/>
          <p:cNvSpPr/>
          <p:nvPr/>
        </p:nvSpPr>
        <p:spPr bwMode="auto">
          <a:xfrm>
            <a:off x="6323084" y="2702125"/>
            <a:ext cx="2785839" cy="548497"/>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Data Synchronization</a:t>
            </a:r>
            <a:br>
              <a:rPr lang="en-US" sz="1600" b="1" dirty="0">
                <a:solidFill>
                  <a:schemeClr val="bg1"/>
                </a:solidFill>
              </a:rPr>
            </a:br>
            <a:r>
              <a:rPr lang="en-US" sz="1600" b="1" dirty="0">
                <a:solidFill>
                  <a:schemeClr val="bg1"/>
                </a:solidFill>
              </a:rPr>
              <a:t>Across the Enterprise</a:t>
            </a:r>
          </a:p>
        </p:txBody>
      </p:sp>
      <p:sp>
        <p:nvSpPr>
          <p:cNvPr id="50" name="TextBox 157"/>
          <p:cNvSpPr txBox="1">
            <a:spLocks noChangeArrowheads="1"/>
          </p:cNvSpPr>
          <p:nvPr/>
        </p:nvSpPr>
        <p:spPr bwMode="auto">
          <a:xfrm>
            <a:off x="4769007" y="2747834"/>
            <a:ext cx="1371243" cy="510754"/>
          </a:xfrm>
          <a:prstGeom prst="rect">
            <a:avLst/>
          </a:prstGeom>
          <a:noFill/>
          <a:ln w="9525">
            <a:noFill/>
            <a:miter lim="800000"/>
            <a:headEnd/>
            <a:tailEnd/>
          </a:ln>
        </p:spPr>
        <p:txBody>
          <a:bodyPr wrap="square" lIns="121867" tIns="60933" rIns="121867" bIns="60933">
            <a:spAutoFit/>
          </a:bodyPr>
          <a:lstStyle/>
          <a:p>
            <a:pPr algn="ctr">
              <a:lnSpc>
                <a:spcPct val="90000"/>
              </a:lnSpc>
              <a:spcBef>
                <a:spcPct val="50000"/>
              </a:spcBef>
              <a:buClr>
                <a:srgbClr val="FD0000"/>
              </a:buClr>
            </a:pPr>
            <a:r>
              <a:rPr lang="en-US" sz="1400" b="1" dirty="0">
                <a:solidFill>
                  <a:srgbClr val="000000"/>
                </a:solidFill>
                <a:latin typeface="+mj-lt"/>
              </a:rPr>
              <a:t>Global Data Centers</a:t>
            </a:r>
          </a:p>
        </p:txBody>
      </p:sp>
      <p:sp>
        <p:nvSpPr>
          <p:cNvPr id="51" name="AutoShape 11"/>
          <p:cNvSpPr>
            <a:spLocks noChangeAspect="1" noChangeArrowheads="1"/>
          </p:cNvSpPr>
          <p:nvPr/>
        </p:nvSpPr>
        <p:spPr bwMode="gray">
          <a:xfrm>
            <a:off x="6035454" y="2732597"/>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52" name="Rounded Rectangle 48"/>
          <p:cNvSpPr/>
          <p:nvPr/>
        </p:nvSpPr>
        <p:spPr bwMode="auto">
          <a:xfrm>
            <a:off x="6323084" y="5546809"/>
            <a:ext cx="2785839" cy="548497"/>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Real-time Analytics</a:t>
            </a:r>
          </a:p>
          <a:p>
            <a:pPr marL="79270" indent="-79270" algn="ctr" defTabSz="608884">
              <a:lnSpc>
                <a:spcPct val="90000"/>
              </a:lnSpc>
              <a:buClr>
                <a:srgbClr val="FF1414"/>
              </a:buClr>
              <a:defRPr/>
            </a:pPr>
            <a:r>
              <a:rPr lang="en-US" sz="1600" b="1" dirty="0">
                <a:solidFill>
                  <a:schemeClr val="bg1"/>
                </a:solidFill>
              </a:rPr>
              <a:t>&amp; Massive Parallelization</a:t>
            </a:r>
          </a:p>
        </p:txBody>
      </p:sp>
      <p:sp>
        <p:nvSpPr>
          <p:cNvPr id="53" name="TextBox 52"/>
          <p:cNvSpPr txBox="1"/>
          <p:nvPr/>
        </p:nvSpPr>
        <p:spPr>
          <a:xfrm>
            <a:off x="4798372" y="5565682"/>
            <a:ext cx="1330004"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Data</a:t>
            </a:r>
            <a:br>
              <a:rPr lang="en-US" sz="1400" b="1" dirty="0">
                <a:solidFill>
                  <a:srgbClr val="000000"/>
                </a:solidFill>
                <a:latin typeface="+mj-lt"/>
              </a:rPr>
            </a:br>
            <a:r>
              <a:rPr lang="en-US" sz="1400" b="1" dirty="0">
                <a:solidFill>
                  <a:srgbClr val="000000"/>
                </a:solidFill>
                <a:latin typeface="+mj-lt"/>
              </a:rPr>
              <a:t>Streaming</a:t>
            </a:r>
          </a:p>
        </p:txBody>
      </p:sp>
      <p:sp>
        <p:nvSpPr>
          <p:cNvPr id="54" name="AutoShape 11"/>
          <p:cNvSpPr>
            <a:spLocks noChangeAspect="1" noChangeArrowheads="1"/>
          </p:cNvSpPr>
          <p:nvPr/>
        </p:nvSpPr>
        <p:spPr bwMode="gray">
          <a:xfrm>
            <a:off x="6035454" y="5577281"/>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pic>
        <p:nvPicPr>
          <p:cNvPr id="55" name="Picture 54"/>
          <p:cNvPicPr>
            <a:picLocks noChangeAspect="1"/>
          </p:cNvPicPr>
          <p:nvPr/>
        </p:nvPicPr>
        <p:blipFill>
          <a:blip r:embed="rId9"/>
          <a:stretch>
            <a:fillRect/>
          </a:stretch>
        </p:blipFill>
        <p:spPr>
          <a:xfrm>
            <a:off x="10525495" y="5409684"/>
            <a:ext cx="747833" cy="545626"/>
          </a:xfrm>
          <a:prstGeom prst="rect">
            <a:avLst/>
          </a:prstGeom>
        </p:spPr>
      </p:pic>
      <p:pic>
        <p:nvPicPr>
          <p:cNvPr id="56" name="Picture 55"/>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9578304" y="3057312"/>
            <a:ext cx="1065688" cy="374761"/>
          </a:xfrm>
          <a:prstGeom prst="rect">
            <a:avLst/>
          </a:prstGeom>
        </p:spPr>
      </p:pic>
      <p:pic>
        <p:nvPicPr>
          <p:cNvPr id="57" name="Picture 5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65590" y="4620651"/>
            <a:ext cx="1318169" cy="394896"/>
          </a:xfrm>
          <a:prstGeom prst="rect">
            <a:avLst/>
          </a:prstGeom>
        </p:spPr>
      </p:pic>
      <p:cxnSp>
        <p:nvCxnSpPr>
          <p:cNvPr id="58" name="Straight Connector 57"/>
          <p:cNvCxnSpPr>
            <a:stCxn id="44" idx="3"/>
          </p:cNvCxnSpPr>
          <p:nvPr/>
        </p:nvCxnSpPr>
        <p:spPr>
          <a:xfrm flipV="1">
            <a:off x="9108920" y="3671811"/>
            <a:ext cx="391852" cy="15735"/>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9124016" y="4398717"/>
            <a:ext cx="361660" cy="8159"/>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2" idx="3"/>
          </p:cNvCxnSpPr>
          <p:nvPr/>
        </p:nvCxnSpPr>
        <p:spPr>
          <a:xfrm flipV="1">
            <a:off x="9108920" y="5813464"/>
            <a:ext cx="391852" cy="7595"/>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517331" y="2992533"/>
            <a:ext cx="2431305" cy="1"/>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8" idx="3"/>
            <a:endCxn id="37" idx="1"/>
          </p:cNvCxnSpPr>
          <p:nvPr/>
        </p:nvCxnSpPr>
        <p:spPr>
          <a:xfrm flipV="1">
            <a:off x="4153843" y="1580870"/>
            <a:ext cx="615165" cy="1783651"/>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8" idx="3"/>
            <a:endCxn id="43" idx="1"/>
          </p:cNvCxnSpPr>
          <p:nvPr/>
        </p:nvCxnSpPr>
        <p:spPr>
          <a:xfrm>
            <a:off x="4153843" y="3364521"/>
            <a:ext cx="615165" cy="349861"/>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8" idx="3"/>
            <a:endCxn id="40" idx="1"/>
          </p:cNvCxnSpPr>
          <p:nvPr/>
        </p:nvCxnSpPr>
        <p:spPr>
          <a:xfrm>
            <a:off x="4153843" y="3364520"/>
            <a:ext cx="615165" cy="1061032"/>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8" idx="3"/>
            <a:endCxn id="47" idx="1"/>
          </p:cNvCxnSpPr>
          <p:nvPr/>
        </p:nvCxnSpPr>
        <p:spPr>
          <a:xfrm>
            <a:off x="4153843" y="3364521"/>
            <a:ext cx="615165" cy="1745366"/>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8" idx="3"/>
            <a:endCxn id="34" idx="1"/>
          </p:cNvCxnSpPr>
          <p:nvPr/>
        </p:nvCxnSpPr>
        <p:spPr>
          <a:xfrm flipV="1">
            <a:off x="4153843" y="2292040"/>
            <a:ext cx="615165" cy="1072481"/>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8" idx="3"/>
            <a:endCxn id="50" idx="1"/>
          </p:cNvCxnSpPr>
          <p:nvPr/>
        </p:nvCxnSpPr>
        <p:spPr>
          <a:xfrm flipV="1">
            <a:off x="4153843" y="3003210"/>
            <a:ext cx="615165" cy="361310"/>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12" idx="3"/>
            <a:endCxn id="53" idx="1"/>
          </p:cNvCxnSpPr>
          <p:nvPr/>
        </p:nvCxnSpPr>
        <p:spPr>
          <a:xfrm>
            <a:off x="4123349" y="3364520"/>
            <a:ext cx="675025" cy="2456538"/>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9" name="Freeform 9"/>
          <p:cNvSpPr>
            <a:spLocks/>
          </p:cNvSpPr>
          <p:nvPr/>
        </p:nvSpPr>
        <p:spPr bwMode="gray">
          <a:xfrm>
            <a:off x="2770380" y="2319389"/>
            <a:ext cx="638329" cy="425936"/>
          </a:xfrm>
          <a:custGeom>
            <a:avLst/>
            <a:gdLst>
              <a:gd name="T0" fmla="*/ 120 w 187"/>
              <a:gd name="T1" fmla="*/ 0 h 116"/>
              <a:gd name="T2" fmla="*/ 161 w 187"/>
              <a:gd name="T3" fmla="*/ 38 h 116"/>
              <a:gd name="T4" fmla="*/ 187 w 187"/>
              <a:gd name="T5" fmla="*/ 71 h 116"/>
              <a:gd name="T6" fmla="*/ 159 w 187"/>
              <a:gd name="T7" fmla="*/ 104 h 116"/>
              <a:gd name="T8" fmla="*/ 146 w 187"/>
              <a:gd name="T9" fmla="*/ 100 h 116"/>
              <a:gd name="T10" fmla="*/ 119 w 187"/>
              <a:gd name="T11" fmla="*/ 116 h 116"/>
              <a:gd name="T12" fmla="*/ 114 w 187"/>
              <a:gd name="T13" fmla="*/ 116 h 116"/>
              <a:gd name="T14" fmla="*/ 114 w 187"/>
              <a:gd name="T15" fmla="*/ 89 h 116"/>
              <a:gd name="T16" fmla="*/ 135 w 187"/>
              <a:gd name="T17" fmla="*/ 89 h 116"/>
              <a:gd name="T18" fmla="*/ 94 w 187"/>
              <a:gd name="T19" fmla="*/ 40 h 116"/>
              <a:gd name="T20" fmla="*/ 53 w 187"/>
              <a:gd name="T21" fmla="*/ 89 h 116"/>
              <a:gd name="T22" fmla="*/ 73 w 187"/>
              <a:gd name="T23" fmla="*/ 89 h 116"/>
              <a:gd name="T24" fmla="*/ 73 w 187"/>
              <a:gd name="T25" fmla="*/ 114 h 116"/>
              <a:gd name="T26" fmla="*/ 71 w 187"/>
              <a:gd name="T27" fmla="*/ 114 h 116"/>
              <a:gd name="T28" fmla="*/ 41 w 187"/>
              <a:gd name="T29" fmla="*/ 103 h 116"/>
              <a:gd name="T30" fmla="*/ 27 w 187"/>
              <a:gd name="T31" fmla="*/ 106 h 116"/>
              <a:gd name="T32" fmla="*/ 0 w 187"/>
              <a:gd name="T33" fmla="*/ 79 h 116"/>
              <a:gd name="T34" fmla="*/ 27 w 187"/>
              <a:gd name="T35" fmla="*/ 52 h 116"/>
              <a:gd name="T36" fmla="*/ 34 w 187"/>
              <a:gd name="T37" fmla="*/ 53 h 116"/>
              <a:gd name="T38" fmla="*/ 68 w 187"/>
              <a:gd name="T39" fmla="*/ 25 h 116"/>
              <a:gd name="T40" fmla="*/ 82 w 187"/>
              <a:gd name="T41" fmla="*/ 28 h 116"/>
              <a:gd name="T42" fmla="*/ 120 w 187"/>
              <a:gd name="T43" fmla="*/ 0 h 116"/>
              <a:gd name="connsiteX0" fmla="*/ 6417 w 10000"/>
              <a:gd name="connsiteY0" fmla="*/ 0 h 10000"/>
              <a:gd name="connsiteX1" fmla="*/ 8610 w 10000"/>
              <a:gd name="connsiteY1" fmla="*/ 3276 h 10000"/>
              <a:gd name="connsiteX2" fmla="*/ 10000 w 10000"/>
              <a:gd name="connsiteY2" fmla="*/ 6121 h 10000"/>
              <a:gd name="connsiteX3" fmla="*/ 8503 w 10000"/>
              <a:gd name="connsiteY3" fmla="*/ 8966 h 10000"/>
              <a:gd name="connsiteX4" fmla="*/ 7807 w 10000"/>
              <a:gd name="connsiteY4" fmla="*/ 8621 h 10000"/>
              <a:gd name="connsiteX5" fmla="*/ 6364 w 10000"/>
              <a:gd name="connsiteY5" fmla="*/ 10000 h 10000"/>
              <a:gd name="connsiteX6" fmla="*/ 6096 w 10000"/>
              <a:gd name="connsiteY6" fmla="*/ 10000 h 10000"/>
              <a:gd name="connsiteX7" fmla="*/ 6096 w 10000"/>
              <a:gd name="connsiteY7" fmla="*/ 7672 h 10000"/>
              <a:gd name="connsiteX8" fmla="*/ 7219 w 10000"/>
              <a:gd name="connsiteY8" fmla="*/ 7672 h 10000"/>
              <a:gd name="connsiteX9" fmla="*/ 2834 w 10000"/>
              <a:gd name="connsiteY9" fmla="*/ 7672 h 10000"/>
              <a:gd name="connsiteX10" fmla="*/ 3904 w 10000"/>
              <a:gd name="connsiteY10" fmla="*/ 7672 h 10000"/>
              <a:gd name="connsiteX11" fmla="*/ 3904 w 10000"/>
              <a:gd name="connsiteY11" fmla="*/ 9828 h 10000"/>
              <a:gd name="connsiteX12" fmla="*/ 3797 w 10000"/>
              <a:gd name="connsiteY12" fmla="*/ 9828 h 10000"/>
              <a:gd name="connsiteX13" fmla="*/ 2193 w 10000"/>
              <a:gd name="connsiteY13" fmla="*/ 8879 h 10000"/>
              <a:gd name="connsiteX14" fmla="*/ 1444 w 10000"/>
              <a:gd name="connsiteY14" fmla="*/ 9138 h 10000"/>
              <a:gd name="connsiteX15" fmla="*/ 0 w 10000"/>
              <a:gd name="connsiteY15" fmla="*/ 6810 h 10000"/>
              <a:gd name="connsiteX16" fmla="*/ 1444 w 10000"/>
              <a:gd name="connsiteY16" fmla="*/ 4483 h 10000"/>
              <a:gd name="connsiteX17" fmla="*/ 1818 w 10000"/>
              <a:gd name="connsiteY17" fmla="*/ 4569 h 10000"/>
              <a:gd name="connsiteX18" fmla="*/ 3636 w 10000"/>
              <a:gd name="connsiteY18" fmla="*/ 2155 h 10000"/>
              <a:gd name="connsiteX19" fmla="*/ 4385 w 10000"/>
              <a:gd name="connsiteY19" fmla="*/ 2414 h 10000"/>
              <a:gd name="connsiteX20" fmla="*/ 6417 w 10000"/>
              <a:gd name="connsiteY20" fmla="*/ 0 h 10000"/>
              <a:gd name="connsiteX0" fmla="*/ 6417 w 10000"/>
              <a:gd name="connsiteY0" fmla="*/ 0 h 10000"/>
              <a:gd name="connsiteX1" fmla="*/ 8610 w 10000"/>
              <a:gd name="connsiteY1" fmla="*/ 3276 h 10000"/>
              <a:gd name="connsiteX2" fmla="*/ 10000 w 10000"/>
              <a:gd name="connsiteY2" fmla="*/ 6121 h 10000"/>
              <a:gd name="connsiteX3" fmla="*/ 8503 w 10000"/>
              <a:gd name="connsiteY3" fmla="*/ 8966 h 10000"/>
              <a:gd name="connsiteX4" fmla="*/ 7807 w 10000"/>
              <a:gd name="connsiteY4" fmla="*/ 8621 h 10000"/>
              <a:gd name="connsiteX5" fmla="*/ 6364 w 10000"/>
              <a:gd name="connsiteY5" fmla="*/ 10000 h 10000"/>
              <a:gd name="connsiteX6" fmla="*/ 6096 w 10000"/>
              <a:gd name="connsiteY6" fmla="*/ 10000 h 10000"/>
              <a:gd name="connsiteX7" fmla="*/ 7219 w 10000"/>
              <a:gd name="connsiteY7" fmla="*/ 7672 h 10000"/>
              <a:gd name="connsiteX8" fmla="*/ 2834 w 10000"/>
              <a:gd name="connsiteY8" fmla="*/ 7672 h 10000"/>
              <a:gd name="connsiteX9" fmla="*/ 3904 w 10000"/>
              <a:gd name="connsiteY9" fmla="*/ 7672 h 10000"/>
              <a:gd name="connsiteX10" fmla="*/ 3904 w 10000"/>
              <a:gd name="connsiteY10" fmla="*/ 9828 h 10000"/>
              <a:gd name="connsiteX11" fmla="*/ 3797 w 10000"/>
              <a:gd name="connsiteY11" fmla="*/ 9828 h 10000"/>
              <a:gd name="connsiteX12" fmla="*/ 2193 w 10000"/>
              <a:gd name="connsiteY12" fmla="*/ 8879 h 10000"/>
              <a:gd name="connsiteX13" fmla="*/ 1444 w 10000"/>
              <a:gd name="connsiteY13" fmla="*/ 9138 h 10000"/>
              <a:gd name="connsiteX14" fmla="*/ 0 w 10000"/>
              <a:gd name="connsiteY14" fmla="*/ 6810 h 10000"/>
              <a:gd name="connsiteX15" fmla="*/ 1444 w 10000"/>
              <a:gd name="connsiteY15" fmla="*/ 4483 h 10000"/>
              <a:gd name="connsiteX16" fmla="*/ 1818 w 10000"/>
              <a:gd name="connsiteY16" fmla="*/ 4569 h 10000"/>
              <a:gd name="connsiteX17" fmla="*/ 3636 w 10000"/>
              <a:gd name="connsiteY17" fmla="*/ 2155 h 10000"/>
              <a:gd name="connsiteX18" fmla="*/ 4385 w 10000"/>
              <a:gd name="connsiteY18" fmla="*/ 2414 h 10000"/>
              <a:gd name="connsiteX19" fmla="*/ 6417 w 10000"/>
              <a:gd name="connsiteY19" fmla="*/ 0 h 10000"/>
              <a:gd name="connsiteX0" fmla="*/ 6417 w 10000"/>
              <a:gd name="connsiteY0" fmla="*/ 0 h 10000"/>
              <a:gd name="connsiteX1" fmla="*/ 8610 w 10000"/>
              <a:gd name="connsiteY1" fmla="*/ 3276 h 10000"/>
              <a:gd name="connsiteX2" fmla="*/ 10000 w 10000"/>
              <a:gd name="connsiteY2" fmla="*/ 6121 h 10000"/>
              <a:gd name="connsiteX3" fmla="*/ 8503 w 10000"/>
              <a:gd name="connsiteY3" fmla="*/ 8966 h 10000"/>
              <a:gd name="connsiteX4" fmla="*/ 7807 w 10000"/>
              <a:gd name="connsiteY4" fmla="*/ 8621 h 10000"/>
              <a:gd name="connsiteX5" fmla="*/ 6364 w 10000"/>
              <a:gd name="connsiteY5" fmla="*/ 10000 h 10000"/>
              <a:gd name="connsiteX6" fmla="*/ 6096 w 10000"/>
              <a:gd name="connsiteY6" fmla="*/ 10000 h 10000"/>
              <a:gd name="connsiteX7" fmla="*/ 2834 w 10000"/>
              <a:gd name="connsiteY7" fmla="*/ 7672 h 10000"/>
              <a:gd name="connsiteX8" fmla="*/ 3904 w 10000"/>
              <a:gd name="connsiteY8" fmla="*/ 7672 h 10000"/>
              <a:gd name="connsiteX9" fmla="*/ 3904 w 10000"/>
              <a:gd name="connsiteY9" fmla="*/ 9828 h 10000"/>
              <a:gd name="connsiteX10" fmla="*/ 3797 w 10000"/>
              <a:gd name="connsiteY10" fmla="*/ 9828 h 10000"/>
              <a:gd name="connsiteX11" fmla="*/ 2193 w 10000"/>
              <a:gd name="connsiteY11" fmla="*/ 8879 h 10000"/>
              <a:gd name="connsiteX12" fmla="*/ 1444 w 10000"/>
              <a:gd name="connsiteY12" fmla="*/ 9138 h 10000"/>
              <a:gd name="connsiteX13" fmla="*/ 0 w 10000"/>
              <a:gd name="connsiteY13" fmla="*/ 6810 h 10000"/>
              <a:gd name="connsiteX14" fmla="*/ 1444 w 10000"/>
              <a:gd name="connsiteY14" fmla="*/ 4483 h 10000"/>
              <a:gd name="connsiteX15" fmla="*/ 1818 w 10000"/>
              <a:gd name="connsiteY15" fmla="*/ 4569 h 10000"/>
              <a:gd name="connsiteX16" fmla="*/ 3636 w 10000"/>
              <a:gd name="connsiteY16" fmla="*/ 2155 h 10000"/>
              <a:gd name="connsiteX17" fmla="*/ 4385 w 10000"/>
              <a:gd name="connsiteY17" fmla="*/ 2414 h 10000"/>
              <a:gd name="connsiteX18" fmla="*/ 6417 w 10000"/>
              <a:gd name="connsiteY18" fmla="*/ 0 h 10000"/>
              <a:gd name="connsiteX0" fmla="*/ 6417 w 10000"/>
              <a:gd name="connsiteY0" fmla="*/ 0 h 10000"/>
              <a:gd name="connsiteX1" fmla="*/ 8610 w 10000"/>
              <a:gd name="connsiteY1" fmla="*/ 3276 h 10000"/>
              <a:gd name="connsiteX2" fmla="*/ 10000 w 10000"/>
              <a:gd name="connsiteY2" fmla="*/ 6121 h 10000"/>
              <a:gd name="connsiteX3" fmla="*/ 8503 w 10000"/>
              <a:gd name="connsiteY3" fmla="*/ 8966 h 10000"/>
              <a:gd name="connsiteX4" fmla="*/ 7807 w 10000"/>
              <a:gd name="connsiteY4" fmla="*/ 8621 h 10000"/>
              <a:gd name="connsiteX5" fmla="*/ 6364 w 10000"/>
              <a:gd name="connsiteY5" fmla="*/ 10000 h 10000"/>
              <a:gd name="connsiteX6" fmla="*/ 6096 w 10000"/>
              <a:gd name="connsiteY6" fmla="*/ 10000 h 10000"/>
              <a:gd name="connsiteX7" fmla="*/ 3904 w 10000"/>
              <a:gd name="connsiteY7" fmla="*/ 7672 h 10000"/>
              <a:gd name="connsiteX8" fmla="*/ 3904 w 10000"/>
              <a:gd name="connsiteY8" fmla="*/ 9828 h 10000"/>
              <a:gd name="connsiteX9" fmla="*/ 3797 w 10000"/>
              <a:gd name="connsiteY9" fmla="*/ 9828 h 10000"/>
              <a:gd name="connsiteX10" fmla="*/ 2193 w 10000"/>
              <a:gd name="connsiteY10" fmla="*/ 8879 h 10000"/>
              <a:gd name="connsiteX11" fmla="*/ 1444 w 10000"/>
              <a:gd name="connsiteY11" fmla="*/ 9138 h 10000"/>
              <a:gd name="connsiteX12" fmla="*/ 0 w 10000"/>
              <a:gd name="connsiteY12" fmla="*/ 6810 h 10000"/>
              <a:gd name="connsiteX13" fmla="*/ 1444 w 10000"/>
              <a:gd name="connsiteY13" fmla="*/ 4483 h 10000"/>
              <a:gd name="connsiteX14" fmla="*/ 1818 w 10000"/>
              <a:gd name="connsiteY14" fmla="*/ 4569 h 10000"/>
              <a:gd name="connsiteX15" fmla="*/ 3636 w 10000"/>
              <a:gd name="connsiteY15" fmla="*/ 2155 h 10000"/>
              <a:gd name="connsiteX16" fmla="*/ 4385 w 10000"/>
              <a:gd name="connsiteY16" fmla="*/ 2414 h 10000"/>
              <a:gd name="connsiteX17" fmla="*/ 6417 w 10000"/>
              <a:gd name="connsiteY17" fmla="*/ 0 h 10000"/>
              <a:gd name="connsiteX0" fmla="*/ 6417 w 10000"/>
              <a:gd name="connsiteY0" fmla="*/ 0 h 10000"/>
              <a:gd name="connsiteX1" fmla="*/ 8610 w 10000"/>
              <a:gd name="connsiteY1" fmla="*/ 3276 h 10000"/>
              <a:gd name="connsiteX2" fmla="*/ 10000 w 10000"/>
              <a:gd name="connsiteY2" fmla="*/ 6121 h 10000"/>
              <a:gd name="connsiteX3" fmla="*/ 8503 w 10000"/>
              <a:gd name="connsiteY3" fmla="*/ 8966 h 10000"/>
              <a:gd name="connsiteX4" fmla="*/ 7807 w 10000"/>
              <a:gd name="connsiteY4" fmla="*/ 8621 h 10000"/>
              <a:gd name="connsiteX5" fmla="*/ 6364 w 10000"/>
              <a:gd name="connsiteY5" fmla="*/ 10000 h 10000"/>
              <a:gd name="connsiteX6" fmla="*/ 6096 w 10000"/>
              <a:gd name="connsiteY6" fmla="*/ 10000 h 10000"/>
              <a:gd name="connsiteX7" fmla="*/ 3904 w 10000"/>
              <a:gd name="connsiteY7" fmla="*/ 9828 h 10000"/>
              <a:gd name="connsiteX8" fmla="*/ 3797 w 10000"/>
              <a:gd name="connsiteY8" fmla="*/ 9828 h 10000"/>
              <a:gd name="connsiteX9" fmla="*/ 2193 w 10000"/>
              <a:gd name="connsiteY9" fmla="*/ 8879 h 10000"/>
              <a:gd name="connsiteX10" fmla="*/ 1444 w 10000"/>
              <a:gd name="connsiteY10" fmla="*/ 9138 h 10000"/>
              <a:gd name="connsiteX11" fmla="*/ 0 w 10000"/>
              <a:gd name="connsiteY11" fmla="*/ 6810 h 10000"/>
              <a:gd name="connsiteX12" fmla="*/ 1444 w 10000"/>
              <a:gd name="connsiteY12" fmla="*/ 4483 h 10000"/>
              <a:gd name="connsiteX13" fmla="*/ 1818 w 10000"/>
              <a:gd name="connsiteY13" fmla="*/ 4569 h 10000"/>
              <a:gd name="connsiteX14" fmla="*/ 3636 w 10000"/>
              <a:gd name="connsiteY14" fmla="*/ 2155 h 10000"/>
              <a:gd name="connsiteX15" fmla="*/ 4385 w 10000"/>
              <a:gd name="connsiteY15" fmla="*/ 2414 h 10000"/>
              <a:gd name="connsiteX16" fmla="*/ 6417 w 10000"/>
              <a:gd name="connsiteY1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0">
                <a:moveTo>
                  <a:pt x="6417" y="0"/>
                </a:moveTo>
                <a:cubicBezTo>
                  <a:pt x="7540" y="0"/>
                  <a:pt x="8449" y="1466"/>
                  <a:pt x="8610" y="3276"/>
                </a:cubicBezTo>
                <a:cubicBezTo>
                  <a:pt x="9412" y="3448"/>
                  <a:pt x="10000" y="4655"/>
                  <a:pt x="10000" y="6121"/>
                </a:cubicBezTo>
                <a:cubicBezTo>
                  <a:pt x="10000" y="7672"/>
                  <a:pt x="9358" y="8966"/>
                  <a:pt x="8503" y="8966"/>
                </a:cubicBezTo>
                <a:cubicBezTo>
                  <a:pt x="8235" y="8966"/>
                  <a:pt x="8021" y="8879"/>
                  <a:pt x="7807" y="8621"/>
                </a:cubicBezTo>
                <a:cubicBezTo>
                  <a:pt x="7540" y="9483"/>
                  <a:pt x="7005" y="10000"/>
                  <a:pt x="6364" y="10000"/>
                </a:cubicBezTo>
                <a:lnTo>
                  <a:pt x="6096" y="10000"/>
                </a:lnTo>
                <a:lnTo>
                  <a:pt x="3904" y="9828"/>
                </a:lnTo>
                <a:lnTo>
                  <a:pt x="3797" y="9828"/>
                </a:lnTo>
                <a:cubicBezTo>
                  <a:pt x="3102" y="9828"/>
                  <a:pt x="2513" y="9397"/>
                  <a:pt x="2193" y="8879"/>
                </a:cubicBezTo>
                <a:cubicBezTo>
                  <a:pt x="1979" y="9052"/>
                  <a:pt x="1711" y="9138"/>
                  <a:pt x="1444" y="9138"/>
                </a:cubicBezTo>
                <a:cubicBezTo>
                  <a:pt x="642" y="9138"/>
                  <a:pt x="0" y="8103"/>
                  <a:pt x="0" y="6810"/>
                </a:cubicBezTo>
                <a:cubicBezTo>
                  <a:pt x="0" y="5517"/>
                  <a:pt x="642" y="4483"/>
                  <a:pt x="1444" y="4483"/>
                </a:cubicBezTo>
                <a:cubicBezTo>
                  <a:pt x="1604" y="4483"/>
                  <a:pt x="1711" y="4483"/>
                  <a:pt x="1818" y="4569"/>
                </a:cubicBezTo>
                <a:cubicBezTo>
                  <a:pt x="1979" y="3190"/>
                  <a:pt x="2727" y="2155"/>
                  <a:pt x="3636" y="2155"/>
                </a:cubicBezTo>
                <a:cubicBezTo>
                  <a:pt x="3904" y="2155"/>
                  <a:pt x="4171" y="2241"/>
                  <a:pt x="4385" y="2414"/>
                </a:cubicBezTo>
                <a:cubicBezTo>
                  <a:pt x="4706" y="1034"/>
                  <a:pt x="5508" y="0"/>
                  <a:pt x="6417" y="0"/>
                </a:cubicBezTo>
                <a:close/>
              </a:path>
            </a:pathLst>
          </a:custGeom>
          <a:gradFill flip="none" rotWithShape="1">
            <a:gsLst>
              <a:gs pos="0">
                <a:schemeClr val="tx1">
                  <a:lumMod val="50000"/>
                  <a:lumOff val="50000"/>
                </a:schemeClr>
              </a:gs>
              <a:gs pos="55000">
                <a:schemeClr val="bg1"/>
              </a:gs>
            </a:gsLst>
            <a:lin ang="16200000" scaled="1"/>
            <a:tileRect/>
          </a:gradFill>
          <a:ln>
            <a:noFill/>
          </a:ln>
          <a:effectLst>
            <a:outerShdw blurRad="76200" dir="18900000" sy="23000" kx="-1200000" algn="bl" rotWithShape="0">
              <a:prstClr val="black">
                <a:alpha val="20000"/>
              </a:prstClr>
            </a:outerShdw>
          </a:effectLst>
          <a:scene3d>
            <a:camera prst="orthographicFront"/>
            <a:lightRig rig="threePt" dir="t"/>
          </a:scene3d>
          <a:sp3d extrusionH="44450" contourW="12700" prstMaterial="matte">
            <a:bevelT w="120650"/>
            <a:bevelB/>
            <a:extrusionClr>
              <a:schemeClr val="bg1">
                <a:lumMod val="75000"/>
              </a:schemeClr>
            </a:extrusionClr>
            <a:contourClr>
              <a:schemeClr val="bg1">
                <a:lumMod val="75000"/>
              </a:schemeClr>
            </a:contourClr>
          </a:sp3d>
        </p:spPr>
        <p:txBody>
          <a:bodyPr wrap="square" lIns="121867" tIns="60933" rIns="0" bIns="60933" anchor="b"/>
          <a:lstStyle/>
          <a:p>
            <a:endParaRPr lang="en-US" sz="900" kern="0" dirty="0">
              <a:solidFill>
                <a:srgbClr val="FFFFFF"/>
              </a:solidFill>
              <a:ea typeface="ヒラギノ角ゴ Pro W3"/>
              <a:cs typeface="ヒラギノ角ゴ Pro W3"/>
            </a:endParaRPr>
          </a:p>
        </p:txBody>
      </p:sp>
      <p:sp>
        <p:nvSpPr>
          <p:cNvPr id="70" name="Rounded Rectangle 69"/>
          <p:cNvSpPr/>
          <p:nvPr/>
        </p:nvSpPr>
        <p:spPr>
          <a:xfrm>
            <a:off x="2730597" y="3751426"/>
            <a:ext cx="1635505" cy="569085"/>
          </a:xfrm>
          <a:prstGeom prst="roundRect">
            <a:avLst>
              <a:gd name="adj" fmla="val 12327"/>
            </a:avLst>
          </a:prstGeom>
          <a:gradFill>
            <a:gsLst>
              <a:gs pos="0">
                <a:srgbClr val="FF0000"/>
              </a:gs>
              <a:gs pos="100000">
                <a:srgbClr val="FF0000">
                  <a:lumMod val="75000"/>
                </a:srgbClr>
              </a:gs>
            </a:gsLst>
            <a:lin ang="5400000" scaled="0"/>
          </a:gradFill>
          <a:ln w="25400" cap="flat" cmpd="sng" algn="ctr">
            <a:noFill/>
            <a:prstDash val="solid"/>
          </a:ln>
          <a:effectLst>
            <a:outerShdw blurRad="50800" dist="38100" dir="2700000" algn="tl" rotWithShape="0">
              <a:prstClr val="black">
                <a:alpha val="40000"/>
              </a:prstClr>
            </a:outerShdw>
          </a:effectLst>
        </p:spPr>
        <p:txBody>
          <a:bodyPr lIns="0" tIns="0" rIns="0" bIns="0" anchor="ctr"/>
          <a:lstStyle/>
          <a:p>
            <a:pPr algn="ctr" defTabSz="1218529">
              <a:defRPr/>
            </a:pPr>
            <a:r>
              <a:rPr lang="en-US" sz="1865" b="1" kern="0" dirty="0" err="1">
                <a:solidFill>
                  <a:srgbClr val="FFFFFF"/>
                </a:solidFill>
                <a:effectLst>
                  <a:outerShdw blurRad="38100" dist="38100" dir="2700000" algn="tl">
                    <a:srgbClr val="000000">
                      <a:alpha val="43137"/>
                    </a:srgbClr>
                  </a:outerShdw>
                </a:effectLst>
                <a:latin typeface="Calibri" panose="020F0502020204030204" pitchFamily="34" charset="0"/>
                <a:cs typeface="Arial" pitchFamily="34" charset="0"/>
              </a:rPr>
              <a:t>GoldenGate</a:t>
            </a:r>
            <a:endParaRPr lang="en-US" sz="1865" b="1" kern="0" dirty="0">
              <a:solidFill>
                <a:srgbClr val="FFFFFF"/>
              </a:solidFill>
              <a:effectLst>
                <a:outerShdw blurRad="38100" dist="38100" dir="2700000" algn="tl">
                  <a:srgbClr val="000000">
                    <a:alpha val="43137"/>
                  </a:srgbClr>
                </a:outerShdw>
              </a:effectLst>
              <a:latin typeface="Calibri" panose="020F0502020204030204" pitchFamily="34" charset="0"/>
              <a:cs typeface="Arial" pitchFamily="34" charset="0"/>
            </a:endParaRPr>
          </a:p>
        </p:txBody>
      </p:sp>
      <p:sp>
        <p:nvSpPr>
          <p:cNvPr id="71" name="TextBox 70"/>
          <p:cNvSpPr txBox="1"/>
          <p:nvPr/>
        </p:nvSpPr>
        <p:spPr>
          <a:xfrm>
            <a:off x="2848714" y="4414619"/>
            <a:ext cx="1354193" cy="489581"/>
          </a:xfrm>
          <a:prstGeom prst="rect">
            <a:avLst/>
          </a:prstGeom>
          <a:noFill/>
        </p:spPr>
        <p:txBody>
          <a:bodyPr wrap="none" lIns="0" tIns="0" rIns="0" bIns="0" rtlCol="0">
            <a:noAutofit/>
          </a:bodyPr>
          <a:lstStyle/>
          <a:p>
            <a:pPr algn="ctr">
              <a:lnSpc>
                <a:spcPct val="90000"/>
              </a:lnSpc>
            </a:pPr>
            <a:r>
              <a:rPr lang="en-US" sz="1799" dirty="0">
                <a:solidFill>
                  <a:schemeClr val="accent4"/>
                </a:solidFill>
              </a:rPr>
              <a:t>Real-time</a:t>
            </a:r>
            <a:br>
              <a:rPr lang="en-US" sz="1799" dirty="0">
                <a:solidFill>
                  <a:schemeClr val="accent4"/>
                </a:solidFill>
              </a:rPr>
            </a:br>
            <a:r>
              <a:rPr lang="en-US" sz="1799" dirty="0">
                <a:solidFill>
                  <a:schemeClr val="accent4"/>
                </a:solidFill>
              </a:rPr>
              <a:t>Data Delivery</a:t>
            </a:r>
          </a:p>
        </p:txBody>
      </p:sp>
      <p:pic>
        <p:nvPicPr>
          <p:cNvPr id="72" name="Picture 7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128078" y="5141954"/>
            <a:ext cx="691232" cy="617789"/>
          </a:xfrm>
          <a:prstGeom prst="rect">
            <a:avLst/>
          </a:prstGeom>
        </p:spPr>
      </p:pic>
      <p:grpSp>
        <p:nvGrpSpPr>
          <p:cNvPr id="73" name="Group 72"/>
          <p:cNvGrpSpPr/>
          <p:nvPr/>
        </p:nvGrpSpPr>
        <p:grpSpPr>
          <a:xfrm>
            <a:off x="9394892" y="6003394"/>
            <a:ext cx="2016917" cy="320454"/>
            <a:chOff x="9480460" y="510396"/>
            <a:chExt cx="1925704" cy="226109"/>
          </a:xfrm>
        </p:grpSpPr>
        <p:pic>
          <p:nvPicPr>
            <p:cNvPr id="74" name="Picture 73"/>
            <p:cNvPicPr>
              <a:picLocks noChangeAspect="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480460" y="510396"/>
              <a:ext cx="422070" cy="226109"/>
            </a:xfrm>
            <a:prstGeom prst="rect">
              <a:avLst/>
            </a:prstGeom>
          </p:spPr>
        </p:pic>
        <p:pic>
          <p:nvPicPr>
            <p:cNvPr id="75" name="Picture 74"/>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51270" y="531322"/>
              <a:ext cx="857498" cy="184256"/>
            </a:xfrm>
            <a:prstGeom prst="rect">
              <a:avLst/>
            </a:prstGeom>
          </p:spPr>
        </p:pic>
        <p:pic>
          <p:nvPicPr>
            <p:cNvPr id="76" name="Picture 75"/>
            <p:cNvPicPr>
              <a:picLocks noChangeAspect="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85536" y="525030"/>
              <a:ext cx="520628" cy="196841"/>
            </a:xfrm>
            <a:prstGeom prst="rect">
              <a:avLst/>
            </a:prstGeom>
          </p:spPr>
        </p:pic>
      </p:grpSp>
      <p:pic>
        <p:nvPicPr>
          <p:cNvPr id="77" name="Picture 43"/>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962171" y="2414992"/>
            <a:ext cx="522824" cy="586210"/>
          </a:xfrm>
          <a:prstGeom prst="rect">
            <a:avLst/>
          </a:prstGeom>
          <a:noFill/>
          <a:ln w="12700">
            <a:noFill/>
            <a:miter lim="800000"/>
            <a:headEnd/>
            <a:tailEnd/>
          </a:ln>
          <a:effectLst>
            <a:outerShdw dist="76199" dir="2999997" algn="ctr" rotWithShape="0">
              <a:srgbClr val="777777">
                <a:alpha val="25000"/>
              </a:srgbClr>
            </a:outerShdw>
          </a:effectLst>
        </p:spPr>
      </p:pic>
      <p:pic>
        <p:nvPicPr>
          <p:cNvPr id="78" name="Picture 2" descr="https://www.mongodb.com/assets/MongoDB_Brand_Resources/MongoDB-Logo-5c3a7405a85675366beb3a5ec4c032348c390b3f142f5e6dddf1d78e2df5cb5c.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579294" y="3757300"/>
            <a:ext cx="1223058" cy="33204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p:cNvPicPr>
            <a:picLocks noChangeAspect="1"/>
          </p:cNvPicPr>
          <p:nvPr/>
        </p:nvPicPr>
        <p:blipFill>
          <a:blip r:embed="rId18"/>
          <a:stretch>
            <a:fillRect/>
          </a:stretch>
        </p:blipFill>
        <p:spPr>
          <a:xfrm>
            <a:off x="10847888" y="3076728"/>
            <a:ext cx="969752" cy="461448"/>
          </a:xfrm>
          <a:prstGeom prst="rect">
            <a:avLst/>
          </a:prstGeom>
        </p:spPr>
      </p:pic>
      <p:sp>
        <p:nvSpPr>
          <p:cNvPr id="80" name="Slide Number Placeholder 2"/>
          <p:cNvSpPr>
            <a:spLocks noGrp="1"/>
          </p:cNvSpPr>
          <p:nvPr>
            <p:ph type="sldNum" sz="quarter" idx="12"/>
          </p:nvPr>
        </p:nvSpPr>
        <p:spPr>
          <a:xfrm>
            <a:off x="11278950" y="6556248"/>
            <a:ext cx="381760" cy="182880"/>
          </a:xfrm>
        </p:spPr>
        <p:txBody>
          <a:bodyPr/>
          <a:lstStyle/>
          <a:p>
            <a:fld id="{C51EAA63-D034-42AE-91FA-B13B9518C7BE}" type="slidenum">
              <a:rPr lang="en-US" smtClean="0"/>
              <a:pPr/>
              <a:t>14</a:t>
            </a:fld>
            <a:endParaRPr lang="en-US" dirty="0"/>
          </a:p>
        </p:txBody>
      </p:sp>
      <p:pic>
        <p:nvPicPr>
          <p:cNvPr id="81" name="Picture 8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656906" y="3433911"/>
            <a:ext cx="942197" cy="288312"/>
          </a:xfrm>
          <a:prstGeom prst="rect">
            <a:avLst/>
          </a:prstGeom>
        </p:spPr>
      </p:pic>
      <p:sp>
        <p:nvSpPr>
          <p:cNvPr id="82" name="Rectangle 81"/>
          <p:cNvSpPr/>
          <p:nvPr/>
        </p:nvSpPr>
        <p:spPr>
          <a:xfrm>
            <a:off x="1148700" y="5518186"/>
            <a:ext cx="1141935" cy="184423"/>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dirty="0"/>
              <a:t>JMS</a:t>
            </a:r>
          </a:p>
        </p:txBody>
      </p:sp>
      <p:cxnSp>
        <p:nvCxnSpPr>
          <p:cNvPr id="83" name="Elbow Connector 82"/>
          <p:cNvCxnSpPr/>
          <p:nvPr/>
        </p:nvCxnSpPr>
        <p:spPr>
          <a:xfrm flipV="1">
            <a:off x="2286993" y="3364522"/>
            <a:ext cx="632897" cy="2245875"/>
          </a:xfrm>
          <a:prstGeom prst="bentConnector3">
            <a:avLst>
              <a:gd name="adj1" fmla="val 52063"/>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530567" y="4114621"/>
            <a:ext cx="2431305" cy="0"/>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082213" y="3602955"/>
            <a:ext cx="599794" cy="416501"/>
          </a:xfrm>
          <a:prstGeom prst="rect">
            <a:avLst/>
          </a:prstGeom>
        </p:spPr>
      </p:pic>
      <p:pic>
        <p:nvPicPr>
          <p:cNvPr id="86" name="Picture 8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706971" y="2532357"/>
            <a:ext cx="1159399" cy="316159"/>
          </a:xfrm>
          <a:prstGeom prst="rect">
            <a:avLst/>
          </a:prstGeom>
        </p:spPr>
      </p:pic>
      <p:pic>
        <p:nvPicPr>
          <p:cNvPr id="87" name="Picture 8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527714" y="2541397"/>
            <a:ext cx="1152881" cy="301460"/>
          </a:xfrm>
          <a:prstGeom prst="rect">
            <a:avLst/>
          </a:prstGeom>
        </p:spPr>
      </p:pic>
      <p:pic>
        <p:nvPicPr>
          <p:cNvPr id="88" name="Picture 8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08254" y="1949149"/>
            <a:ext cx="1479327" cy="420342"/>
          </a:xfrm>
          <a:prstGeom prst="rect">
            <a:avLst/>
          </a:prstGeom>
        </p:spPr>
      </p:pic>
      <p:cxnSp>
        <p:nvCxnSpPr>
          <p:cNvPr id="89" name="Straight Connector 88"/>
          <p:cNvCxnSpPr/>
          <p:nvPr/>
        </p:nvCxnSpPr>
        <p:spPr>
          <a:xfrm>
            <a:off x="9524768" y="5104963"/>
            <a:ext cx="2437104" cy="0"/>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46" idx="3"/>
          </p:cNvCxnSpPr>
          <p:nvPr/>
        </p:nvCxnSpPr>
        <p:spPr>
          <a:xfrm>
            <a:off x="9138870" y="5086556"/>
            <a:ext cx="346806" cy="0"/>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9656908" y="4300626"/>
            <a:ext cx="659739" cy="204749"/>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dirty="0"/>
              <a:t>JMS</a:t>
            </a:r>
          </a:p>
        </p:txBody>
      </p:sp>
      <p:pic>
        <p:nvPicPr>
          <p:cNvPr id="92" name="Picture 9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910324" y="4144413"/>
            <a:ext cx="773680" cy="492460"/>
          </a:xfrm>
          <a:prstGeom prst="rect">
            <a:avLst/>
          </a:prstGeom>
        </p:spPr>
      </p:pic>
      <p:pic>
        <p:nvPicPr>
          <p:cNvPr id="93" name="Picture 9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31930" y="1390800"/>
            <a:ext cx="858976" cy="429488"/>
          </a:xfrm>
          <a:prstGeom prst="rect">
            <a:avLst/>
          </a:prstGeom>
        </p:spPr>
      </p:pic>
      <p:pic>
        <p:nvPicPr>
          <p:cNvPr id="94" name="Picture 93"/>
          <p:cNvPicPr>
            <a:picLocks noChangeAspect="1"/>
          </p:cNvPicPr>
          <p:nvPr/>
        </p:nvPicPr>
        <p:blipFill>
          <a:blip r:embed="rId26"/>
          <a:stretch>
            <a:fillRect/>
          </a:stretch>
        </p:blipFill>
        <p:spPr>
          <a:xfrm>
            <a:off x="10830185" y="4599912"/>
            <a:ext cx="1103850" cy="370798"/>
          </a:xfrm>
          <a:prstGeom prst="rect">
            <a:avLst/>
          </a:prstGeom>
        </p:spPr>
      </p:pic>
      <p:pic>
        <p:nvPicPr>
          <p:cNvPr id="95" name="Picture 9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394915" y="5813464"/>
            <a:ext cx="599794" cy="416501"/>
          </a:xfrm>
          <a:prstGeom prst="rect">
            <a:avLst/>
          </a:prstGeom>
        </p:spPr>
      </p:pic>
      <p:cxnSp>
        <p:nvCxnSpPr>
          <p:cNvPr id="96" name="Elbow Connector 95"/>
          <p:cNvCxnSpPr>
            <a:stCxn id="95" idx="3"/>
            <a:endCxn id="8" idx="1"/>
          </p:cNvCxnSpPr>
          <p:nvPr/>
        </p:nvCxnSpPr>
        <p:spPr>
          <a:xfrm flipV="1">
            <a:off x="1994712" y="3364522"/>
            <a:ext cx="911921" cy="2657193"/>
          </a:xfrm>
          <a:prstGeom prst="bentConnector3">
            <a:avLst>
              <a:gd name="adj1" fmla="val 69278"/>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9517331" y="1802482"/>
            <a:ext cx="2431305" cy="1"/>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38" idx="3"/>
          </p:cNvCxnSpPr>
          <p:nvPr/>
        </p:nvCxnSpPr>
        <p:spPr>
          <a:xfrm>
            <a:off x="9108920" y="1554031"/>
            <a:ext cx="369610" cy="0"/>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pic>
        <p:nvPicPr>
          <p:cNvPr id="99" name="Picture 9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243007" y="916972"/>
            <a:ext cx="1087935" cy="543968"/>
          </a:xfrm>
          <a:prstGeom prst="rect">
            <a:avLst/>
          </a:prstGeom>
        </p:spPr>
      </p:pic>
      <p:pic>
        <p:nvPicPr>
          <p:cNvPr id="100" name="Picture 9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637795" y="902187"/>
            <a:ext cx="582971" cy="582971"/>
          </a:xfrm>
          <a:prstGeom prst="rect">
            <a:avLst/>
          </a:prstGeom>
        </p:spPr>
      </p:pic>
      <p:pic>
        <p:nvPicPr>
          <p:cNvPr id="101" name="Picture 10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094222" y="1143056"/>
            <a:ext cx="856326" cy="536542"/>
          </a:xfrm>
          <a:prstGeom prst="rect">
            <a:avLst/>
          </a:prstGeom>
        </p:spPr>
      </p:pic>
      <p:pic>
        <p:nvPicPr>
          <p:cNvPr id="102" name="Picture 10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428611" y="6063926"/>
            <a:ext cx="545224" cy="242181"/>
          </a:xfrm>
          <a:prstGeom prst="rect">
            <a:avLst/>
          </a:prstGeom>
        </p:spPr>
      </p:pic>
      <p:pic>
        <p:nvPicPr>
          <p:cNvPr id="103" name="Picture 102"/>
          <p:cNvPicPr>
            <a:picLocks noChangeAspect="1"/>
          </p:cNvPicPr>
          <p:nvPr/>
        </p:nvPicPr>
        <p:blipFill>
          <a:blip r:embed="rId31"/>
          <a:stretch>
            <a:fillRect/>
          </a:stretch>
        </p:blipFill>
        <p:spPr>
          <a:xfrm>
            <a:off x="9517331" y="5162052"/>
            <a:ext cx="1202568" cy="448345"/>
          </a:xfrm>
          <a:prstGeom prst="rect">
            <a:avLst/>
          </a:prstGeom>
        </p:spPr>
      </p:pic>
      <p:pic>
        <p:nvPicPr>
          <p:cNvPr id="104" name="Picture 10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978985" y="1936957"/>
            <a:ext cx="899255" cy="261562"/>
          </a:xfrm>
          <a:prstGeom prst="rect">
            <a:avLst/>
          </a:prstGeom>
        </p:spPr>
      </p:pic>
      <p:cxnSp>
        <p:nvCxnSpPr>
          <p:cNvPr id="105" name="Straight Connector 104"/>
          <p:cNvCxnSpPr/>
          <p:nvPr/>
        </p:nvCxnSpPr>
        <p:spPr>
          <a:xfrm flipV="1">
            <a:off x="9089148" y="2267510"/>
            <a:ext cx="381675" cy="6419"/>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49" idx="3"/>
          </p:cNvCxnSpPr>
          <p:nvPr/>
        </p:nvCxnSpPr>
        <p:spPr>
          <a:xfrm flipV="1">
            <a:off x="9108920" y="2971139"/>
            <a:ext cx="376756" cy="5235"/>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77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 name="Rounded Rectangle 115"/>
          <p:cNvSpPr/>
          <p:nvPr/>
        </p:nvSpPr>
        <p:spPr>
          <a:xfrm>
            <a:off x="7424720" y="2833749"/>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115" name="Rounded Rectangle 114"/>
          <p:cNvSpPr/>
          <p:nvPr/>
        </p:nvSpPr>
        <p:spPr>
          <a:xfrm>
            <a:off x="4099959" y="1829633"/>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39946" name="Title 5"/>
          <p:cNvSpPr>
            <a:spLocks noGrp="1"/>
          </p:cNvSpPr>
          <p:nvPr>
            <p:ph type="title" idx="4294967295"/>
          </p:nvPr>
        </p:nvSpPr>
        <p:spPr>
          <a:xfrm>
            <a:off x="214745" y="171037"/>
            <a:ext cx="10971212" cy="1025525"/>
          </a:xfrm>
        </p:spPr>
        <p:txBody>
          <a:bodyPr/>
          <a:lstStyle/>
          <a:p>
            <a:r>
              <a:rPr lang="en-US" dirty="0" smtClean="0">
                <a:ea typeface="ＭＳ Ｐゴシック" pitchFamily="34" charset="-128"/>
              </a:rPr>
              <a:t>Oracle GoldenGate Classic </a:t>
            </a:r>
            <a:r>
              <a:rPr lang="en-US" dirty="0"/>
              <a:t>Modular </a:t>
            </a:r>
            <a:r>
              <a:rPr lang="en-US" dirty="0" smtClean="0">
                <a:ea typeface="ＭＳ Ｐゴシック" pitchFamily="34" charset="-128"/>
              </a:rPr>
              <a:t>Architecture </a:t>
            </a:r>
            <a:endParaRPr lang="en-US" dirty="0">
              <a:ea typeface="ＭＳ Ｐゴシック" pitchFamily="34" charset="-128"/>
            </a:endParaRPr>
          </a:p>
        </p:txBody>
      </p:sp>
      <p:sp>
        <p:nvSpPr>
          <p:cNvPr id="83" name="TextBox 82"/>
          <p:cNvSpPr txBox="1"/>
          <p:nvPr/>
        </p:nvSpPr>
        <p:spPr>
          <a:xfrm>
            <a:off x="1816741" y="4050975"/>
            <a:ext cx="8326862" cy="1937390"/>
          </a:xfrm>
          <a:prstGeom prst="rect">
            <a:avLst/>
          </a:prstGeom>
          <a:solidFill>
            <a:schemeClr val="bg2"/>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marL="609296" lvl="1">
              <a:buClr>
                <a:srgbClr val="FF1414"/>
              </a:buClr>
              <a:buFont typeface="Arial" pitchFamily="34" charset="0"/>
              <a:buChar char="•"/>
            </a:pPr>
            <a:r>
              <a:rPr lang="en-US" sz="2398" dirty="0">
                <a:solidFill>
                  <a:srgbClr val="000000"/>
                </a:solidFill>
              </a:rPr>
              <a:t> High performance, even in high-volume systems</a:t>
            </a:r>
          </a:p>
          <a:p>
            <a:pPr marL="609296" lvl="1">
              <a:buClr>
                <a:srgbClr val="FF1414"/>
              </a:buClr>
              <a:buFont typeface="Arial" pitchFamily="34" charset="0"/>
              <a:buChar char="•"/>
            </a:pPr>
            <a:r>
              <a:rPr lang="en-US" sz="2398" dirty="0">
                <a:solidFill>
                  <a:srgbClr val="000000"/>
                </a:solidFill>
              </a:rPr>
              <a:t> Low impact on the infrastructure</a:t>
            </a:r>
          </a:p>
          <a:p>
            <a:pPr marL="609296" lvl="1">
              <a:buClr>
                <a:srgbClr val="FF1414"/>
              </a:buClr>
              <a:buFont typeface="Arial" pitchFamily="34" charset="0"/>
              <a:buChar char="•"/>
            </a:pPr>
            <a:r>
              <a:rPr lang="en-US" sz="2398" dirty="0">
                <a:solidFill>
                  <a:srgbClr val="000000"/>
                </a:solidFill>
              </a:rPr>
              <a:t> Non-intrusive</a:t>
            </a:r>
          </a:p>
          <a:p>
            <a:pPr marL="609296" lvl="1">
              <a:buClr>
                <a:srgbClr val="FF1414"/>
              </a:buClr>
              <a:buFont typeface="Arial" pitchFamily="34" charset="0"/>
              <a:buChar char="•"/>
            </a:pPr>
            <a:r>
              <a:rPr lang="en-US" sz="2398" dirty="0">
                <a:solidFill>
                  <a:srgbClr val="000000"/>
                </a:solidFill>
              </a:rPr>
              <a:t> Flexible, supports heterogeneous systems </a:t>
            </a:r>
          </a:p>
          <a:p>
            <a:pPr marL="609296" lvl="1">
              <a:buClr>
                <a:srgbClr val="FF1414"/>
              </a:buClr>
              <a:buFont typeface="Arial" pitchFamily="34" charset="0"/>
              <a:buChar char="•"/>
            </a:pPr>
            <a:r>
              <a:rPr lang="en-US" sz="2398" dirty="0">
                <a:solidFill>
                  <a:srgbClr val="000000"/>
                </a:solidFill>
              </a:rPr>
              <a:t> Reliable, resilient against interruptions, outages</a:t>
            </a:r>
          </a:p>
        </p:txBody>
      </p:sp>
      <p:pic>
        <p:nvPicPr>
          <p:cNvPr id="17" name="Picture 16"/>
          <p:cNvPicPr>
            <a:picLocks noChangeAspect="1"/>
          </p:cNvPicPr>
          <p:nvPr/>
        </p:nvPicPr>
        <p:blipFill>
          <a:blip r:embed="rId3" cstate="print">
            <a:grayscl/>
          </a:blip>
          <a:stretch>
            <a:fillRect/>
          </a:stretch>
        </p:blipFill>
        <p:spPr>
          <a:xfrm>
            <a:off x="52361" y="1632181"/>
            <a:ext cx="1907999" cy="1585262"/>
          </a:xfrm>
          <a:prstGeom prst="rect">
            <a:avLst/>
          </a:prstGeom>
          <a:noFill/>
        </p:spPr>
      </p:pic>
      <p:pic>
        <p:nvPicPr>
          <p:cNvPr id="18" name="Picture 17"/>
          <p:cNvPicPr>
            <a:picLocks noChangeAspect="1"/>
          </p:cNvPicPr>
          <p:nvPr/>
        </p:nvPicPr>
        <p:blipFill>
          <a:blip r:embed="rId3" cstate="print">
            <a:grayscl/>
          </a:blip>
          <a:stretch>
            <a:fillRect/>
          </a:stretch>
        </p:blipFill>
        <p:spPr>
          <a:xfrm>
            <a:off x="10313088" y="1649106"/>
            <a:ext cx="1907999" cy="1585262"/>
          </a:xfrm>
          <a:prstGeom prst="rect">
            <a:avLst/>
          </a:prstGeom>
          <a:noFill/>
        </p:spPr>
      </p:pic>
      <p:sp>
        <p:nvSpPr>
          <p:cNvPr id="19" name="Text Box 16"/>
          <p:cNvSpPr txBox="1">
            <a:spLocks noChangeArrowheads="1"/>
          </p:cNvSpPr>
          <p:nvPr/>
        </p:nvSpPr>
        <p:spPr bwMode="auto">
          <a:xfrm>
            <a:off x="88327" y="3112197"/>
            <a:ext cx="1713608" cy="528362"/>
          </a:xfrm>
          <a:prstGeom prst="rect">
            <a:avLst/>
          </a:prstGeom>
          <a:noFill/>
          <a:ln w="9525">
            <a:noFill/>
            <a:round/>
            <a:headEnd/>
            <a:tailEnd/>
          </a:ln>
        </p:spPr>
        <p:txBody>
          <a:bodyPr wrap="none" lIns="119938" tIns="59968" rIns="119938" bIns="59968">
            <a:prstTxWarp prst="textNoShape">
              <a:avLst/>
            </a:prstTxWarp>
          </a:bodyPr>
          <a:lstStyle/>
          <a:p>
            <a:pPr defTabSz="609296">
              <a:spcBef>
                <a:spcPts val="1666"/>
              </a:spcBef>
              <a:buClr>
                <a:srgbClr val="000000"/>
              </a:buClr>
              <a:buSzPct val="100000"/>
              <a:tabLst>
                <a:tab pos="0" algn="l"/>
                <a:tab pos="609296" algn="l"/>
                <a:tab pos="1218590" algn="l"/>
                <a:tab pos="1827886" algn="l"/>
                <a:tab pos="2437181" algn="l"/>
                <a:tab pos="3046477" algn="l"/>
                <a:tab pos="3655772" algn="l"/>
                <a:tab pos="4265067" algn="l"/>
                <a:tab pos="4874362" algn="l"/>
                <a:tab pos="5483657" algn="l"/>
                <a:tab pos="6092952" algn="l"/>
                <a:tab pos="6702248" algn="l"/>
                <a:tab pos="7311542" algn="l"/>
                <a:tab pos="7920838" algn="l"/>
                <a:tab pos="8530134" algn="l"/>
                <a:tab pos="9139429" algn="l"/>
                <a:tab pos="9748725" algn="l"/>
                <a:tab pos="10358019" algn="l"/>
                <a:tab pos="10967315" algn="l"/>
                <a:tab pos="11576609" algn="l"/>
                <a:tab pos="12185905" algn="l"/>
              </a:tabLst>
            </a:pPr>
            <a:r>
              <a:rPr lang="en-US" sz="1466" b="1" dirty="0">
                <a:solidFill>
                  <a:srgbClr val="000000"/>
                </a:solidFill>
                <a:latin typeface="Arial"/>
              </a:rPr>
              <a:t>Source</a:t>
            </a:r>
            <a:br>
              <a:rPr lang="en-US" sz="1466" b="1" dirty="0">
                <a:solidFill>
                  <a:srgbClr val="000000"/>
                </a:solidFill>
                <a:latin typeface="Arial"/>
              </a:rPr>
            </a:br>
            <a:r>
              <a:rPr lang="en-US" sz="1466" b="1" dirty="0">
                <a:solidFill>
                  <a:srgbClr val="000000"/>
                </a:solidFill>
                <a:latin typeface="Arial"/>
              </a:rPr>
              <a:t>Oracle / Non-Oracle</a:t>
            </a:r>
            <a:br>
              <a:rPr lang="en-US" sz="1466" b="1" dirty="0">
                <a:solidFill>
                  <a:srgbClr val="000000"/>
                </a:solidFill>
                <a:latin typeface="Arial"/>
              </a:rPr>
            </a:br>
            <a:r>
              <a:rPr lang="en-US" sz="1466" b="1" dirty="0">
                <a:solidFill>
                  <a:srgbClr val="000000"/>
                </a:solidFill>
                <a:latin typeface="Arial"/>
              </a:rPr>
              <a:t>Database</a:t>
            </a:r>
          </a:p>
        </p:txBody>
      </p:sp>
      <p:sp>
        <p:nvSpPr>
          <p:cNvPr id="20" name="Text Box 17"/>
          <p:cNvSpPr txBox="1">
            <a:spLocks noChangeArrowheads="1"/>
          </p:cNvSpPr>
          <p:nvPr/>
        </p:nvSpPr>
        <p:spPr bwMode="auto">
          <a:xfrm>
            <a:off x="10357276" y="3091572"/>
            <a:ext cx="1713608" cy="790164"/>
          </a:xfrm>
          <a:prstGeom prst="rect">
            <a:avLst/>
          </a:prstGeom>
          <a:noFill/>
          <a:ln w="9525">
            <a:noFill/>
            <a:round/>
            <a:headEnd/>
            <a:tailEnd/>
          </a:ln>
        </p:spPr>
        <p:txBody>
          <a:bodyPr wrap="none" lIns="119938" tIns="59968" rIns="119938" bIns="59968">
            <a:prstTxWarp prst="textNoShape">
              <a:avLst/>
            </a:prstTxWarp>
          </a:bodyPr>
          <a:lstStyle/>
          <a:p>
            <a:pPr algn="r" defTabSz="609296">
              <a:spcBef>
                <a:spcPts val="1666"/>
              </a:spcBef>
              <a:buClr>
                <a:srgbClr val="000000"/>
              </a:buClr>
              <a:buSzPct val="100000"/>
              <a:tabLst>
                <a:tab pos="0" algn="l"/>
                <a:tab pos="609296" algn="l"/>
                <a:tab pos="1218590" algn="l"/>
                <a:tab pos="1827886" algn="l"/>
                <a:tab pos="2437181" algn="l"/>
                <a:tab pos="3046477" algn="l"/>
                <a:tab pos="3655772" algn="l"/>
                <a:tab pos="4265067" algn="l"/>
                <a:tab pos="4874362" algn="l"/>
                <a:tab pos="5483657" algn="l"/>
                <a:tab pos="6092952" algn="l"/>
                <a:tab pos="6702248" algn="l"/>
                <a:tab pos="7311542" algn="l"/>
                <a:tab pos="7920838" algn="l"/>
                <a:tab pos="8530134" algn="l"/>
                <a:tab pos="9139429" algn="l"/>
                <a:tab pos="9748725" algn="l"/>
                <a:tab pos="10358019" algn="l"/>
                <a:tab pos="10967315" algn="l"/>
                <a:tab pos="11576609" algn="l"/>
                <a:tab pos="12185905" algn="l"/>
              </a:tabLst>
            </a:pPr>
            <a:r>
              <a:rPr lang="en-US" sz="1466" b="1" dirty="0">
                <a:solidFill>
                  <a:srgbClr val="000000"/>
                </a:solidFill>
                <a:latin typeface="Arial"/>
              </a:rPr>
              <a:t>Target</a:t>
            </a:r>
            <a:br>
              <a:rPr lang="en-US" sz="1466" b="1" dirty="0">
                <a:solidFill>
                  <a:srgbClr val="000000"/>
                </a:solidFill>
                <a:latin typeface="Arial"/>
              </a:rPr>
            </a:br>
            <a:r>
              <a:rPr lang="en-US" sz="1466" b="1" dirty="0">
                <a:solidFill>
                  <a:srgbClr val="000000"/>
                </a:solidFill>
                <a:latin typeface="Arial"/>
              </a:rPr>
              <a:t>Oracle / Non-Oracle</a:t>
            </a:r>
            <a:br>
              <a:rPr lang="en-US" sz="1466" b="1" dirty="0">
                <a:solidFill>
                  <a:srgbClr val="000000"/>
                </a:solidFill>
                <a:latin typeface="Arial"/>
              </a:rPr>
            </a:br>
            <a:r>
              <a:rPr lang="en-US" sz="1466" b="1" dirty="0">
                <a:solidFill>
                  <a:srgbClr val="000000"/>
                </a:solidFill>
                <a:latin typeface="Arial"/>
              </a:rPr>
              <a:t>Database</a:t>
            </a:r>
          </a:p>
        </p:txBody>
      </p:sp>
      <p:sp>
        <p:nvSpPr>
          <p:cNvPr id="21" name="Rounded Rectangle 20"/>
          <p:cNvSpPr/>
          <p:nvPr/>
        </p:nvSpPr>
        <p:spPr>
          <a:xfrm>
            <a:off x="1919080" y="1829633"/>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24" name="Rectangle 23"/>
          <p:cNvSpPr/>
          <p:nvPr/>
        </p:nvSpPr>
        <p:spPr>
          <a:xfrm>
            <a:off x="2011883" y="1939645"/>
            <a:ext cx="60927" cy="410420"/>
          </a:xfrm>
          <a:prstGeom prst="rect">
            <a:avLst/>
          </a:prstGeom>
          <a:solidFill>
            <a:srgbClr val="BFBFBF"/>
          </a:solidFill>
          <a:ln w="12700" cap="flat" cmpd="sng" algn="ctr">
            <a:no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28" name="Rectangle 27"/>
          <p:cNvSpPr/>
          <p:nvPr/>
        </p:nvSpPr>
        <p:spPr>
          <a:xfrm>
            <a:off x="2972350" y="2866260"/>
            <a:ext cx="6092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grpSp>
        <p:nvGrpSpPr>
          <p:cNvPr id="2" name="Group 28"/>
          <p:cNvGrpSpPr/>
          <p:nvPr/>
        </p:nvGrpSpPr>
        <p:grpSpPr>
          <a:xfrm>
            <a:off x="3144689" y="1843743"/>
            <a:ext cx="812367" cy="722104"/>
            <a:chOff x="2371255" y="3096682"/>
            <a:chExt cx="609593" cy="541859"/>
          </a:xfrm>
        </p:grpSpPr>
        <p:sp>
          <p:nvSpPr>
            <p:cNvPr id="30" name="Snip and Round Single Corner Rectangle 29"/>
            <p:cNvSpPr/>
            <p:nvPr/>
          </p:nvSpPr>
          <p:spPr>
            <a:xfrm>
              <a:off x="2371255" y="3096682"/>
              <a:ext cx="491067" cy="440267"/>
            </a:xfrm>
            <a:prstGeom prst="snipRoundRect">
              <a:avLst>
                <a:gd name="adj1" fmla="val 50000"/>
                <a:gd name="adj2" fmla="val 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31" name="Snip and Round Single Corner Rectangle 30"/>
            <p:cNvSpPr/>
            <p:nvPr/>
          </p:nvSpPr>
          <p:spPr>
            <a:xfrm>
              <a:off x="2430518" y="3147478"/>
              <a:ext cx="491067" cy="440267"/>
            </a:xfrm>
            <a:prstGeom prst="snipRoundRect">
              <a:avLst>
                <a:gd name="adj1" fmla="val 50000"/>
                <a:gd name="adj2" fmla="val 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32" name="Snip and Round Single Corner Rectangle 31"/>
            <p:cNvSpPr/>
            <p:nvPr/>
          </p:nvSpPr>
          <p:spPr>
            <a:xfrm>
              <a:off x="2489781" y="3198274"/>
              <a:ext cx="491067" cy="440267"/>
            </a:xfrm>
            <a:prstGeom prst="snipRoundRect">
              <a:avLst>
                <a:gd name="adj1" fmla="val 50000"/>
                <a:gd name="adj2" fmla="val 0"/>
              </a:avLst>
            </a:prstGeom>
            <a:solidFill>
              <a:srgbClr val="FFFFF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33" name="TextBox 32"/>
            <p:cNvSpPr txBox="1"/>
            <p:nvPr/>
          </p:nvSpPr>
          <p:spPr>
            <a:xfrm>
              <a:off x="2509418" y="3213100"/>
              <a:ext cx="460943" cy="407823"/>
            </a:xfrm>
            <a:prstGeom prst="rect">
              <a:avLst/>
            </a:prstGeom>
            <a:noFill/>
            <a:ln>
              <a:noFill/>
            </a:ln>
          </p:spPr>
          <p:txBody>
            <a:bodyPr wrap="none" rtlCol="0">
              <a:spAutoFit/>
            </a:bodyPr>
            <a:lstStyle/>
            <a:p>
              <a:pPr algn="ctr">
                <a:defRPr/>
              </a:pPr>
              <a:r>
                <a:rPr lang="en-US" sz="1466" b="1" kern="0" dirty="0">
                  <a:solidFill>
                    <a:srgbClr val="595959"/>
                  </a:solidFill>
                  <a:latin typeface="Arial"/>
                  <a:ea typeface="MS PGothic" pitchFamily="34" charset="-128"/>
                </a:rPr>
                <a:t>Trail</a:t>
              </a:r>
            </a:p>
            <a:p>
              <a:pPr algn="ctr">
                <a:defRPr/>
              </a:pPr>
              <a:r>
                <a:rPr lang="en-US" sz="1466" b="1" kern="0" dirty="0">
                  <a:solidFill>
                    <a:srgbClr val="595959"/>
                  </a:solidFill>
                  <a:latin typeface="Arial"/>
                  <a:ea typeface="MS PGothic" pitchFamily="34" charset="-128"/>
                </a:rPr>
                <a:t>Files</a:t>
              </a:r>
            </a:p>
          </p:txBody>
        </p:sp>
      </p:grpSp>
      <p:sp>
        <p:nvSpPr>
          <p:cNvPr id="39" name="Round Single Corner Rectangle 38"/>
          <p:cNvSpPr/>
          <p:nvPr/>
        </p:nvSpPr>
        <p:spPr>
          <a:xfrm>
            <a:off x="3320995" y="2715350"/>
            <a:ext cx="660056" cy="588127"/>
          </a:xfrm>
          <a:prstGeom prst="round1Rect">
            <a:avLst>
              <a:gd name="adj" fmla="val 5000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40" name="Round Single Corner Rectangle 39"/>
          <p:cNvSpPr/>
          <p:nvPr/>
        </p:nvSpPr>
        <p:spPr>
          <a:xfrm>
            <a:off x="3237783" y="2798563"/>
            <a:ext cx="660056" cy="588127"/>
          </a:xfrm>
          <a:prstGeom prst="round1Rect">
            <a:avLst>
              <a:gd name="adj" fmla="val 5000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41" name="Round Single Corner Rectangle 40"/>
          <p:cNvSpPr/>
          <p:nvPr/>
        </p:nvSpPr>
        <p:spPr>
          <a:xfrm>
            <a:off x="3148929" y="2870492"/>
            <a:ext cx="660056" cy="588127"/>
          </a:xfrm>
          <a:prstGeom prst="round1Rect">
            <a:avLst>
              <a:gd name="adj" fmla="val 50000"/>
            </a:avLst>
          </a:prstGeom>
          <a:solidFill>
            <a:srgbClr val="FFFFF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42" name="TextBox 41"/>
          <p:cNvSpPr txBox="1"/>
          <p:nvPr/>
        </p:nvSpPr>
        <p:spPr>
          <a:xfrm>
            <a:off x="3151103" y="2874723"/>
            <a:ext cx="614271" cy="543482"/>
          </a:xfrm>
          <a:prstGeom prst="rect">
            <a:avLst/>
          </a:prstGeom>
          <a:noFill/>
          <a:ln>
            <a:noFill/>
          </a:ln>
        </p:spPr>
        <p:txBody>
          <a:bodyPr wrap="none" rtlCol="0">
            <a:spAutoFit/>
          </a:bodyPr>
          <a:lstStyle/>
          <a:p>
            <a:pPr algn="ctr"/>
            <a:r>
              <a:rPr lang="en-US" sz="1466" b="1" dirty="0">
                <a:solidFill>
                  <a:srgbClr val="595959"/>
                </a:solidFill>
                <a:latin typeface="Arial"/>
                <a:ea typeface="MS PGothic" pitchFamily="34" charset="-128"/>
              </a:rPr>
              <a:t>Trail</a:t>
            </a:r>
          </a:p>
          <a:p>
            <a:pPr algn="ctr"/>
            <a:r>
              <a:rPr lang="en-US" sz="1466" b="1" dirty="0">
                <a:solidFill>
                  <a:srgbClr val="595959"/>
                </a:solidFill>
                <a:latin typeface="Arial"/>
                <a:ea typeface="MS PGothic" pitchFamily="34" charset="-128"/>
              </a:rPr>
              <a:t>Files</a:t>
            </a:r>
          </a:p>
        </p:txBody>
      </p:sp>
      <p:sp>
        <p:nvSpPr>
          <p:cNvPr id="44" name="Rectangle 43"/>
          <p:cNvSpPr/>
          <p:nvPr/>
        </p:nvSpPr>
        <p:spPr>
          <a:xfrm rot="10800000">
            <a:off x="5030090" y="2914215"/>
            <a:ext cx="6092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45" name="Rectangle 44"/>
          <p:cNvSpPr/>
          <p:nvPr/>
        </p:nvSpPr>
        <p:spPr>
          <a:xfrm rot="10800000">
            <a:off x="4784682" y="2914215"/>
            <a:ext cx="9618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46" name="Rectangle 45"/>
          <p:cNvSpPr/>
          <p:nvPr/>
        </p:nvSpPr>
        <p:spPr>
          <a:xfrm rot="10800000">
            <a:off x="4530814" y="2905753"/>
            <a:ext cx="80675"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54" name="Rectangle 53"/>
          <p:cNvSpPr/>
          <p:nvPr/>
        </p:nvSpPr>
        <p:spPr>
          <a:xfrm>
            <a:off x="7097699" y="1922720"/>
            <a:ext cx="6092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55" name="Rectangle 54"/>
          <p:cNvSpPr/>
          <p:nvPr/>
        </p:nvSpPr>
        <p:spPr>
          <a:xfrm>
            <a:off x="7307845" y="1922720"/>
            <a:ext cx="9618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56" name="Rectangle 55"/>
          <p:cNvSpPr/>
          <p:nvPr/>
        </p:nvSpPr>
        <p:spPr>
          <a:xfrm>
            <a:off x="7577224" y="1931181"/>
            <a:ext cx="80675"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59" name="Rectangle 58"/>
          <p:cNvSpPr/>
          <p:nvPr/>
        </p:nvSpPr>
        <p:spPr>
          <a:xfrm rot="10800000">
            <a:off x="9171235" y="1967849"/>
            <a:ext cx="6092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66" name="Line 30"/>
          <p:cNvSpPr>
            <a:spLocks noChangeShapeType="1"/>
          </p:cNvSpPr>
          <p:nvPr/>
        </p:nvSpPr>
        <p:spPr bwMode="auto">
          <a:xfrm>
            <a:off x="3894226" y="3568630"/>
            <a:ext cx="4167661" cy="4760"/>
          </a:xfrm>
          <a:prstGeom prst="line">
            <a:avLst/>
          </a:prstGeom>
          <a:noFill/>
          <a:ln w="38100">
            <a:solidFill>
              <a:srgbClr val="A3A3A3">
                <a:lumMod val="25000"/>
              </a:srgbClr>
            </a:solidFill>
            <a:miter lim="800000"/>
            <a:headEnd type="triangle" w="med" len="med"/>
            <a:tailEnd type="triangle" w="med" len="med"/>
          </a:ln>
        </p:spPr>
        <p:txBody>
          <a:bodyPr>
            <a:prstTxWarp prst="textNoShape">
              <a:avLst/>
            </a:prstTxWarp>
          </a:bodyPr>
          <a:lstStyle/>
          <a:p>
            <a:pPr>
              <a:defRPr/>
            </a:pPr>
            <a:endParaRPr lang="en-US" sz="2398" kern="0" dirty="0">
              <a:solidFill>
                <a:prstClr val="black"/>
              </a:solidFill>
              <a:latin typeface="Arial"/>
              <a:ea typeface="MS PGothic" pitchFamily="34" charset="-128"/>
            </a:endParaRPr>
          </a:p>
        </p:txBody>
      </p:sp>
      <p:sp>
        <p:nvSpPr>
          <p:cNvPr id="67" name="Text Box 31"/>
          <p:cNvSpPr txBox="1">
            <a:spLocks noChangeArrowheads="1"/>
          </p:cNvSpPr>
          <p:nvPr/>
        </p:nvSpPr>
        <p:spPr bwMode="auto">
          <a:xfrm>
            <a:off x="5051441" y="3531606"/>
            <a:ext cx="2202302" cy="364936"/>
          </a:xfrm>
          <a:prstGeom prst="rect">
            <a:avLst/>
          </a:prstGeom>
          <a:noFill/>
          <a:ln w="9525">
            <a:noFill/>
            <a:round/>
            <a:headEnd/>
            <a:tailEnd/>
          </a:ln>
        </p:spPr>
        <p:txBody>
          <a:bodyPr wrap="none" lIns="119938" tIns="59968" rIns="119938" bIns="59968">
            <a:prstTxWarp prst="textNoShape">
              <a:avLst/>
            </a:prstTxWarp>
          </a:bodyPr>
          <a:lstStyle/>
          <a:p>
            <a:pPr algn="ctr" defTabSz="609296">
              <a:spcBef>
                <a:spcPts val="1666"/>
              </a:spcBef>
              <a:buClr>
                <a:srgbClr val="000000"/>
              </a:buClr>
              <a:buSzPct val="100000"/>
              <a:tabLst>
                <a:tab pos="0" algn="l"/>
                <a:tab pos="609296" algn="l"/>
                <a:tab pos="1218590" algn="l"/>
                <a:tab pos="1827886" algn="l"/>
                <a:tab pos="2437181" algn="l"/>
                <a:tab pos="3046477" algn="l"/>
                <a:tab pos="3655772" algn="l"/>
                <a:tab pos="4265067" algn="l"/>
                <a:tab pos="4874362" algn="l"/>
                <a:tab pos="5483657" algn="l"/>
                <a:tab pos="6092952" algn="l"/>
                <a:tab pos="6702248" algn="l"/>
                <a:tab pos="7311542" algn="l"/>
                <a:tab pos="7920838" algn="l"/>
                <a:tab pos="8530134" algn="l"/>
                <a:tab pos="9139429" algn="l"/>
                <a:tab pos="9748725" algn="l"/>
                <a:tab pos="10358019" algn="l"/>
                <a:tab pos="10967315" algn="l"/>
                <a:tab pos="11576609" algn="l"/>
                <a:tab pos="12185905" algn="l"/>
              </a:tabLst>
            </a:pPr>
            <a:r>
              <a:rPr lang="en-US" sz="1866" dirty="0">
                <a:solidFill>
                  <a:srgbClr val="000000"/>
                </a:solidFill>
                <a:latin typeface="Arial"/>
                <a:ea typeface="MS PGothic" pitchFamily="34" charset="-128"/>
              </a:rPr>
              <a:t>Bi-directional</a:t>
            </a:r>
          </a:p>
        </p:txBody>
      </p:sp>
      <p:sp>
        <p:nvSpPr>
          <p:cNvPr id="73" name="Round Single Corner Rectangle 72"/>
          <p:cNvSpPr/>
          <p:nvPr/>
        </p:nvSpPr>
        <p:spPr>
          <a:xfrm>
            <a:off x="8398350" y="2715350"/>
            <a:ext cx="660056" cy="588127"/>
          </a:xfrm>
          <a:prstGeom prst="round1Rect">
            <a:avLst>
              <a:gd name="adj" fmla="val 5000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76" name="Round Single Corner Rectangle 75"/>
          <p:cNvSpPr/>
          <p:nvPr/>
        </p:nvSpPr>
        <p:spPr>
          <a:xfrm>
            <a:off x="8315137" y="2798563"/>
            <a:ext cx="660056" cy="588127"/>
          </a:xfrm>
          <a:prstGeom prst="round1Rect">
            <a:avLst>
              <a:gd name="adj" fmla="val 5000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77" name="Round Single Corner Rectangle 76"/>
          <p:cNvSpPr/>
          <p:nvPr/>
        </p:nvSpPr>
        <p:spPr>
          <a:xfrm>
            <a:off x="8226284" y="2870492"/>
            <a:ext cx="660056" cy="588127"/>
          </a:xfrm>
          <a:prstGeom prst="round1Rect">
            <a:avLst>
              <a:gd name="adj" fmla="val 50000"/>
            </a:avLst>
          </a:prstGeom>
          <a:solidFill>
            <a:srgbClr val="FFFFF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78" name="TextBox 77"/>
          <p:cNvSpPr txBox="1"/>
          <p:nvPr/>
        </p:nvSpPr>
        <p:spPr>
          <a:xfrm>
            <a:off x="8228458" y="2874723"/>
            <a:ext cx="614271" cy="543482"/>
          </a:xfrm>
          <a:prstGeom prst="rect">
            <a:avLst/>
          </a:prstGeom>
          <a:noFill/>
          <a:ln>
            <a:noFill/>
          </a:ln>
        </p:spPr>
        <p:txBody>
          <a:bodyPr wrap="none" rtlCol="0">
            <a:spAutoFit/>
          </a:bodyPr>
          <a:lstStyle/>
          <a:p>
            <a:pPr algn="ctr"/>
            <a:r>
              <a:rPr lang="en-US" sz="1466" b="1" dirty="0">
                <a:solidFill>
                  <a:srgbClr val="595959"/>
                </a:solidFill>
                <a:latin typeface="Arial"/>
                <a:ea typeface="MS PGothic" pitchFamily="34" charset="-128"/>
              </a:rPr>
              <a:t>Trail</a:t>
            </a:r>
          </a:p>
          <a:p>
            <a:pPr algn="ctr"/>
            <a:r>
              <a:rPr lang="en-US" sz="1466" b="1" dirty="0">
                <a:solidFill>
                  <a:srgbClr val="595959"/>
                </a:solidFill>
                <a:latin typeface="Arial"/>
                <a:ea typeface="MS PGothic" pitchFamily="34" charset="-128"/>
              </a:rPr>
              <a:t>Files</a:t>
            </a:r>
          </a:p>
        </p:txBody>
      </p:sp>
      <p:grpSp>
        <p:nvGrpSpPr>
          <p:cNvPr id="6" name="Group 94"/>
          <p:cNvGrpSpPr/>
          <p:nvPr/>
        </p:nvGrpSpPr>
        <p:grpSpPr>
          <a:xfrm>
            <a:off x="8205119" y="1767583"/>
            <a:ext cx="812367" cy="722104"/>
            <a:chOff x="2371255" y="3096682"/>
            <a:chExt cx="609593" cy="541859"/>
          </a:xfrm>
        </p:grpSpPr>
        <p:sp>
          <p:nvSpPr>
            <p:cNvPr id="87" name="Snip and Round Single Corner Rectangle 86"/>
            <p:cNvSpPr/>
            <p:nvPr/>
          </p:nvSpPr>
          <p:spPr>
            <a:xfrm>
              <a:off x="2371255" y="3096682"/>
              <a:ext cx="491067" cy="440267"/>
            </a:xfrm>
            <a:prstGeom prst="snipRoundRect">
              <a:avLst>
                <a:gd name="adj1" fmla="val 50000"/>
                <a:gd name="adj2" fmla="val 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88" name="Snip and Round Single Corner Rectangle 87"/>
            <p:cNvSpPr/>
            <p:nvPr/>
          </p:nvSpPr>
          <p:spPr>
            <a:xfrm>
              <a:off x="2430518" y="3147478"/>
              <a:ext cx="491067" cy="440267"/>
            </a:xfrm>
            <a:prstGeom prst="snipRoundRect">
              <a:avLst>
                <a:gd name="adj1" fmla="val 50000"/>
                <a:gd name="adj2" fmla="val 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89" name="Snip and Round Single Corner Rectangle 88"/>
            <p:cNvSpPr/>
            <p:nvPr/>
          </p:nvSpPr>
          <p:spPr>
            <a:xfrm>
              <a:off x="2489781" y="3198274"/>
              <a:ext cx="491067" cy="440267"/>
            </a:xfrm>
            <a:prstGeom prst="snipRoundRect">
              <a:avLst>
                <a:gd name="adj1" fmla="val 50000"/>
                <a:gd name="adj2" fmla="val 0"/>
              </a:avLst>
            </a:prstGeom>
            <a:solidFill>
              <a:srgbClr val="FFFFF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90" name="TextBox 89"/>
            <p:cNvSpPr txBox="1"/>
            <p:nvPr/>
          </p:nvSpPr>
          <p:spPr>
            <a:xfrm>
              <a:off x="2509418" y="3213100"/>
              <a:ext cx="460943" cy="407823"/>
            </a:xfrm>
            <a:prstGeom prst="rect">
              <a:avLst/>
            </a:prstGeom>
            <a:noFill/>
            <a:ln>
              <a:noFill/>
            </a:ln>
          </p:spPr>
          <p:txBody>
            <a:bodyPr wrap="none" rtlCol="0">
              <a:spAutoFit/>
            </a:bodyPr>
            <a:lstStyle/>
            <a:p>
              <a:pPr algn="ctr">
                <a:defRPr/>
              </a:pPr>
              <a:r>
                <a:rPr lang="en-US" sz="1466" b="1" kern="0" dirty="0">
                  <a:solidFill>
                    <a:srgbClr val="595959"/>
                  </a:solidFill>
                  <a:latin typeface="Arial"/>
                  <a:ea typeface="MS PGothic" pitchFamily="34" charset="-128"/>
                </a:rPr>
                <a:t>Trail</a:t>
              </a:r>
            </a:p>
            <a:p>
              <a:pPr algn="ctr">
                <a:defRPr/>
              </a:pPr>
              <a:r>
                <a:rPr lang="en-US" sz="1466" b="1" kern="0" dirty="0">
                  <a:solidFill>
                    <a:srgbClr val="595959"/>
                  </a:solidFill>
                  <a:latin typeface="Arial"/>
                  <a:ea typeface="MS PGothic" pitchFamily="34" charset="-128"/>
                </a:rPr>
                <a:t>Files</a:t>
              </a:r>
            </a:p>
          </p:txBody>
        </p:sp>
      </p:grpSp>
      <p:grpSp>
        <p:nvGrpSpPr>
          <p:cNvPr id="68" name="Group 67"/>
          <p:cNvGrpSpPr/>
          <p:nvPr/>
        </p:nvGrpSpPr>
        <p:grpSpPr>
          <a:xfrm>
            <a:off x="2105275" y="1921034"/>
            <a:ext cx="1050729" cy="520431"/>
            <a:chOff x="2003504" y="4188034"/>
            <a:chExt cx="1051002" cy="520566"/>
          </a:xfrm>
        </p:grpSpPr>
        <p:sp>
          <p:nvSpPr>
            <p:cNvPr id="69" name="Right Arrow 68"/>
            <p:cNvSpPr/>
            <p:nvPr/>
          </p:nvSpPr>
          <p:spPr>
            <a:xfrm>
              <a:off x="2027748" y="418803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70" name="TextBox 69"/>
            <p:cNvSpPr txBox="1"/>
            <p:nvPr/>
          </p:nvSpPr>
          <p:spPr>
            <a:xfrm>
              <a:off x="2003504" y="4273893"/>
              <a:ext cx="1051002"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Capture</a:t>
              </a:r>
            </a:p>
          </p:txBody>
        </p:sp>
      </p:grpSp>
      <p:grpSp>
        <p:nvGrpSpPr>
          <p:cNvPr id="74" name="Group 73"/>
          <p:cNvGrpSpPr/>
          <p:nvPr/>
        </p:nvGrpSpPr>
        <p:grpSpPr>
          <a:xfrm>
            <a:off x="4209141" y="1886133"/>
            <a:ext cx="3824131" cy="520431"/>
            <a:chOff x="3882900" y="4057874"/>
            <a:chExt cx="957392" cy="520566"/>
          </a:xfrm>
        </p:grpSpPr>
        <p:sp>
          <p:nvSpPr>
            <p:cNvPr id="75" name="Right Arrow 74"/>
            <p:cNvSpPr/>
            <p:nvPr/>
          </p:nvSpPr>
          <p:spPr>
            <a:xfrm>
              <a:off x="3882900" y="405787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79" name="TextBox 78"/>
            <p:cNvSpPr txBox="1"/>
            <p:nvPr/>
          </p:nvSpPr>
          <p:spPr>
            <a:xfrm>
              <a:off x="3940103" y="4151641"/>
              <a:ext cx="236973"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Pump</a:t>
              </a:r>
            </a:p>
          </p:txBody>
        </p:sp>
      </p:grpSp>
      <p:grpSp>
        <p:nvGrpSpPr>
          <p:cNvPr id="5" name="Group 98"/>
          <p:cNvGrpSpPr/>
          <p:nvPr/>
        </p:nvGrpSpPr>
        <p:grpSpPr>
          <a:xfrm>
            <a:off x="4728986" y="1659270"/>
            <a:ext cx="2741772" cy="1369000"/>
            <a:chOff x="3352663" y="673100"/>
            <a:chExt cx="2057400" cy="719874"/>
          </a:xfrm>
        </p:grpSpPr>
        <p:pic>
          <p:nvPicPr>
            <p:cNvPr id="71" name="Picture 70"/>
            <p:cNvPicPr>
              <a:picLocks noChangeAspect="1"/>
            </p:cNvPicPr>
            <p:nvPr/>
          </p:nvPicPr>
          <p:blipFill>
            <a:blip r:embed="rId4">
              <a:alphaModFix amt="50000"/>
            </a:blip>
            <a:stretch>
              <a:fillRect/>
            </a:stretch>
          </p:blipFill>
          <p:spPr>
            <a:xfrm>
              <a:off x="3924300" y="673100"/>
              <a:ext cx="952500" cy="586477"/>
            </a:xfrm>
            <a:prstGeom prst="rect">
              <a:avLst/>
            </a:prstGeom>
          </p:spPr>
        </p:pic>
        <p:sp>
          <p:nvSpPr>
            <p:cNvPr id="72" name="TextBox 71"/>
            <p:cNvSpPr txBox="1"/>
            <p:nvPr/>
          </p:nvSpPr>
          <p:spPr>
            <a:xfrm>
              <a:off x="3352663" y="1128701"/>
              <a:ext cx="2057400" cy="264273"/>
            </a:xfrm>
            <a:prstGeom prst="rect">
              <a:avLst/>
            </a:prstGeom>
            <a:noFill/>
            <a:ln>
              <a:noFill/>
            </a:ln>
          </p:spPr>
          <p:txBody>
            <a:bodyPr wrap="square" rtlCol="0">
              <a:spAutoFit/>
            </a:bodyPr>
            <a:lstStyle/>
            <a:p>
              <a:pPr algn="ctr"/>
              <a:r>
                <a:rPr lang="en-US" sz="1333" b="1" dirty="0">
                  <a:solidFill>
                    <a:srgbClr val="595959"/>
                  </a:solidFill>
                  <a:latin typeface="Arial"/>
                  <a:ea typeface="MS PGothic" pitchFamily="34" charset="-128"/>
                </a:rPr>
                <a:t>LAN /  WAN / Internet</a:t>
              </a:r>
            </a:p>
            <a:p>
              <a:pPr algn="ctr"/>
              <a:r>
                <a:rPr lang="en-US" sz="1333" b="1" dirty="0">
                  <a:solidFill>
                    <a:srgbClr val="595959"/>
                  </a:solidFill>
                  <a:latin typeface="Arial"/>
                  <a:ea typeface="MS PGothic" pitchFamily="34" charset="-128"/>
                </a:rPr>
                <a:t>Over TCP/IP</a:t>
              </a:r>
            </a:p>
          </p:txBody>
        </p:sp>
      </p:grpSp>
      <p:sp>
        <p:nvSpPr>
          <p:cNvPr id="91" name="Rounded Rectangle 90"/>
          <p:cNvSpPr/>
          <p:nvPr/>
        </p:nvSpPr>
        <p:spPr>
          <a:xfrm>
            <a:off x="9300632" y="1820028"/>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grpSp>
        <p:nvGrpSpPr>
          <p:cNvPr id="92" name="Group 91"/>
          <p:cNvGrpSpPr/>
          <p:nvPr/>
        </p:nvGrpSpPr>
        <p:grpSpPr>
          <a:xfrm>
            <a:off x="9486827" y="1911428"/>
            <a:ext cx="1050729" cy="520431"/>
            <a:chOff x="2003504" y="4188034"/>
            <a:chExt cx="1051002" cy="520566"/>
          </a:xfrm>
        </p:grpSpPr>
        <p:sp>
          <p:nvSpPr>
            <p:cNvPr id="93" name="Right Arrow 92"/>
            <p:cNvSpPr/>
            <p:nvPr/>
          </p:nvSpPr>
          <p:spPr>
            <a:xfrm>
              <a:off x="2027748" y="418803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94" name="TextBox 93"/>
            <p:cNvSpPr txBox="1"/>
            <p:nvPr/>
          </p:nvSpPr>
          <p:spPr>
            <a:xfrm>
              <a:off x="2003504" y="4273893"/>
              <a:ext cx="1051002"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Delivery</a:t>
              </a:r>
            </a:p>
          </p:txBody>
        </p:sp>
      </p:grpSp>
      <p:grpSp>
        <p:nvGrpSpPr>
          <p:cNvPr id="103" name="Group 102"/>
          <p:cNvGrpSpPr/>
          <p:nvPr/>
        </p:nvGrpSpPr>
        <p:grpSpPr>
          <a:xfrm flipH="1">
            <a:off x="4180812" y="2934556"/>
            <a:ext cx="3824131" cy="520431"/>
            <a:chOff x="3882900" y="4057874"/>
            <a:chExt cx="957392" cy="520566"/>
          </a:xfrm>
        </p:grpSpPr>
        <p:sp>
          <p:nvSpPr>
            <p:cNvPr id="104" name="Right Arrow 103"/>
            <p:cNvSpPr/>
            <p:nvPr/>
          </p:nvSpPr>
          <p:spPr>
            <a:xfrm>
              <a:off x="3882900" y="405787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105" name="TextBox 104"/>
            <p:cNvSpPr txBox="1"/>
            <p:nvPr/>
          </p:nvSpPr>
          <p:spPr>
            <a:xfrm>
              <a:off x="3940103" y="4151641"/>
              <a:ext cx="236973"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Pump</a:t>
              </a:r>
            </a:p>
          </p:txBody>
        </p:sp>
      </p:grpSp>
      <p:sp>
        <p:nvSpPr>
          <p:cNvPr id="107" name="Rounded Rectangle 106"/>
          <p:cNvSpPr/>
          <p:nvPr/>
        </p:nvSpPr>
        <p:spPr>
          <a:xfrm flipH="1">
            <a:off x="2338871" y="2905753"/>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grpSp>
        <p:nvGrpSpPr>
          <p:cNvPr id="108" name="Group 107"/>
          <p:cNvGrpSpPr/>
          <p:nvPr/>
        </p:nvGrpSpPr>
        <p:grpSpPr>
          <a:xfrm flipH="1">
            <a:off x="1756552" y="2969531"/>
            <a:ext cx="1095652" cy="520431"/>
            <a:chOff x="1889203" y="4188034"/>
            <a:chExt cx="1095937" cy="520566"/>
          </a:xfrm>
        </p:grpSpPr>
        <p:sp>
          <p:nvSpPr>
            <p:cNvPr id="109" name="Right Arrow 108"/>
            <p:cNvSpPr/>
            <p:nvPr/>
          </p:nvSpPr>
          <p:spPr>
            <a:xfrm>
              <a:off x="2027748" y="418803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110" name="TextBox 109"/>
            <p:cNvSpPr txBox="1"/>
            <p:nvPr/>
          </p:nvSpPr>
          <p:spPr>
            <a:xfrm>
              <a:off x="1889203" y="4273893"/>
              <a:ext cx="1051002"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Delivery</a:t>
              </a:r>
            </a:p>
          </p:txBody>
        </p:sp>
      </p:grpSp>
      <p:sp>
        <p:nvSpPr>
          <p:cNvPr id="111" name="Rounded Rectangle 110"/>
          <p:cNvSpPr/>
          <p:nvPr/>
        </p:nvSpPr>
        <p:spPr>
          <a:xfrm flipH="1">
            <a:off x="9823275" y="2762598"/>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grpSp>
        <p:nvGrpSpPr>
          <p:cNvPr id="112" name="Group 111"/>
          <p:cNvGrpSpPr/>
          <p:nvPr/>
        </p:nvGrpSpPr>
        <p:grpSpPr>
          <a:xfrm flipH="1">
            <a:off x="9230905" y="2824652"/>
            <a:ext cx="1143264" cy="520431"/>
            <a:chOff x="1841579" y="4188034"/>
            <a:chExt cx="1143561" cy="520566"/>
          </a:xfrm>
        </p:grpSpPr>
        <p:sp>
          <p:nvSpPr>
            <p:cNvPr id="113" name="Right Arrow 112"/>
            <p:cNvSpPr/>
            <p:nvPr/>
          </p:nvSpPr>
          <p:spPr>
            <a:xfrm>
              <a:off x="2027748" y="418803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114" name="TextBox 113"/>
            <p:cNvSpPr txBox="1"/>
            <p:nvPr/>
          </p:nvSpPr>
          <p:spPr>
            <a:xfrm>
              <a:off x="1841579" y="4273893"/>
              <a:ext cx="1051002"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Capture</a:t>
              </a:r>
            </a:p>
          </p:txBody>
        </p:sp>
      </p:grpSp>
    </p:spTree>
    <p:extLst>
      <p:ext uri="{BB962C8B-B14F-4D97-AF65-F5344CB8AC3E}">
        <p14:creationId xmlns:p14="http://schemas.microsoft.com/office/powerpoint/2010/main" val="1454315799"/>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linds(horizontal)">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defTabSz="1218733">
              <a:defRPr/>
            </a:pPr>
            <a:endParaRPr lang="en-US" dirty="0">
              <a:solidFill>
                <a:srgbClr val="000000"/>
              </a:solidFill>
              <a:latin typeface="Arial"/>
              <a:ea typeface="ＭＳ Ｐゴシック" charset="-128"/>
            </a:endParaRPr>
          </a:p>
        </p:txBody>
      </p:sp>
      <p:grpSp>
        <p:nvGrpSpPr>
          <p:cNvPr id="4" name="Group 3"/>
          <p:cNvGrpSpPr/>
          <p:nvPr/>
        </p:nvGrpSpPr>
        <p:grpSpPr>
          <a:xfrm>
            <a:off x="137786" y="2777826"/>
            <a:ext cx="5204098" cy="2289378"/>
            <a:chOff x="103367" y="2083242"/>
            <a:chExt cx="4063116" cy="1717481"/>
          </a:xfrm>
          <a:solidFill>
            <a:schemeClr val="bg2">
              <a:alpha val="15000"/>
            </a:schemeClr>
          </a:solidFill>
        </p:grpSpPr>
        <p:sp>
          <p:nvSpPr>
            <p:cNvPr id="5" name="Rectangle 4"/>
            <p:cNvSpPr/>
            <p:nvPr/>
          </p:nvSpPr>
          <p:spPr>
            <a:xfrm>
              <a:off x="103367" y="2083242"/>
              <a:ext cx="4063116" cy="1717481"/>
            </a:xfrm>
            <a:prstGeom prst="rect">
              <a:avLst/>
            </a:prstGeom>
            <a:solidFill>
              <a:schemeClr val="bg2">
                <a:alpha val="2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 name="Text Box 9"/>
            <p:cNvSpPr txBox="1">
              <a:spLocks noChangeArrowheads="1"/>
            </p:cNvSpPr>
            <p:nvPr/>
          </p:nvSpPr>
          <p:spPr bwMode="auto">
            <a:xfrm>
              <a:off x="108137" y="3543534"/>
              <a:ext cx="4050395" cy="246237"/>
            </a:xfrm>
            <a:prstGeom prst="rect">
              <a:avLst/>
            </a:prstGeom>
            <a:solidFill>
              <a:schemeClr val="bg1"/>
            </a:solidFill>
            <a:ln w="12700">
              <a:solidFill>
                <a:schemeClr val="tx1"/>
              </a:solidFill>
              <a:miter lim="800000"/>
              <a:headEnd/>
              <a:tailEnd/>
            </a:ln>
          </p:spPr>
          <p:txBody>
            <a:bodyPr wrap="square" tIns="0" bIns="0" anchor="b">
              <a:spAutoFit/>
            </a:bodyPr>
            <a:lstStyle/>
            <a:p>
              <a:pPr fontAlgn="base">
                <a:spcAft>
                  <a:spcPct val="0"/>
                </a:spcAft>
              </a:pPr>
              <a:r>
                <a:rPr lang="en-US" sz="2133" dirty="0">
                  <a:solidFill>
                    <a:srgbClr val="000000"/>
                  </a:solidFill>
                  <a:ea typeface="MS PGothic" pitchFamily="34" charset="-128"/>
                </a:rPr>
                <a:t>Source Database &amp; Logs</a:t>
              </a:r>
            </a:p>
          </p:txBody>
        </p:sp>
      </p:grpSp>
      <p:grpSp>
        <p:nvGrpSpPr>
          <p:cNvPr id="7" name="Group 6"/>
          <p:cNvGrpSpPr/>
          <p:nvPr/>
        </p:nvGrpSpPr>
        <p:grpSpPr>
          <a:xfrm>
            <a:off x="6846940" y="2772995"/>
            <a:ext cx="5204628" cy="2308244"/>
            <a:chOff x="5136543" y="2079618"/>
            <a:chExt cx="3904488" cy="1731634"/>
          </a:xfrm>
        </p:grpSpPr>
        <p:sp>
          <p:nvSpPr>
            <p:cNvPr id="8" name="Rectangle 7"/>
            <p:cNvSpPr/>
            <p:nvPr/>
          </p:nvSpPr>
          <p:spPr>
            <a:xfrm>
              <a:off x="5136543" y="2079618"/>
              <a:ext cx="3904488" cy="1717481"/>
            </a:xfrm>
            <a:prstGeom prst="rect">
              <a:avLst/>
            </a:prstGeom>
            <a:solidFill>
              <a:schemeClr val="bg2">
                <a:alpha val="2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9" name="Text Box 9"/>
            <p:cNvSpPr txBox="1">
              <a:spLocks noChangeArrowheads="1"/>
            </p:cNvSpPr>
            <p:nvPr/>
          </p:nvSpPr>
          <p:spPr bwMode="auto">
            <a:xfrm>
              <a:off x="5145088" y="3565015"/>
              <a:ext cx="3895344" cy="246237"/>
            </a:xfrm>
            <a:prstGeom prst="rect">
              <a:avLst/>
            </a:prstGeom>
            <a:solidFill>
              <a:schemeClr val="bg1"/>
            </a:solidFill>
            <a:ln w="12700">
              <a:solidFill>
                <a:schemeClr val="tx1"/>
              </a:solidFill>
              <a:miter lim="800000"/>
              <a:headEnd/>
              <a:tailEnd/>
            </a:ln>
          </p:spPr>
          <p:txBody>
            <a:bodyPr wrap="square" tIns="0" bIns="0" anchor="b">
              <a:spAutoFit/>
            </a:bodyPr>
            <a:lstStyle/>
            <a:p>
              <a:pPr algn="r" fontAlgn="base">
                <a:spcAft>
                  <a:spcPct val="0"/>
                </a:spcAft>
              </a:pPr>
              <a:r>
                <a:rPr lang="en-US" sz="2133" dirty="0">
                  <a:solidFill>
                    <a:srgbClr val="000000"/>
                  </a:solidFill>
                  <a:latin typeface="Univers LT Std 57 Cn"/>
                  <a:ea typeface="MS PGothic" pitchFamily="34" charset="-128"/>
                </a:rPr>
                <a:t>Target Database &amp; Logs</a:t>
              </a:r>
            </a:p>
          </p:txBody>
        </p:sp>
      </p:grpSp>
      <p:grpSp>
        <p:nvGrpSpPr>
          <p:cNvPr id="10" name="Group 9"/>
          <p:cNvGrpSpPr/>
          <p:nvPr/>
        </p:nvGrpSpPr>
        <p:grpSpPr>
          <a:xfrm>
            <a:off x="1265474" y="2847049"/>
            <a:ext cx="9621443" cy="2634668"/>
            <a:chOff x="949353" y="2135173"/>
            <a:chExt cx="7217962" cy="1976516"/>
          </a:xfrm>
        </p:grpSpPr>
        <p:grpSp>
          <p:nvGrpSpPr>
            <p:cNvPr id="11" name="Group 10"/>
            <p:cNvGrpSpPr/>
            <p:nvPr/>
          </p:nvGrpSpPr>
          <p:grpSpPr>
            <a:xfrm>
              <a:off x="949353" y="2135173"/>
              <a:ext cx="7217962" cy="1976516"/>
              <a:chOff x="949353" y="2385213"/>
              <a:chExt cx="7217962" cy="1976516"/>
            </a:xfrm>
          </p:grpSpPr>
          <p:grpSp>
            <p:nvGrpSpPr>
              <p:cNvPr id="14" name="Group 123"/>
              <p:cNvGrpSpPr>
                <a:grpSpLocks/>
              </p:cNvGrpSpPr>
              <p:nvPr/>
            </p:nvGrpSpPr>
            <p:grpSpPr bwMode="auto">
              <a:xfrm>
                <a:off x="949353" y="2385213"/>
                <a:ext cx="7216859" cy="1976516"/>
                <a:chOff x="1160293" y="3948546"/>
                <a:chExt cx="7005118" cy="2635194"/>
              </a:xfrm>
            </p:grpSpPr>
            <p:sp>
              <p:nvSpPr>
                <p:cNvPr id="17" name="Rectangle 16"/>
                <p:cNvSpPr/>
                <p:nvPr/>
              </p:nvSpPr>
              <p:spPr bwMode="auto">
                <a:xfrm>
                  <a:off x="5502696" y="3948546"/>
                  <a:ext cx="2662715" cy="1706774"/>
                </a:xfrm>
                <a:prstGeom prst="rect">
                  <a:avLst/>
                </a:prstGeom>
                <a:solidFill>
                  <a:schemeClr val="tx2">
                    <a:lumMod val="20000"/>
                    <a:lumOff val="80000"/>
                    <a:alpha val="50000"/>
                  </a:schemeClr>
                </a:solidFill>
                <a:ln w="28575" cap="flat" cmpd="sng" algn="ctr">
                  <a:solidFill>
                    <a:schemeClr val="tx2"/>
                  </a:solidFill>
                  <a:prstDash val="solid"/>
                  <a:round/>
                  <a:headEnd type="none" w="med" len="med"/>
                  <a:tailEnd type="none" w="med" len="med"/>
                </a:ln>
                <a:effectLst/>
              </p:spPr>
              <p:txBody>
                <a:bodyPr lIns="122735" tIns="61368" rIns="122735" bIns="61368"/>
                <a:lstStyle/>
                <a:p>
                  <a:pPr marL="158711" indent="-158711" algn="ctr" fontAlgn="base">
                    <a:lnSpc>
                      <a:spcPct val="90000"/>
                    </a:lnSpc>
                    <a:spcBef>
                      <a:spcPct val="50000"/>
                    </a:spcBef>
                    <a:spcAft>
                      <a:spcPct val="0"/>
                    </a:spcAft>
                    <a:buClr>
                      <a:srgbClr val="829E7E"/>
                    </a:buClr>
                    <a:defRPr/>
                  </a:pPr>
                  <a:endParaRPr lang="en-US" sz="933" dirty="0">
                    <a:solidFill>
                      <a:srgbClr val="000000"/>
                    </a:solidFill>
                    <a:latin typeface="Arial" charset="0"/>
                    <a:ea typeface="MS PGothic" pitchFamily="34" charset="-128"/>
                  </a:endParaRPr>
                </a:p>
              </p:txBody>
            </p:sp>
            <p:grpSp>
              <p:nvGrpSpPr>
                <p:cNvPr id="18" name="Group 122"/>
                <p:cNvGrpSpPr>
                  <a:grpSpLocks/>
                </p:cNvGrpSpPr>
                <p:nvPr/>
              </p:nvGrpSpPr>
              <p:grpSpPr bwMode="auto">
                <a:xfrm>
                  <a:off x="1160293" y="3973402"/>
                  <a:ext cx="7003469" cy="2610338"/>
                  <a:chOff x="1247553" y="3973402"/>
                  <a:chExt cx="6807099" cy="2610338"/>
                </a:xfrm>
              </p:grpSpPr>
              <p:sp>
                <p:nvSpPr>
                  <p:cNvPr id="19" name="Rectangle 18"/>
                  <p:cNvSpPr/>
                  <p:nvPr/>
                </p:nvSpPr>
                <p:spPr bwMode="auto">
                  <a:xfrm>
                    <a:off x="1247553" y="3973402"/>
                    <a:ext cx="2588055" cy="1706770"/>
                  </a:xfrm>
                  <a:prstGeom prst="rect">
                    <a:avLst/>
                  </a:prstGeom>
                  <a:solidFill>
                    <a:schemeClr val="tx2">
                      <a:lumMod val="20000"/>
                      <a:lumOff val="80000"/>
                      <a:alpha val="50000"/>
                    </a:schemeClr>
                  </a:solidFill>
                  <a:ln w="28575" cap="flat" cmpd="sng" algn="ctr">
                    <a:solidFill>
                      <a:schemeClr val="tx2"/>
                    </a:solidFill>
                    <a:prstDash val="solid"/>
                    <a:round/>
                    <a:headEnd type="none" w="med" len="med"/>
                    <a:tailEnd type="none" w="med" len="med"/>
                  </a:ln>
                  <a:effectLst/>
                </p:spPr>
                <p:txBody>
                  <a:bodyPr lIns="122735" tIns="61368" rIns="122735" bIns="61368"/>
                  <a:lstStyle/>
                  <a:p>
                    <a:pPr marL="158711" indent="-158711" algn="ctr" fontAlgn="base">
                      <a:lnSpc>
                        <a:spcPct val="90000"/>
                      </a:lnSpc>
                      <a:spcBef>
                        <a:spcPct val="50000"/>
                      </a:spcBef>
                      <a:spcAft>
                        <a:spcPct val="0"/>
                      </a:spcAft>
                      <a:buClr>
                        <a:srgbClr val="829E7E"/>
                      </a:buClr>
                      <a:defRPr/>
                    </a:pPr>
                    <a:endParaRPr lang="en-US" sz="933">
                      <a:solidFill>
                        <a:srgbClr val="000000"/>
                      </a:solidFill>
                      <a:latin typeface="Arial" charset="0"/>
                      <a:ea typeface="MS PGothic" pitchFamily="34" charset="-128"/>
                    </a:endParaRPr>
                  </a:p>
                </p:txBody>
              </p:sp>
              <p:sp>
                <p:nvSpPr>
                  <p:cNvPr id="20" name="Text Box 20"/>
                  <p:cNvSpPr txBox="1">
                    <a:spLocks noChangeArrowheads="1"/>
                  </p:cNvSpPr>
                  <p:nvPr/>
                </p:nvSpPr>
                <p:spPr bwMode="auto">
                  <a:xfrm>
                    <a:off x="1250522" y="6232933"/>
                    <a:ext cx="6804130" cy="350807"/>
                  </a:xfrm>
                  <a:prstGeom prst="rect">
                    <a:avLst/>
                  </a:prstGeom>
                  <a:solidFill>
                    <a:schemeClr val="bg2">
                      <a:lumMod val="40000"/>
                      <a:lumOff val="60000"/>
                      <a:alpha val="50000"/>
                    </a:schemeClr>
                  </a:solidFill>
                  <a:ln w="28575">
                    <a:solidFill>
                      <a:schemeClr val="tx1">
                        <a:lumMod val="65000"/>
                        <a:lumOff val="35000"/>
                      </a:schemeClr>
                    </a:solidFill>
                    <a:prstDash val="solid"/>
                    <a:miter lim="800000"/>
                    <a:headEnd/>
                    <a:tailEnd/>
                  </a:ln>
                </p:spPr>
                <p:txBody>
                  <a:bodyPr wrap="square" lIns="0">
                    <a:spAutoFit/>
                  </a:bodyPr>
                  <a:lstStyle/>
                  <a:p>
                    <a:pPr marL="1218895" indent="-1140599" fontAlgn="base">
                      <a:lnSpc>
                        <a:spcPct val="90000"/>
                      </a:lnSpc>
                      <a:spcBef>
                        <a:spcPct val="50000"/>
                      </a:spcBef>
                      <a:spcAft>
                        <a:spcPct val="0"/>
                      </a:spcAft>
                      <a:buClr>
                        <a:srgbClr val="829E7E"/>
                      </a:buClr>
                      <a:defRPr/>
                    </a:pPr>
                    <a:r>
                      <a:rPr lang="en-US" sz="1866" b="1" dirty="0">
                        <a:solidFill>
                          <a:srgbClr val="FF0000"/>
                        </a:solidFill>
                        <a:ea typeface="MS PGothic" pitchFamily="34" charset="-128"/>
                      </a:rPr>
                      <a:t>GG MANAGER:  </a:t>
                    </a:r>
                    <a:r>
                      <a:rPr lang="en-US" sz="1466" dirty="0">
                        <a:solidFill>
                          <a:srgbClr val="000000"/>
                        </a:solidFill>
                        <a:ea typeface="MS PGothic" pitchFamily="34" charset="-128"/>
                      </a:rPr>
                      <a:t>Process: Start - Stop – Restart, Trail File Housekeeping &amp; Management, Event Monitoring &amp; Reporting</a:t>
                    </a:r>
                  </a:p>
                </p:txBody>
              </p:sp>
            </p:grpSp>
          </p:grpSp>
          <p:sp>
            <p:nvSpPr>
              <p:cNvPr id="15" name="TextBox 14"/>
              <p:cNvSpPr txBox="1"/>
              <p:nvPr/>
            </p:nvSpPr>
            <p:spPr>
              <a:xfrm>
                <a:off x="954156" y="2407534"/>
                <a:ext cx="2743200" cy="230587"/>
              </a:xfrm>
              <a:prstGeom prst="rect">
                <a:avLst/>
              </a:prstGeom>
              <a:solidFill>
                <a:schemeClr val="bg1"/>
              </a:solidFill>
              <a:ln w="28575">
                <a:solidFill>
                  <a:schemeClr val="tx2"/>
                </a:solidFill>
              </a:ln>
            </p:spPr>
            <p:txBody>
              <a:bodyPr wrap="none" lIns="0" tIns="0" rIns="0" bIns="0" rtlCol="0">
                <a:noAutofit/>
              </a:bodyPr>
              <a:lstStyle/>
              <a:p>
                <a:pPr fontAlgn="base">
                  <a:spcBef>
                    <a:spcPct val="0"/>
                  </a:spcBef>
                  <a:spcAft>
                    <a:spcPct val="0"/>
                  </a:spcAft>
                </a:pPr>
                <a:r>
                  <a:rPr lang="en-US" sz="1866" dirty="0">
                    <a:solidFill>
                      <a:srgbClr val="000000"/>
                    </a:solidFill>
                    <a:latin typeface="Arial" pitchFamily="34" charset="0"/>
                    <a:ea typeface="MS PGothic" pitchFamily="34" charset="-128"/>
                  </a:rPr>
                  <a:t>        GG MANAGER</a:t>
                </a:r>
              </a:p>
            </p:txBody>
          </p:sp>
          <p:sp>
            <p:nvSpPr>
              <p:cNvPr id="16" name="TextBox 15"/>
              <p:cNvSpPr txBox="1"/>
              <p:nvPr/>
            </p:nvSpPr>
            <p:spPr>
              <a:xfrm>
                <a:off x="5424115" y="2392956"/>
                <a:ext cx="2743200" cy="230587"/>
              </a:xfrm>
              <a:prstGeom prst="rect">
                <a:avLst/>
              </a:prstGeom>
              <a:solidFill>
                <a:schemeClr val="bg1"/>
              </a:solidFill>
              <a:ln w="28575">
                <a:solidFill>
                  <a:schemeClr val="tx2"/>
                </a:solidFill>
              </a:ln>
            </p:spPr>
            <p:txBody>
              <a:bodyPr wrap="none" lIns="0" tIns="0" rIns="0" bIns="0" rtlCol="0">
                <a:noAutofit/>
              </a:bodyPr>
              <a:lstStyle/>
              <a:p>
                <a:pPr algn="ctr" fontAlgn="base">
                  <a:spcBef>
                    <a:spcPct val="0"/>
                  </a:spcBef>
                  <a:spcAft>
                    <a:spcPct val="0"/>
                  </a:spcAft>
                </a:pPr>
                <a:r>
                  <a:rPr lang="en-US" sz="1866" dirty="0">
                    <a:solidFill>
                      <a:srgbClr val="000000"/>
                    </a:solidFill>
                    <a:latin typeface="Arial" pitchFamily="34" charset="0"/>
                    <a:ea typeface="MS PGothic" pitchFamily="34" charset="-128"/>
                  </a:rPr>
                  <a:t>GG MANAGER</a:t>
                </a:r>
              </a:p>
            </p:txBody>
          </p:sp>
        </p:grpSp>
        <p:cxnSp>
          <p:nvCxnSpPr>
            <p:cNvPr id="12" name="Straight Arrow Connector 11"/>
            <p:cNvCxnSpPr/>
            <p:nvPr/>
          </p:nvCxnSpPr>
          <p:spPr>
            <a:xfrm flipV="1">
              <a:off x="3000358" y="3457575"/>
              <a:ext cx="0" cy="392906"/>
            </a:xfrm>
            <a:prstGeom prst="straightConnector1">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074552" y="3438525"/>
              <a:ext cx="0" cy="392906"/>
            </a:xfrm>
            <a:prstGeom prst="straightConnector1">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74"/>
          <p:cNvSpPr txBox="1">
            <a:spLocks noChangeArrowheads="1"/>
          </p:cNvSpPr>
          <p:nvPr/>
        </p:nvSpPr>
        <p:spPr>
          <a:xfrm>
            <a:off x="325796" y="216736"/>
            <a:ext cx="10840859" cy="575733"/>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smtClean="0"/>
              <a:t>Oracle GoldenGate 12c Classic Architecture</a:t>
            </a:r>
          </a:p>
        </p:txBody>
      </p:sp>
      <p:sp>
        <p:nvSpPr>
          <p:cNvPr id="22" name="Slide Number Placeholder 74"/>
          <p:cNvSpPr txBox="1">
            <a:spLocks noGrp="1"/>
          </p:cNvSpPr>
          <p:nvPr/>
        </p:nvSpPr>
        <p:spPr bwMode="auto">
          <a:xfrm>
            <a:off x="304720" y="6476206"/>
            <a:ext cx="711015" cy="228540"/>
          </a:xfrm>
          <a:prstGeom prst="rect">
            <a:avLst/>
          </a:prstGeom>
          <a:noFill/>
          <a:ln w="9525">
            <a:noFill/>
            <a:miter lim="800000"/>
            <a:headEnd/>
            <a:tailEnd/>
          </a:ln>
        </p:spPr>
        <p:txBody>
          <a:bodyPr/>
          <a:lstStyle/>
          <a:p>
            <a:pPr fontAlgn="base">
              <a:spcBef>
                <a:spcPct val="0"/>
              </a:spcBef>
              <a:spcAft>
                <a:spcPct val="0"/>
              </a:spcAft>
            </a:pPr>
            <a:endParaRPr lang="en-US" sz="1333">
              <a:solidFill>
                <a:srgbClr val="C6C6C9"/>
              </a:solidFill>
              <a:latin typeface="Trebuchet MS" pitchFamily="34" charset="0"/>
              <a:ea typeface="MS PGothic" pitchFamily="34" charset="-128"/>
            </a:endParaRPr>
          </a:p>
        </p:txBody>
      </p:sp>
      <p:sp>
        <p:nvSpPr>
          <p:cNvPr id="23" name="Rectangle 22"/>
          <p:cNvSpPr>
            <a:spLocks noChangeArrowheads="1"/>
          </p:cNvSpPr>
          <p:nvPr/>
        </p:nvSpPr>
        <p:spPr bwMode="auto">
          <a:xfrm>
            <a:off x="149991" y="5471865"/>
            <a:ext cx="12188825" cy="738664"/>
          </a:xfrm>
          <a:prstGeom prst="rect">
            <a:avLst/>
          </a:prstGeom>
          <a:noFill/>
          <a:ln w="9525">
            <a:noFill/>
            <a:miter lim="800000"/>
            <a:headEnd/>
            <a:tailEnd/>
          </a:ln>
        </p:spPr>
        <p:txBody>
          <a:bodyPr>
            <a:spAutoFit/>
          </a:bodyPr>
          <a:lstStyle/>
          <a:p>
            <a:pPr marL="1678098" indent="-1678098" fontAlgn="base">
              <a:spcBef>
                <a:spcPct val="0"/>
              </a:spcBef>
              <a:spcAft>
                <a:spcPct val="0"/>
              </a:spcAft>
              <a:buClr>
                <a:srgbClr val="9C0000"/>
              </a:buClr>
            </a:pPr>
            <a:r>
              <a:rPr lang="en-US" sz="1333" b="1" dirty="0">
                <a:solidFill>
                  <a:srgbClr val="000000"/>
                </a:solidFill>
                <a:latin typeface="Univers LT Std 57 Cn"/>
                <a:ea typeface="Osaka" pitchFamily="-50" charset="-128"/>
              </a:rPr>
              <a:t>Capture Platforms: </a:t>
            </a:r>
            <a:r>
              <a:rPr lang="en-US" sz="1333" dirty="0">
                <a:solidFill>
                  <a:srgbClr val="000000"/>
                </a:solidFill>
                <a:latin typeface="Univers LT Std 57 Cn"/>
                <a:ea typeface="Osaka" pitchFamily="-50" charset="-128"/>
              </a:rPr>
              <a:t>	</a:t>
            </a:r>
            <a:r>
              <a:rPr lang="en-US" sz="1400" dirty="0">
                <a:solidFill>
                  <a:srgbClr val="000000"/>
                </a:solidFill>
                <a:ea typeface="Osaka" pitchFamily="-50" charset="-128"/>
              </a:rPr>
              <a:t>Oracle, DB2 (LUW, Z/OS </a:t>
            </a:r>
            <a:r>
              <a:rPr lang="en-US" sz="1400" dirty="0" err="1">
                <a:solidFill>
                  <a:srgbClr val="000000"/>
                </a:solidFill>
                <a:ea typeface="Osaka" pitchFamily="-50" charset="-128"/>
              </a:rPr>
              <a:t>i</a:t>
            </a:r>
            <a:r>
              <a:rPr lang="en-US" sz="1400" dirty="0">
                <a:solidFill>
                  <a:srgbClr val="000000"/>
                </a:solidFill>
                <a:ea typeface="Osaka" pitchFamily="-50" charset="-128"/>
              </a:rPr>
              <a:t>-Series),  Informix , Microsoft SQL Server, Sybase ASE, Teradata, Enscribe,  SQL/MP, SQL/MX, MySQL, JMS Queues</a:t>
            </a:r>
          </a:p>
          <a:p>
            <a:pPr marL="1678098" indent="-1678098" fontAlgn="base">
              <a:spcBef>
                <a:spcPct val="0"/>
              </a:spcBef>
              <a:spcAft>
                <a:spcPct val="0"/>
              </a:spcAft>
              <a:buClr>
                <a:srgbClr val="9C0000"/>
              </a:buClr>
            </a:pPr>
            <a:r>
              <a:rPr lang="en-US" sz="1333" b="1" dirty="0">
                <a:solidFill>
                  <a:srgbClr val="000000"/>
                </a:solidFill>
                <a:latin typeface="Univers LT Std 57 Cn"/>
                <a:ea typeface="Osaka" pitchFamily="-50" charset="-128"/>
              </a:rPr>
              <a:t>Delivery Platforms: </a:t>
            </a:r>
            <a:r>
              <a:rPr lang="en-US" sz="1333" dirty="0">
                <a:solidFill>
                  <a:srgbClr val="000000"/>
                </a:solidFill>
                <a:latin typeface="Univers LT Std 57 Cn"/>
                <a:ea typeface="Osaka" pitchFamily="-50" charset="-128"/>
              </a:rPr>
              <a:t>	</a:t>
            </a:r>
            <a:r>
              <a:rPr lang="en-US" sz="1400" dirty="0">
                <a:solidFill>
                  <a:srgbClr val="000000"/>
                </a:solidFill>
                <a:ea typeface="Osaka" pitchFamily="-50" charset="-128"/>
              </a:rPr>
              <a:t>All Capture Platforms, TimesTen, </a:t>
            </a:r>
            <a:r>
              <a:rPr lang="en-US" sz="1400" dirty="0" err="1">
                <a:solidFill>
                  <a:srgbClr val="000000"/>
                </a:solidFill>
                <a:ea typeface="Osaka" pitchFamily="-50" charset="-128"/>
              </a:rPr>
              <a:t>Cohernece</a:t>
            </a:r>
            <a:r>
              <a:rPr lang="en-US" sz="1400" dirty="0">
                <a:solidFill>
                  <a:srgbClr val="000000"/>
                </a:solidFill>
                <a:ea typeface="Osaka" pitchFamily="-50" charset="-128"/>
              </a:rPr>
              <a:t>, Netezza, </a:t>
            </a:r>
            <a:r>
              <a:rPr lang="en-US" sz="1400" dirty="0" err="1">
                <a:solidFill>
                  <a:srgbClr val="000000"/>
                </a:solidFill>
                <a:ea typeface="Osaka" pitchFamily="-50" charset="-128"/>
              </a:rPr>
              <a:t>Greenplum</a:t>
            </a:r>
            <a:r>
              <a:rPr lang="en-US" sz="1400" dirty="0">
                <a:solidFill>
                  <a:srgbClr val="000000"/>
                </a:solidFill>
                <a:ea typeface="Osaka" pitchFamily="-50" charset="-128"/>
              </a:rPr>
              <a:t>, </a:t>
            </a:r>
            <a:r>
              <a:rPr lang="en-US" sz="1400" dirty="0" err="1">
                <a:solidFill>
                  <a:srgbClr val="000000"/>
                </a:solidFill>
                <a:ea typeface="Osaka" pitchFamily="-50" charset="-128"/>
              </a:rPr>
              <a:t>PostgresSQL</a:t>
            </a:r>
            <a:r>
              <a:rPr lang="en-US" sz="1400" dirty="0">
                <a:solidFill>
                  <a:srgbClr val="000000"/>
                </a:solidFill>
                <a:ea typeface="Osaka" pitchFamily="-50" charset="-128"/>
              </a:rPr>
              <a:t>, Formatted &amp; Flat Files, ODI, other ETL tools, and Big Data</a:t>
            </a:r>
          </a:p>
          <a:p>
            <a:pPr marL="1678098" indent="-1678098" fontAlgn="base">
              <a:spcBef>
                <a:spcPct val="0"/>
              </a:spcBef>
              <a:spcAft>
                <a:spcPct val="30000"/>
              </a:spcAft>
              <a:buClr>
                <a:srgbClr val="9C0000"/>
              </a:buClr>
            </a:pPr>
            <a:r>
              <a:rPr lang="en-US" sz="1333" b="1" dirty="0">
                <a:solidFill>
                  <a:srgbClr val="000000"/>
                </a:solidFill>
                <a:latin typeface="Univers LT Std 57 Cn"/>
                <a:ea typeface="Osaka" pitchFamily="-50" charset="-128"/>
              </a:rPr>
              <a:t>OS Platforms:</a:t>
            </a:r>
            <a:r>
              <a:rPr lang="en-US" sz="1333" dirty="0">
                <a:solidFill>
                  <a:srgbClr val="000000"/>
                </a:solidFill>
                <a:latin typeface="Univers LT Std 57 Cn"/>
                <a:ea typeface="Osaka" pitchFamily="-50" charset="-128"/>
              </a:rPr>
              <a:t>	</a:t>
            </a:r>
            <a:r>
              <a:rPr lang="en-US" sz="1400" dirty="0">
                <a:solidFill>
                  <a:srgbClr val="000000"/>
                </a:solidFill>
                <a:ea typeface="Osaka" pitchFamily="-50" charset="-128"/>
              </a:rPr>
              <a:t>Microsoft Windows, Linux, Sun Solaris, HP </a:t>
            </a:r>
            <a:r>
              <a:rPr lang="en-US" sz="1400" dirty="0" err="1">
                <a:solidFill>
                  <a:srgbClr val="000000"/>
                </a:solidFill>
                <a:ea typeface="Osaka" pitchFamily="-50" charset="-128"/>
              </a:rPr>
              <a:t>NonStop</a:t>
            </a:r>
            <a:r>
              <a:rPr lang="en-US" sz="1400" dirty="0">
                <a:solidFill>
                  <a:srgbClr val="000000"/>
                </a:solidFill>
                <a:ea typeface="Osaka" pitchFamily="-50" charset="-128"/>
              </a:rPr>
              <a:t>, HP-UX, HP OpenVMS, IBM AIX, z/OS, i7/OS</a:t>
            </a:r>
          </a:p>
        </p:txBody>
      </p:sp>
      <p:pic>
        <p:nvPicPr>
          <p:cNvPr id="24" name="Picture 122"/>
          <p:cNvPicPr>
            <a:picLocks noChangeAspect="1"/>
          </p:cNvPicPr>
          <p:nvPr/>
        </p:nvPicPr>
        <p:blipFill>
          <a:blip r:embed="rId3">
            <a:grayscl/>
          </a:blip>
          <a:srcRect/>
          <a:stretch>
            <a:fillRect/>
          </a:stretch>
        </p:blipFill>
        <p:spPr bwMode="auto">
          <a:xfrm>
            <a:off x="178376" y="3144762"/>
            <a:ext cx="1041995" cy="973413"/>
          </a:xfrm>
          <a:prstGeom prst="rect">
            <a:avLst/>
          </a:prstGeom>
          <a:noFill/>
          <a:ln w="9525">
            <a:noFill/>
            <a:miter lim="800000"/>
            <a:headEnd/>
            <a:tailEnd/>
          </a:ln>
        </p:spPr>
      </p:pic>
      <p:pic>
        <p:nvPicPr>
          <p:cNvPr id="25" name="Picture 122"/>
          <p:cNvPicPr>
            <a:picLocks noChangeAspect="1"/>
          </p:cNvPicPr>
          <p:nvPr/>
        </p:nvPicPr>
        <p:blipFill>
          <a:blip r:embed="rId3">
            <a:grayscl/>
          </a:blip>
          <a:srcRect/>
          <a:stretch>
            <a:fillRect/>
          </a:stretch>
        </p:blipFill>
        <p:spPr bwMode="auto">
          <a:xfrm>
            <a:off x="10906308" y="3135930"/>
            <a:ext cx="1041995" cy="973413"/>
          </a:xfrm>
          <a:prstGeom prst="rect">
            <a:avLst/>
          </a:prstGeom>
          <a:noFill/>
          <a:ln w="9525">
            <a:noFill/>
            <a:miter lim="800000"/>
            <a:headEnd/>
            <a:tailEnd/>
          </a:ln>
        </p:spPr>
      </p:pic>
      <p:sp>
        <p:nvSpPr>
          <p:cNvPr id="26" name="TextBox 25"/>
          <p:cNvSpPr txBox="1"/>
          <p:nvPr/>
        </p:nvSpPr>
        <p:spPr>
          <a:xfrm>
            <a:off x="2607348" y="3615145"/>
            <a:ext cx="1218883" cy="1218883"/>
          </a:xfrm>
          <a:prstGeom prst="rect">
            <a:avLst/>
          </a:prstGeom>
          <a:noFill/>
          <a:ln>
            <a:noFill/>
          </a:ln>
        </p:spPr>
        <p:txBody>
          <a:bodyPr wrap="none" lIns="0" tIns="0" rIns="0" bIns="0" rtlCol="0">
            <a:noAutofit/>
          </a:bodyPr>
          <a:lstStyle/>
          <a:p>
            <a:pPr fontAlgn="base">
              <a:spcBef>
                <a:spcPct val="0"/>
              </a:spcBef>
              <a:spcAft>
                <a:spcPct val="0"/>
              </a:spcAft>
            </a:pPr>
            <a:endParaRPr lang="en-US" sz="2399" dirty="0" err="1">
              <a:solidFill>
                <a:srgbClr val="000000"/>
              </a:solidFill>
              <a:latin typeface="Arial" pitchFamily="34" charset="0"/>
              <a:ea typeface="MS PGothic" pitchFamily="34" charset="-128"/>
            </a:endParaRPr>
          </a:p>
        </p:txBody>
      </p:sp>
      <p:grpSp>
        <p:nvGrpSpPr>
          <p:cNvPr id="27" name="Group 26"/>
          <p:cNvGrpSpPr/>
          <p:nvPr/>
        </p:nvGrpSpPr>
        <p:grpSpPr>
          <a:xfrm>
            <a:off x="124671" y="975999"/>
            <a:ext cx="2549503" cy="3218319"/>
            <a:chOff x="93528" y="731520"/>
            <a:chExt cx="1912625" cy="2414368"/>
          </a:xfrm>
        </p:grpSpPr>
        <p:sp>
          <p:nvSpPr>
            <p:cNvPr id="28" name="Text Box 22"/>
            <p:cNvSpPr txBox="1">
              <a:spLocks noChangeArrowheads="1"/>
            </p:cNvSpPr>
            <p:nvPr/>
          </p:nvSpPr>
          <p:spPr bwMode="auto">
            <a:xfrm>
              <a:off x="93528" y="731520"/>
              <a:ext cx="1554480" cy="1280160"/>
            </a:xfrm>
            <a:prstGeom prst="rect">
              <a:avLst/>
            </a:prstGeom>
            <a:solidFill>
              <a:schemeClr val="bg2">
                <a:lumMod val="40000"/>
                <a:lumOff val="60000"/>
              </a:schemeClr>
            </a:solidFill>
            <a:ln w="28575">
              <a:solidFill>
                <a:schemeClr val="tx1">
                  <a:lumMod val="65000"/>
                  <a:lumOff val="35000"/>
                </a:schemeClr>
              </a:solidFill>
              <a:miter lim="800000"/>
              <a:headEnd/>
              <a:tailEnd/>
            </a:ln>
          </p:spPr>
          <p:txBody>
            <a:bodyPr wrap="square" tIns="121888" bIns="0">
              <a:normAutofit lnSpcReduction="10000"/>
            </a:bodyPr>
            <a:lstStyle/>
            <a:p>
              <a:pPr marL="1060186" indent="-1060186" fontAlgn="base">
                <a:lnSpc>
                  <a:spcPct val="90000"/>
                </a:lnSpc>
                <a:spcBef>
                  <a:spcPts val="133"/>
                </a:spcBef>
                <a:spcAft>
                  <a:spcPct val="0"/>
                </a:spcAft>
                <a:buSzPct val="75000"/>
                <a:defRPr/>
              </a:pPr>
              <a:r>
                <a:rPr lang="en-US" sz="2000" b="1" dirty="0">
                  <a:solidFill>
                    <a:srgbClr val="FF0000"/>
                  </a:solidFill>
                  <a:ea typeface="MS PGothic" pitchFamily="34" charset="-128"/>
                </a:rPr>
                <a:t>CAPTURE: </a:t>
              </a:r>
              <a:r>
                <a:rPr lang="en-US" sz="2000" dirty="0">
                  <a:solidFill>
                    <a:srgbClr val="000000"/>
                  </a:solidFill>
                  <a:ea typeface="MS PGothic" pitchFamily="34" charset="-128"/>
                </a:rPr>
                <a:t>	</a:t>
              </a:r>
            </a:p>
            <a:p>
              <a:pPr marL="154479" indent="-154479" fontAlgn="base">
                <a:lnSpc>
                  <a:spcPct val="90000"/>
                </a:lnSpc>
                <a:spcBef>
                  <a:spcPts val="133"/>
                </a:spcBef>
                <a:spcAft>
                  <a:spcPct val="0"/>
                </a:spcAft>
                <a:buSzPct val="75000"/>
                <a:buFont typeface="Arial" pitchFamily="34" charset="0"/>
                <a:buChar char="•"/>
                <a:defRPr/>
              </a:pPr>
              <a:r>
                <a:rPr lang="en-US" sz="1600" dirty="0">
                  <a:solidFill>
                    <a:srgbClr val="000000"/>
                  </a:solidFill>
                  <a:ea typeface="MS PGothic" pitchFamily="34" charset="-128"/>
                </a:rPr>
                <a:t>Committed changes are extracted as they occur by reading the transaction logs </a:t>
              </a:r>
            </a:p>
            <a:p>
              <a:pPr marL="154479" indent="-154479" fontAlgn="base">
                <a:lnSpc>
                  <a:spcPct val="90000"/>
                </a:lnSpc>
                <a:spcBef>
                  <a:spcPts val="133"/>
                </a:spcBef>
                <a:spcAft>
                  <a:spcPct val="0"/>
                </a:spcAft>
                <a:buSzPct val="75000"/>
                <a:buFont typeface="Arial" pitchFamily="34" charset="0"/>
                <a:buChar char="•"/>
                <a:defRPr/>
              </a:pPr>
              <a:r>
                <a:rPr lang="en-US" sz="1600" dirty="0">
                  <a:solidFill>
                    <a:srgbClr val="000000"/>
                  </a:solidFill>
                  <a:ea typeface="MS PGothic" pitchFamily="34" charset="-128"/>
                </a:rPr>
                <a:t>Data can be filtered &amp; supplemented</a:t>
              </a:r>
            </a:p>
          </p:txBody>
        </p:sp>
        <p:grpSp>
          <p:nvGrpSpPr>
            <p:cNvPr id="29" name="Group 28"/>
            <p:cNvGrpSpPr/>
            <p:nvPr/>
          </p:nvGrpSpPr>
          <p:grpSpPr>
            <a:xfrm>
              <a:off x="877068" y="2016803"/>
              <a:ext cx="1129085" cy="1129085"/>
              <a:chOff x="3015969" y="1507929"/>
              <a:chExt cx="1129085" cy="1129085"/>
            </a:xfrm>
          </p:grpSpPr>
          <p:pic>
            <p:nvPicPr>
              <p:cNvPr id="31" name="Picture 30" descr="Log Capture-12c-2014 copy.png"/>
              <p:cNvPicPr>
                <a:picLocks noChangeAspect="1"/>
              </p:cNvPicPr>
              <p:nvPr/>
            </p:nvPicPr>
            <p:blipFill>
              <a:blip r:embed="rId4"/>
              <a:stretch>
                <a:fillRect/>
              </a:stretch>
            </p:blipFill>
            <p:spPr>
              <a:xfrm>
                <a:off x="3015969" y="1507929"/>
                <a:ext cx="1129085" cy="1129085"/>
              </a:xfrm>
              <a:prstGeom prst="rect">
                <a:avLst/>
              </a:prstGeom>
            </p:spPr>
          </p:pic>
          <p:sp>
            <p:nvSpPr>
              <p:cNvPr id="32" name="Text Box 27"/>
              <p:cNvSpPr txBox="1">
                <a:spLocks noChangeAspect="1" noChangeArrowheads="1"/>
              </p:cNvSpPr>
              <p:nvPr/>
            </p:nvSpPr>
            <p:spPr bwMode="auto">
              <a:xfrm>
                <a:off x="3111655" y="1917753"/>
                <a:ext cx="623170" cy="307761"/>
              </a:xfrm>
              <a:prstGeom prst="rect">
                <a:avLst/>
              </a:prstGeom>
              <a:noFill/>
              <a:ln w="9525">
                <a:noFill/>
                <a:miter lim="800000"/>
                <a:headEnd/>
                <a:tailEnd/>
              </a:ln>
            </p:spPr>
            <p:txBody>
              <a:bodyPr wrap="none" tIns="0" bIns="0">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DB Log</a:t>
                </a:r>
              </a:p>
              <a:p>
                <a:pPr fontAlgn="base">
                  <a:spcBef>
                    <a:spcPct val="0"/>
                  </a:spcBef>
                  <a:spcAft>
                    <a:spcPct val="0"/>
                  </a:spcAft>
                </a:pPr>
                <a:r>
                  <a:rPr lang="en-US" sz="1333" b="1" dirty="0">
                    <a:solidFill>
                      <a:srgbClr val="000000"/>
                    </a:solidFill>
                    <a:latin typeface="Univers LT Std 57 Cn"/>
                    <a:ea typeface="MS PGothic" pitchFamily="34" charset="-128"/>
                  </a:rPr>
                  <a:t>Capture</a:t>
                </a:r>
              </a:p>
            </p:txBody>
          </p:sp>
        </p:grpSp>
        <p:cxnSp>
          <p:nvCxnSpPr>
            <p:cNvPr id="30" name="Straight Arrow Connector 105"/>
            <p:cNvCxnSpPr>
              <a:cxnSpLocks noChangeShapeType="1"/>
            </p:cNvCxnSpPr>
            <p:nvPr/>
          </p:nvCxnSpPr>
          <p:spPr bwMode="auto">
            <a:xfrm flipH="1" flipV="1">
              <a:off x="1129085" y="2011683"/>
              <a:ext cx="0" cy="274320"/>
            </a:xfrm>
            <a:prstGeom prst="straightConnector1">
              <a:avLst/>
            </a:prstGeom>
            <a:noFill/>
            <a:ln w="38100" algn="ctr">
              <a:solidFill>
                <a:schemeClr val="tx1">
                  <a:lumMod val="65000"/>
                  <a:lumOff val="35000"/>
                </a:schemeClr>
              </a:solidFill>
              <a:round/>
              <a:headEnd type="triangle" w="lg" len="med"/>
              <a:tailEnd/>
            </a:ln>
          </p:spPr>
        </p:cxnSp>
      </p:grpSp>
      <p:grpSp>
        <p:nvGrpSpPr>
          <p:cNvPr id="33" name="Group 32"/>
          <p:cNvGrpSpPr/>
          <p:nvPr/>
        </p:nvGrpSpPr>
        <p:grpSpPr>
          <a:xfrm>
            <a:off x="2577308" y="976000"/>
            <a:ext cx="2072100" cy="3051313"/>
            <a:chOff x="1919197" y="725962"/>
            <a:chExt cx="1554480" cy="2289081"/>
          </a:xfrm>
        </p:grpSpPr>
        <p:sp>
          <p:nvSpPr>
            <p:cNvPr id="34" name="Text Box 17"/>
            <p:cNvSpPr txBox="1">
              <a:spLocks noChangeArrowheads="1"/>
            </p:cNvSpPr>
            <p:nvPr/>
          </p:nvSpPr>
          <p:spPr bwMode="auto">
            <a:xfrm>
              <a:off x="1919197" y="725962"/>
              <a:ext cx="1554480" cy="1280160"/>
            </a:xfrm>
            <a:prstGeom prst="rect">
              <a:avLst/>
            </a:prstGeom>
            <a:solidFill>
              <a:schemeClr val="bg2">
                <a:lumMod val="40000"/>
                <a:lumOff val="60000"/>
              </a:schemeClr>
            </a:solidFill>
            <a:ln w="28575">
              <a:solidFill>
                <a:schemeClr val="tx1">
                  <a:lumMod val="65000"/>
                  <a:lumOff val="35000"/>
                </a:schemeClr>
              </a:solidFill>
              <a:miter lim="800000"/>
              <a:headEnd/>
              <a:tailEnd/>
            </a:ln>
          </p:spPr>
          <p:txBody>
            <a:bodyPr wrap="square" tIns="121888" bIns="0">
              <a:normAutofit/>
            </a:bodyPr>
            <a:lstStyle/>
            <a:p>
              <a:pPr marL="148130" indent="-148130" fontAlgn="base">
                <a:lnSpc>
                  <a:spcPct val="90000"/>
                </a:lnSpc>
                <a:spcBef>
                  <a:spcPts val="133"/>
                </a:spcBef>
                <a:spcAft>
                  <a:spcPct val="0"/>
                </a:spcAft>
                <a:buSzPct val="75000"/>
                <a:defRPr/>
              </a:pPr>
              <a:r>
                <a:rPr lang="en-US" sz="1866" b="1" dirty="0">
                  <a:solidFill>
                    <a:srgbClr val="FF0000"/>
                  </a:solidFill>
                  <a:ea typeface="MS PGothic" pitchFamily="34" charset="-128"/>
                </a:rPr>
                <a:t>GG TRAIL: </a:t>
              </a:r>
            </a:p>
            <a:p>
              <a:pPr marL="148130" indent="-148130" fontAlgn="base">
                <a:lnSpc>
                  <a:spcPct val="90000"/>
                </a:lnSpc>
                <a:spcBef>
                  <a:spcPts val="133"/>
                </a:spcBef>
                <a:spcAft>
                  <a:spcPct val="0"/>
                </a:spcAft>
                <a:buSzPct val="75000"/>
                <a:buFont typeface="Arial" pitchFamily="34" charset="0"/>
                <a:buChar char="•"/>
                <a:defRPr/>
              </a:pPr>
              <a:r>
                <a:rPr lang="en-US" sz="1466" dirty="0">
                  <a:solidFill>
                    <a:srgbClr val="000000"/>
                  </a:solidFill>
                  <a:ea typeface="MS PGothic" pitchFamily="34" charset="-128"/>
                </a:rPr>
                <a:t>Persisted message store.</a:t>
              </a:r>
            </a:p>
            <a:p>
              <a:pPr marL="148130" indent="-148130" fontAlgn="base">
                <a:lnSpc>
                  <a:spcPct val="90000"/>
                </a:lnSpc>
                <a:spcBef>
                  <a:spcPts val="133"/>
                </a:spcBef>
                <a:spcAft>
                  <a:spcPct val="0"/>
                </a:spcAft>
                <a:buSzPct val="75000"/>
                <a:buFont typeface="Arial" pitchFamily="34" charset="0"/>
                <a:buChar char="•"/>
                <a:defRPr/>
              </a:pPr>
              <a:r>
                <a:rPr lang="en-US" sz="1466" dirty="0">
                  <a:solidFill>
                    <a:srgbClr val="000000"/>
                  </a:solidFill>
                  <a:ea typeface="MS PGothic" pitchFamily="34" charset="-128"/>
                </a:rPr>
                <a:t>Queues data for routing</a:t>
              </a:r>
            </a:p>
            <a:p>
              <a:pPr marL="148130" indent="-148130" fontAlgn="base">
                <a:lnSpc>
                  <a:spcPct val="90000"/>
                </a:lnSpc>
                <a:spcBef>
                  <a:spcPts val="133"/>
                </a:spcBef>
                <a:spcAft>
                  <a:spcPct val="0"/>
                </a:spcAft>
                <a:buSzPct val="75000"/>
                <a:buFont typeface="Arial" pitchFamily="34" charset="0"/>
                <a:buChar char="•"/>
                <a:defRPr/>
              </a:pPr>
              <a:r>
                <a:rPr lang="en-US" sz="1466" dirty="0">
                  <a:solidFill>
                    <a:srgbClr val="000000"/>
                  </a:solidFill>
                  <a:ea typeface="MS PGothic" pitchFamily="34" charset="-128"/>
                </a:rPr>
                <a:t>Optional AES Encrypted</a:t>
              </a:r>
            </a:p>
          </p:txBody>
        </p:sp>
        <p:grpSp>
          <p:nvGrpSpPr>
            <p:cNvPr id="35" name="Group 34"/>
            <p:cNvGrpSpPr/>
            <p:nvPr/>
          </p:nvGrpSpPr>
          <p:grpSpPr>
            <a:xfrm>
              <a:off x="1995013" y="2349143"/>
              <a:ext cx="991436" cy="574384"/>
              <a:chOff x="2703223" y="1319466"/>
              <a:chExt cx="1187177" cy="687792"/>
            </a:xfrm>
          </p:grpSpPr>
          <p:pic>
            <p:nvPicPr>
              <p:cNvPr id="38" name="Picture 37" descr="trail file   Oracle Red Generic -OGG 12 c.png"/>
              <p:cNvPicPr>
                <a:picLocks noChangeAspect="1"/>
              </p:cNvPicPr>
              <p:nvPr/>
            </p:nvPicPr>
            <p:blipFill>
              <a:blip r:embed="rId5"/>
              <a:stretch>
                <a:fillRect/>
              </a:stretch>
            </p:blipFill>
            <p:spPr>
              <a:xfrm>
                <a:off x="2703223" y="1319466"/>
                <a:ext cx="409025" cy="492983"/>
              </a:xfrm>
              <a:prstGeom prst="rect">
                <a:avLst/>
              </a:prstGeom>
            </p:spPr>
          </p:pic>
          <p:pic>
            <p:nvPicPr>
              <p:cNvPr id="39" name="Picture 38" descr="trail file   Oracle Red Generic -OGG 12 c.png"/>
              <p:cNvPicPr>
                <a:picLocks noChangeAspect="1"/>
              </p:cNvPicPr>
              <p:nvPr/>
            </p:nvPicPr>
            <p:blipFill>
              <a:blip r:embed="rId5"/>
              <a:stretch>
                <a:fillRect/>
              </a:stretch>
            </p:blipFill>
            <p:spPr>
              <a:xfrm>
                <a:off x="2962606" y="1384402"/>
                <a:ext cx="409025" cy="492983"/>
              </a:xfrm>
              <a:prstGeom prst="rect">
                <a:avLst/>
              </a:prstGeom>
            </p:spPr>
          </p:pic>
          <p:pic>
            <p:nvPicPr>
              <p:cNvPr id="40" name="Picture 39" descr="trail file   Oracle Red Generic -OGG 12 c.png"/>
              <p:cNvPicPr>
                <a:picLocks noChangeAspect="1"/>
              </p:cNvPicPr>
              <p:nvPr/>
            </p:nvPicPr>
            <p:blipFill>
              <a:blip r:embed="rId5"/>
              <a:stretch>
                <a:fillRect/>
              </a:stretch>
            </p:blipFill>
            <p:spPr>
              <a:xfrm>
                <a:off x="3213436" y="1449338"/>
                <a:ext cx="409025" cy="492983"/>
              </a:xfrm>
              <a:prstGeom prst="rect">
                <a:avLst/>
              </a:prstGeom>
            </p:spPr>
          </p:pic>
          <p:pic>
            <p:nvPicPr>
              <p:cNvPr id="41" name="Picture 40" descr="trail file   Oracle Red Generic -OGG 12 c.png"/>
              <p:cNvPicPr>
                <a:picLocks noChangeAspect="1"/>
              </p:cNvPicPr>
              <p:nvPr/>
            </p:nvPicPr>
            <p:blipFill>
              <a:blip r:embed="rId5"/>
              <a:stretch>
                <a:fillRect/>
              </a:stretch>
            </p:blipFill>
            <p:spPr>
              <a:xfrm>
                <a:off x="3481375" y="1514275"/>
                <a:ext cx="409025" cy="492983"/>
              </a:xfrm>
              <a:prstGeom prst="rect">
                <a:avLst/>
              </a:prstGeom>
            </p:spPr>
          </p:pic>
        </p:grpSp>
        <p:sp>
          <p:nvSpPr>
            <p:cNvPr id="36" name="Text Box 31"/>
            <p:cNvSpPr txBox="1">
              <a:spLocks noChangeAspect="1" noChangeArrowheads="1"/>
            </p:cNvSpPr>
            <p:nvPr/>
          </p:nvSpPr>
          <p:spPr bwMode="auto">
            <a:xfrm>
              <a:off x="1948441" y="2838073"/>
              <a:ext cx="1073159" cy="176970"/>
            </a:xfrm>
            <a:prstGeom prst="rect">
              <a:avLst/>
            </a:prstGeom>
            <a:noFill/>
            <a:ln w="9525">
              <a:noFill/>
              <a:miter lim="800000"/>
              <a:headEnd/>
              <a:tailEnd/>
            </a:ln>
          </p:spPr>
          <p:txBody>
            <a:bodyPr wrap="square">
              <a:spAutoFit/>
            </a:bodyPr>
            <a:lstStyle/>
            <a:p>
              <a:pPr fontAlgn="base">
                <a:spcBef>
                  <a:spcPct val="0"/>
                </a:spcBef>
                <a:spcAft>
                  <a:spcPct val="0"/>
                </a:spcAft>
              </a:pPr>
              <a:r>
                <a:rPr lang="en-US" sz="933" dirty="0">
                  <a:solidFill>
                    <a:srgbClr val="000000"/>
                  </a:solidFill>
                  <a:latin typeface="Univers LT Std 57 Cn"/>
                  <a:ea typeface="MS PGothic" pitchFamily="34" charset="-128"/>
                </a:rPr>
                <a:t>Source Trails</a:t>
              </a:r>
            </a:p>
          </p:txBody>
        </p:sp>
        <p:cxnSp>
          <p:nvCxnSpPr>
            <p:cNvPr id="37" name="Straight Arrow Connector 105"/>
            <p:cNvCxnSpPr>
              <a:cxnSpLocks noChangeShapeType="1"/>
            </p:cNvCxnSpPr>
            <p:nvPr/>
          </p:nvCxnSpPr>
          <p:spPr bwMode="auto">
            <a:xfrm flipH="1" flipV="1">
              <a:off x="2649107" y="2013009"/>
              <a:ext cx="0" cy="548640"/>
            </a:xfrm>
            <a:prstGeom prst="straightConnector1">
              <a:avLst/>
            </a:prstGeom>
            <a:noFill/>
            <a:ln w="38100" algn="ctr">
              <a:solidFill>
                <a:schemeClr val="tx1">
                  <a:lumMod val="65000"/>
                  <a:lumOff val="35000"/>
                </a:schemeClr>
              </a:solidFill>
              <a:round/>
              <a:headEnd type="triangle" w="lg" len="med"/>
              <a:tailEnd/>
            </a:ln>
          </p:spPr>
        </p:cxnSp>
      </p:grpSp>
      <p:grpSp>
        <p:nvGrpSpPr>
          <p:cNvPr id="42" name="Group 41"/>
          <p:cNvGrpSpPr/>
          <p:nvPr/>
        </p:nvGrpSpPr>
        <p:grpSpPr>
          <a:xfrm>
            <a:off x="4962151" y="978114"/>
            <a:ext cx="4668715" cy="3174490"/>
            <a:chOff x="3722583" y="733106"/>
            <a:chExt cx="3502448" cy="2381488"/>
          </a:xfrm>
        </p:grpSpPr>
        <p:grpSp>
          <p:nvGrpSpPr>
            <p:cNvPr id="43" name="Group 42"/>
            <p:cNvGrpSpPr/>
            <p:nvPr/>
          </p:nvGrpSpPr>
          <p:grpSpPr>
            <a:xfrm>
              <a:off x="3722583" y="2134709"/>
              <a:ext cx="2259746" cy="979885"/>
              <a:chOff x="3722583" y="2134709"/>
              <a:chExt cx="2259746" cy="979885"/>
            </a:xfrm>
          </p:grpSpPr>
          <p:cxnSp>
            <p:nvCxnSpPr>
              <p:cNvPr id="47" name="Straight Connector 116"/>
              <p:cNvCxnSpPr>
                <a:cxnSpLocks noChangeShapeType="1"/>
              </p:cNvCxnSpPr>
              <p:nvPr/>
            </p:nvCxnSpPr>
            <p:spPr bwMode="auto">
              <a:xfrm>
                <a:off x="3722583" y="2587786"/>
                <a:ext cx="2259746" cy="0"/>
              </a:xfrm>
              <a:prstGeom prst="line">
                <a:avLst/>
              </a:prstGeom>
              <a:noFill/>
              <a:ln w="38100" cap="rnd" algn="ctr">
                <a:solidFill>
                  <a:schemeClr val="tx1"/>
                </a:solidFill>
                <a:prstDash val="sysDot"/>
                <a:round/>
                <a:headEnd/>
                <a:tailEnd/>
              </a:ln>
            </p:spPr>
          </p:cxnSp>
          <p:pic>
            <p:nvPicPr>
              <p:cNvPr id="48" name="Picture 47" descr="Red Globe.png"/>
              <p:cNvPicPr>
                <a:picLocks noChangeAspect="1"/>
              </p:cNvPicPr>
              <p:nvPr/>
            </p:nvPicPr>
            <p:blipFill>
              <a:blip r:embed="rId6" cstate="print"/>
              <a:stretch>
                <a:fillRect/>
              </a:stretch>
            </p:blipFill>
            <p:spPr bwMode="auto">
              <a:xfrm>
                <a:off x="4022601" y="2134709"/>
                <a:ext cx="1023309" cy="979885"/>
              </a:xfrm>
              <a:prstGeom prst="rect">
                <a:avLst/>
              </a:prstGeom>
              <a:effectLst>
                <a:outerShdw blurRad="635000" dist="381000" dir="3240000" sx="73000" sy="73000" rotWithShape="0">
                  <a:schemeClr val="accent1">
                    <a:lumMod val="60000"/>
                    <a:lumOff val="40000"/>
                    <a:alpha val="60000"/>
                  </a:schemeClr>
                </a:outerShdw>
              </a:effectLst>
            </p:spPr>
          </p:pic>
        </p:grpSp>
        <p:sp>
          <p:nvSpPr>
            <p:cNvPr id="44" name="Text Box 20"/>
            <p:cNvSpPr txBox="1">
              <a:spLocks noChangeArrowheads="1"/>
            </p:cNvSpPr>
            <p:nvPr/>
          </p:nvSpPr>
          <p:spPr bwMode="auto">
            <a:xfrm>
              <a:off x="5670551" y="733106"/>
              <a:ext cx="1554480" cy="1280160"/>
            </a:xfrm>
            <a:prstGeom prst="rect">
              <a:avLst/>
            </a:prstGeom>
            <a:solidFill>
              <a:schemeClr val="bg2">
                <a:lumMod val="40000"/>
                <a:lumOff val="60000"/>
              </a:schemeClr>
            </a:solidFill>
            <a:ln w="28575">
              <a:solidFill>
                <a:schemeClr val="tx1">
                  <a:lumMod val="65000"/>
                  <a:lumOff val="35000"/>
                </a:schemeClr>
              </a:solidFill>
              <a:miter lim="800000"/>
              <a:headEnd/>
              <a:tailEnd/>
            </a:ln>
          </p:spPr>
          <p:txBody>
            <a:bodyPr wrap="square" tIns="121888" bIns="0">
              <a:normAutofit/>
            </a:bodyPr>
            <a:lstStyle/>
            <a:p>
              <a:pPr marL="918404" indent="-918404" fontAlgn="base">
                <a:lnSpc>
                  <a:spcPct val="90000"/>
                </a:lnSpc>
                <a:spcBef>
                  <a:spcPts val="133"/>
                </a:spcBef>
                <a:spcAft>
                  <a:spcPct val="0"/>
                </a:spcAft>
                <a:buSzPct val="75000"/>
                <a:defRPr/>
              </a:pPr>
              <a:r>
                <a:rPr lang="en-US" sz="1866" b="1" dirty="0">
                  <a:solidFill>
                    <a:srgbClr val="FF0000"/>
                  </a:solidFill>
                  <a:ea typeface="MS PGothic" pitchFamily="34" charset="-128"/>
                </a:rPr>
                <a:t>ROUTE: 	</a:t>
              </a:r>
            </a:p>
            <a:p>
              <a:pPr marL="148130" indent="-148130" fontAlgn="base">
                <a:lnSpc>
                  <a:spcPct val="90000"/>
                </a:lnSpc>
                <a:spcBef>
                  <a:spcPts val="133"/>
                </a:spcBef>
                <a:spcAft>
                  <a:spcPct val="0"/>
                </a:spcAft>
                <a:buSzPct val="75000"/>
                <a:buFont typeface="Arial" pitchFamily="34" charset="0"/>
                <a:buChar char="•"/>
                <a:defRPr/>
              </a:pPr>
              <a:r>
                <a:rPr lang="en-US" sz="1466" dirty="0">
                  <a:solidFill>
                    <a:srgbClr val="000000"/>
                  </a:solidFill>
                  <a:ea typeface="MS PGothic" pitchFamily="34" charset="-128"/>
                </a:rPr>
                <a:t>Data can be compressed and encrypted for transmission.</a:t>
              </a:r>
            </a:p>
            <a:p>
              <a:pPr marL="148130" indent="-148130" fontAlgn="base">
                <a:lnSpc>
                  <a:spcPct val="90000"/>
                </a:lnSpc>
                <a:spcBef>
                  <a:spcPts val="133"/>
                </a:spcBef>
                <a:spcAft>
                  <a:spcPct val="0"/>
                </a:spcAft>
                <a:buSzPct val="75000"/>
                <a:buFont typeface="Arial" pitchFamily="34" charset="0"/>
                <a:buChar char="•"/>
                <a:defRPr/>
              </a:pPr>
              <a:r>
                <a:rPr lang="en-US" sz="1466" dirty="0">
                  <a:solidFill>
                    <a:srgbClr val="000000"/>
                  </a:solidFill>
                  <a:ea typeface="MS PGothic" pitchFamily="34" charset="-128"/>
                </a:rPr>
                <a:t>TCP/IP Streaming Protocol</a:t>
              </a:r>
            </a:p>
          </p:txBody>
        </p:sp>
        <p:sp>
          <p:nvSpPr>
            <p:cNvPr id="45" name="Text Box 8"/>
            <p:cNvSpPr txBox="1">
              <a:spLocks noChangeArrowheads="1"/>
            </p:cNvSpPr>
            <p:nvPr/>
          </p:nvSpPr>
          <p:spPr bwMode="auto">
            <a:xfrm>
              <a:off x="4070392" y="2287942"/>
              <a:ext cx="1049166" cy="623410"/>
            </a:xfrm>
            <a:prstGeom prst="rect">
              <a:avLst/>
            </a:prstGeom>
            <a:noFill/>
            <a:ln w="9525">
              <a:noFill/>
              <a:miter lim="800000"/>
              <a:headEnd/>
              <a:tailEnd/>
            </a:ln>
            <a:effectLst>
              <a:outerShdw blurRad="50800" dist="38100" dir="5400000" algn="ctr" rotWithShape="0">
                <a:schemeClr val="accent1">
                  <a:lumMod val="40000"/>
                  <a:lumOff val="60000"/>
                </a:schemeClr>
              </a:outerShdw>
            </a:effectLst>
          </p:spPr>
          <p:txBody>
            <a:bodyPr wrap="none">
              <a:spAutoFit/>
            </a:bodyPr>
            <a:lstStyle/>
            <a:p>
              <a:pPr fontAlgn="base">
                <a:spcBef>
                  <a:spcPct val="0"/>
                </a:spcBef>
                <a:spcAft>
                  <a:spcPct val="0"/>
                </a:spcAft>
                <a:defRPr/>
              </a:pPr>
              <a:r>
                <a:rPr lang="en-US" sz="1600" dirty="0">
                  <a:solidFill>
                    <a:srgbClr val="000000"/>
                  </a:solidFill>
                  <a:latin typeface="Univers LT Std 57 Cn"/>
                  <a:ea typeface="MS PGothic" pitchFamily="34" charset="-128"/>
                </a:rPr>
                <a:t>TCP /IP</a:t>
              </a:r>
            </a:p>
            <a:p>
              <a:pPr fontAlgn="base">
                <a:spcBef>
                  <a:spcPct val="0"/>
                </a:spcBef>
                <a:spcAft>
                  <a:spcPct val="0"/>
                </a:spcAft>
                <a:defRPr/>
              </a:pPr>
              <a:r>
                <a:rPr lang="en-US" sz="1600" dirty="0">
                  <a:solidFill>
                    <a:srgbClr val="000000"/>
                  </a:solidFill>
                  <a:latin typeface="Univers LT Std 57 Cn"/>
                  <a:ea typeface="MS PGothic" pitchFamily="34" charset="-128"/>
                </a:rPr>
                <a:t>LAN / WAN / </a:t>
              </a:r>
            </a:p>
            <a:p>
              <a:pPr algn="ctr" fontAlgn="base">
                <a:spcBef>
                  <a:spcPct val="0"/>
                </a:spcBef>
                <a:spcAft>
                  <a:spcPct val="0"/>
                </a:spcAft>
                <a:defRPr/>
              </a:pPr>
              <a:r>
                <a:rPr lang="en-US" sz="1600" dirty="0">
                  <a:solidFill>
                    <a:srgbClr val="000000"/>
                  </a:solidFill>
                  <a:latin typeface="Univers LT Std 57 Cn"/>
                  <a:ea typeface="MS PGothic" pitchFamily="34" charset="-128"/>
                </a:rPr>
                <a:t>Internet</a:t>
              </a:r>
            </a:p>
          </p:txBody>
        </p:sp>
        <p:cxnSp>
          <p:nvCxnSpPr>
            <p:cNvPr id="46" name="Straight Arrow Connector 105"/>
            <p:cNvCxnSpPr>
              <a:cxnSpLocks noChangeShapeType="1"/>
            </p:cNvCxnSpPr>
            <p:nvPr/>
          </p:nvCxnSpPr>
          <p:spPr bwMode="auto">
            <a:xfrm flipH="1" flipV="1">
              <a:off x="5794613" y="2013357"/>
              <a:ext cx="0" cy="274320"/>
            </a:xfrm>
            <a:prstGeom prst="straightConnector1">
              <a:avLst/>
            </a:prstGeom>
            <a:noFill/>
            <a:ln w="38100" algn="ctr">
              <a:solidFill>
                <a:schemeClr val="tx1">
                  <a:lumMod val="65000"/>
                  <a:lumOff val="35000"/>
                </a:schemeClr>
              </a:solidFill>
              <a:round/>
              <a:headEnd type="triangle" w="lg" len="med"/>
              <a:tailEnd/>
            </a:ln>
          </p:spPr>
        </p:cxnSp>
      </p:grpSp>
      <p:grpSp>
        <p:nvGrpSpPr>
          <p:cNvPr id="49" name="Group 48"/>
          <p:cNvGrpSpPr/>
          <p:nvPr/>
        </p:nvGrpSpPr>
        <p:grpSpPr>
          <a:xfrm>
            <a:off x="8913276" y="976000"/>
            <a:ext cx="3151182" cy="3344594"/>
            <a:chOff x="6686699" y="731520"/>
            <a:chExt cx="2364002" cy="2509099"/>
          </a:xfrm>
        </p:grpSpPr>
        <p:sp>
          <p:nvSpPr>
            <p:cNvPr id="50" name="Text Box 23"/>
            <p:cNvSpPr txBox="1">
              <a:spLocks noChangeArrowheads="1"/>
            </p:cNvSpPr>
            <p:nvPr/>
          </p:nvSpPr>
          <p:spPr bwMode="auto">
            <a:xfrm>
              <a:off x="7496221" y="731520"/>
              <a:ext cx="1554480" cy="1280160"/>
            </a:xfrm>
            <a:prstGeom prst="rect">
              <a:avLst/>
            </a:prstGeom>
            <a:solidFill>
              <a:schemeClr val="bg2">
                <a:lumMod val="40000"/>
                <a:lumOff val="60000"/>
              </a:schemeClr>
            </a:solidFill>
            <a:ln w="28575">
              <a:solidFill>
                <a:schemeClr val="tx1">
                  <a:lumMod val="65000"/>
                  <a:lumOff val="35000"/>
                </a:schemeClr>
              </a:solidFill>
              <a:miter lim="800000"/>
              <a:headEnd/>
              <a:tailEnd/>
            </a:ln>
          </p:spPr>
          <p:txBody>
            <a:bodyPr wrap="square" tIns="121888" bIns="0">
              <a:normAutofit lnSpcReduction="10000"/>
            </a:bodyPr>
            <a:lstStyle/>
            <a:p>
              <a:pPr marL="1218895" indent="-1218895" fontAlgn="base">
                <a:lnSpc>
                  <a:spcPct val="90000"/>
                </a:lnSpc>
                <a:spcBef>
                  <a:spcPts val="133"/>
                </a:spcBef>
                <a:spcAft>
                  <a:spcPct val="0"/>
                </a:spcAft>
                <a:defRPr/>
              </a:pPr>
              <a:r>
                <a:rPr lang="en-US" sz="2000" b="1" dirty="0">
                  <a:solidFill>
                    <a:srgbClr val="FF0000"/>
                  </a:solidFill>
                  <a:ea typeface="MS PGothic" pitchFamily="34" charset="-128"/>
                </a:rPr>
                <a:t>DELIVERY: </a:t>
              </a:r>
              <a:r>
                <a:rPr lang="en-US" sz="2000" dirty="0">
                  <a:solidFill>
                    <a:srgbClr val="FF0000"/>
                  </a:solidFill>
                  <a:ea typeface="MS PGothic" pitchFamily="34" charset="-128"/>
                </a:rPr>
                <a:t>	</a:t>
              </a:r>
            </a:p>
            <a:p>
              <a:pPr marL="148130" indent="-148130" fontAlgn="base">
                <a:lnSpc>
                  <a:spcPct val="90000"/>
                </a:lnSpc>
                <a:spcBef>
                  <a:spcPts val="133"/>
                </a:spcBef>
                <a:spcAft>
                  <a:spcPct val="0"/>
                </a:spcAft>
                <a:buFont typeface="Arial" pitchFamily="34" charset="0"/>
                <a:buChar char="•"/>
                <a:defRPr/>
              </a:pPr>
              <a:r>
                <a:rPr lang="en-US" sz="1600" dirty="0">
                  <a:solidFill>
                    <a:srgbClr val="000000"/>
                  </a:solidFill>
                  <a:ea typeface="MS PGothic" pitchFamily="34" charset="-128"/>
                </a:rPr>
                <a:t>Applies data with transaction integrity.</a:t>
              </a:r>
            </a:p>
            <a:p>
              <a:pPr marL="148130" indent="-148130" fontAlgn="base">
                <a:lnSpc>
                  <a:spcPct val="90000"/>
                </a:lnSpc>
                <a:spcBef>
                  <a:spcPts val="133"/>
                </a:spcBef>
                <a:spcAft>
                  <a:spcPct val="0"/>
                </a:spcAft>
                <a:buFont typeface="Arial" pitchFamily="34" charset="0"/>
                <a:buChar char="•"/>
                <a:defRPr/>
              </a:pPr>
              <a:r>
                <a:rPr lang="en-US" sz="1600" dirty="0">
                  <a:solidFill>
                    <a:srgbClr val="000000"/>
                  </a:solidFill>
                  <a:ea typeface="MS PGothic" pitchFamily="34" charset="-128"/>
                </a:rPr>
                <a:t>Ability to transform the data and DML. </a:t>
              </a:r>
            </a:p>
            <a:p>
              <a:pPr marL="148130" indent="-148130" fontAlgn="base">
                <a:lnSpc>
                  <a:spcPct val="90000"/>
                </a:lnSpc>
                <a:spcBef>
                  <a:spcPts val="133"/>
                </a:spcBef>
                <a:spcAft>
                  <a:spcPct val="0"/>
                </a:spcAft>
                <a:buFont typeface="Arial" pitchFamily="34" charset="0"/>
                <a:buChar char="•"/>
                <a:defRPr/>
              </a:pPr>
              <a:r>
                <a:rPr lang="en-US" sz="1600" dirty="0">
                  <a:solidFill>
                    <a:srgbClr val="000000"/>
                  </a:solidFill>
                  <a:ea typeface="MS PGothic" pitchFamily="34" charset="-128"/>
                </a:rPr>
                <a:t>Parallelism for scalability</a:t>
              </a:r>
            </a:p>
          </p:txBody>
        </p:sp>
        <p:grpSp>
          <p:nvGrpSpPr>
            <p:cNvPr id="51" name="Group 50"/>
            <p:cNvGrpSpPr/>
            <p:nvPr/>
          </p:nvGrpSpPr>
          <p:grpSpPr>
            <a:xfrm>
              <a:off x="6686699" y="2016118"/>
              <a:ext cx="1313863" cy="1224501"/>
              <a:chOff x="4840821" y="1301672"/>
              <a:chExt cx="1338818" cy="1247760"/>
            </a:xfrm>
          </p:grpSpPr>
          <p:pic>
            <p:nvPicPr>
              <p:cNvPr id="53" name="Picture 52" descr="Delivery-Replicat Red -12 C -2014 copy.png"/>
              <p:cNvPicPr>
                <a:picLocks noChangeAspect="1"/>
              </p:cNvPicPr>
              <p:nvPr/>
            </p:nvPicPr>
            <p:blipFill>
              <a:blip r:embed="rId7"/>
              <a:stretch>
                <a:fillRect/>
              </a:stretch>
            </p:blipFill>
            <p:spPr>
              <a:xfrm>
                <a:off x="4875017" y="1301672"/>
                <a:ext cx="1247760" cy="1247760"/>
              </a:xfrm>
              <a:prstGeom prst="rect">
                <a:avLst/>
              </a:prstGeom>
            </p:spPr>
          </p:pic>
          <p:sp>
            <p:nvSpPr>
              <p:cNvPr id="54" name="Text Box 48"/>
              <p:cNvSpPr txBox="1">
                <a:spLocks noChangeAspect="1" noChangeArrowheads="1"/>
              </p:cNvSpPr>
              <p:nvPr/>
            </p:nvSpPr>
            <p:spPr bwMode="auto">
              <a:xfrm>
                <a:off x="4840821" y="1817835"/>
                <a:ext cx="649711" cy="227387"/>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333" b="1" dirty="0">
                    <a:solidFill>
                      <a:srgbClr val="000000"/>
                    </a:solidFill>
                    <a:latin typeface="Univers LT Std 57 Cn"/>
                    <a:ea typeface="MS PGothic" pitchFamily="34" charset="-128"/>
                  </a:rPr>
                  <a:t>Delivery</a:t>
                </a:r>
              </a:p>
            </p:txBody>
          </p:sp>
          <p:sp>
            <p:nvSpPr>
              <p:cNvPr id="55" name="Text Box 27"/>
              <p:cNvSpPr txBox="1">
                <a:spLocks noChangeAspect="1" noChangeArrowheads="1"/>
              </p:cNvSpPr>
              <p:nvPr/>
            </p:nvSpPr>
            <p:spPr bwMode="auto">
              <a:xfrm>
                <a:off x="5405752" y="1715789"/>
                <a:ext cx="773887" cy="384189"/>
              </a:xfrm>
              <a:prstGeom prst="rect">
                <a:avLst/>
              </a:prstGeom>
              <a:noFill/>
              <a:ln w="9525">
                <a:noFill/>
                <a:miter lim="800000"/>
                <a:headEnd/>
                <a:tailEnd/>
              </a:ln>
            </p:spPr>
            <p:txBody>
              <a:bodyPr>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DB Client</a:t>
                </a:r>
              </a:p>
              <a:p>
                <a:pPr fontAlgn="base">
                  <a:spcBef>
                    <a:spcPct val="0"/>
                  </a:spcBef>
                  <a:spcAft>
                    <a:spcPct val="0"/>
                  </a:spcAft>
                </a:pPr>
                <a:r>
                  <a:rPr lang="en-US" sz="1333" b="1" dirty="0">
                    <a:solidFill>
                      <a:srgbClr val="000000"/>
                    </a:solidFill>
                    <a:latin typeface="Univers LT Std 57 Cn"/>
                    <a:ea typeface="MS PGothic" pitchFamily="34" charset="-128"/>
                  </a:rPr>
                  <a:t>Library</a:t>
                </a:r>
              </a:p>
            </p:txBody>
          </p:sp>
        </p:grpSp>
        <p:cxnSp>
          <p:nvCxnSpPr>
            <p:cNvPr id="52" name="Straight Arrow Connector 105"/>
            <p:cNvCxnSpPr>
              <a:cxnSpLocks noChangeShapeType="1"/>
            </p:cNvCxnSpPr>
            <p:nvPr/>
          </p:nvCxnSpPr>
          <p:spPr bwMode="auto">
            <a:xfrm flipH="1" flipV="1">
              <a:off x="7769285" y="2009117"/>
              <a:ext cx="0" cy="365760"/>
            </a:xfrm>
            <a:prstGeom prst="straightConnector1">
              <a:avLst/>
            </a:prstGeom>
            <a:noFill/>
            <a:ln w="38100" algn="ctr">
              <a:solidFill>
                <a:schemeClr val="tx1">
                  <a:lumMod val="65000"/>
                  <a:lumOff val="35000"/>
                </a:schemeClr>
              </a:solidFill>
              <a:round/>
              <a:headEnd type="triangle" w="lg" len="med"/>
              <a:tailEnd/>
            </a:ln>
          </p:spPr>
        </p:cxnSp>
      </p:grpSp>
      <p:grpSp>
        <p:nvGrpSpPr>
          <p:cNvPr id="56" name="Group 55"/>
          <p:cNvGrpSpPr/>
          <p:nvPr/>
        </p:nvGrpSpPr>
        <p:grpSpPr>
          <a:xfrm>
            <a:off x="3555075" y="976000"/>
            <a:ext cx="5440548" cy="3215049"/>
            <a:chOff x="2667001" y="731520"/>
            <a:chExt cx="4081474" cy="2411915"/>
          </a:xfrm>
        </p:grpSpPr>
        <p:sp>
          <p:nvSpPr>
            <p:cNvPr id="57" name="Text Box 35"/>
            <p:cNvSpPr txBox="1">
              <a:spLocks noChangeAspect="1" noChangeArrowheads="1"/>
            </p:cNvSpPr>
            <p:nvPr/>
          </p:nvSpPr>
          <p:spPr bwMode="auto">
            <a:xfrm>
              <a:off x="6101254" y="2821292"/>
              <a:ext cx="647221" cy="176970"/>
            </a:xfrm>
            <a:prstGeom prst="rect">
              <a:avLst/>
            </a:prstGeom>
            <a:noFill/>
            <a:ln w="9525">
              <a:noFill/>
              <a:miter lim="800000"/>
              <a:headEnd/>
              <a:tailEnd/>
            </a:ln>
          </p:spPr>
          <p:txBody>
            <a:bodyPr wrap="none">
              <a:spAutoFit/>
            </a:bodyPr>
            <a:lstStyle/>
            <a:p>
              <a:pPr algn="r" fontAlgn="base">
                <a:spcBef>
                  <a:spcPct val="0"/>
                </a:spcBef>
                <a:spcAft>
                  <a:spcPct val="0"/>
                </a:spcAft>
                <a:defRPr/>
              </a:pPr>
              <a:r>
                <a:rPr lang="en-US" sz="933" dirty="0">
                  <a:solidFill>
                    <a:srgbClr val="000000"/>
                  </a:solidFill>
                  <a:latin typeface="Univers LT Std 57 Cn"/>
                  <a:ea typeface="MS PGothic" pitchFamily="34" charset="-128"/>
                </a:rPr>
                <a:t>Target Trails</a:t>
              </a:r>
            </a:p>
          </p:txBody>
        </p:sp>
        <p:grpSp>
          <p:nvGrpSpPr>
            <p:cNvPr id="58" name="Group 57"/>
            <p:cNvGrpSpPr/>
            <p:nvPr/>
          </p:nvGrpSpPr>
          <p:grpSpPr>
            <a:xfrm>
              <a:off x="2667001" y="731520"/>
              <a:ext cx="4035091" cy="2411915"/>
              <a:chOff x="2667001" y="731520"/>
              <a:chExt cx="4035091" cy="2411915"/>
            </a:xfrm>
          </p:grpSpPr>
          <p:grpSp>
            <p:nvGrpSpPr>
              <p:cNvPr id="59" name="Group 58"/>
              <p:cNvGrpSpPr/>
              <p:nvPr/>
            </p:nvGrpSpPr>
            <p:grpSpPr>
              <a:xfrm>
                <a:off x="2667001" y="731520"/>
                <a:ext cx="3383280" cy="2411915"/>
                <a:chOff x="2667001" y="731520"/>
                <a:chExt cx="3383280" cy="2411915"/>
              </a:xfrm>
            </p:grpSpPr>
            <p:sp>
              <p:nvSpPr>
                <p:cNvPr id="65" name="Text Box 69"/>
                <p:cNvSpPr txBox="1">
                  <a:spLocks noChangeArrowheads="1"/>
                </p:cNvSpPr>
                <p:nvPr/>
              </p:nvSpPr>
              <p:spPr bwMode="auto">
                <a:xfrm>
                  <a:off x="3787730" y="731520"/>
                  <a:ext cx="1554480" cy="1280160"/>
                </a:xfrm>
                <a:prstGeom prst="rect">
                  <a:avLst/>
                </a:prstGeom>
                <a:solidFill>
                  <a:schemeClr val="bg2">
                    <a:lumMod val="40000"/>
                    <a:lumOff val="60000"/>
                  </a:schemeClr>
                </a:solidFill>
                <a:ln w="28575">
                  <a:solidFill>
                    <a:schemeClr val="tx1">
                      <a:lumMod val="65000"/>
                      <a:lumOff val="35000"/>
                    </a:schemeClr>
                  </a:solidFill>
                  <a:miter lim="800000"/>
                  <a:headEnd/>
                  <a:tailEnd/>
                </a:ln>
              </p:spPr>
              <p:txBody>
                <a:bodyPr wrap="square" tIns="121888" bIns="0">
                  <a:normAutofit fontScale="92500" lnSpcReduction="10000"/>
                </a:bodyPr>
                <a:lstStyle/>
                <a:p>
                  <a:pPr marL="918404" indent="-918404" fontAlgn="base">
                    <a:lnSpc>
                      <a:spcPct val="90000"/>
                    </a:lnSpc>
                    <a:spcBef>
                      <a:spcPts val="133"/>
                    </a:spcBef>
                    <a:spcAft>
                      <a:spcPct val="0"/>
                    </a:spcAft>
                    <a:buSzPct val="75000"/>
                    <a:defRPr/>
                  </a:pPr>
                  <a:r>
                    <a:rPr lang="en-US" sz="2000" b="1" dirty="0">
                      <a:solidFill>
                        <a:srgbClr val="FF0000"/>
                      </a:solidFill>
                      <a:ea typeface="MS PGothic" pitchFamily="34" charset="-128"/>
                    </a:rPr>
                    <a:t>PUMP: 	</a:t>
                  </a:r>
                </a:p>
                <a:p>
                  <a:pPr marL="148130" indent="-148130" fontAlgn="base">
                    <a:lnSpc>
                      <a:spcPct val="90000"/>
                    </a:lnSpc>
                    <a:spcBef>
                      <a:spcPts val="133"/>
                    </a:spcBef>
                    <a:spcAft>
                      <a:spcPct val="0"/>
                    </a:spcAft>
                    <a:buSzPct val="75000"/>
                    <a:buFont typeface="Arial" pitchFamily="34" charset="0"/>
                    <a:buChar char="•"/>
                    <a:defRPr/>
                  </a:pPr>
                  <a:r>
                    <a:rPr lang="en-US" sz="1600" dirty="0">
                      <a:solidFill>
                        <a:srgbClr val="000000"/>
                      </a:solidFill>
                      <a:ea typeface="MS PGothic" pitchFamily="34" charset="-128"/>
                    </a:rPr>
                    <a:t>Distribute data for routing to one or multiple targets. </a:t>
                  </a:r>
                </a:p>
                <a:p>
                  <a:pPr marL="148130" indent="-148130" fontAlgn="base">
                    <a:lnSpc>
                      <a:spcPct val="90000"/>
                    </a:lnSpc>
                    <a:spcBef>
                      <a:spcPts val="133"/>
                    </a:spcBef>
                    <a:spcAft>
                      <a:spcPct val="0"/>
                    </a:spcAft>
                    <a:buSzPct val="75000"/>
                    <a:buFont typeface="Arial" pitchFamily="34" charset="0"/>
                    <a:buChar char="•"/>
                    <a:defRPr/>
                  </a:pPr>
                  <a:r>
                    <a:rPr lang="en-US" sz="1600" dirty="0">
                      <a:solidFill>
                        <a:srgbClr val="000000"/>
                      </a:solidFill>
                      <a:ea typeface="MS PGothic" pitchFamily="34" charset="-128"/>
                    </a:rPr>
                    <a:t>Data can be filtered, divided into subsets, transformed &amp; supplemented</a:t>
                  </a:r>
                </a:p>
                <a:p>
                  <a:pPr marL="148130" indent="-148130" fontAlgn="base">
                    <a:lnSpc>
                      <a:spcPct val="90000"/>
                    </a:lnSpc>
                    <a:spcBef>
                      <a:spcPts val="200"/>
                    </a:spcBef>
                    <a:spcAft>
                      <a:spcPct val="0"/>
                    </a:spcAft>
                    <a:buSzPct val="75000"/>
                    <a:buFont typeface="Arial" pitchFamily="34" charset="0"/>
                    <a:buChar char="•"/>
                    <a:defRPr/>
                  </a:pPr>
                  <a:endParaRPr lang="en-US" sz="1600" dirty="0">
                    <a:solidFill>
                      <a:srgbClr val="000000"/>
                    </a:solidFill>
                    <a:ea typeface="MS PGothic" pitchFamily="34" charset="-128"/>
                  </a:endParaRPr>
                </a:p>
                <a:p>
                  <a:pPr marL="148130" indent="-148130" fontAlgn="base">
                    <a:lnSpc>
                      <a:spcPct val="90000"/>
                    </a:lnSpc>
                    <a:spcBef>
                      <a:spcPts val="200"/>
                    </a:spcBef>
                    <a:spcAft>
                      <a:spcPct val="0"/>
                    </a:spcAft>
                    <a:buSzPct val="75000"/>
                    <a:buFont typeface="Arial" pitchFamily="34" charset="0"/>
                    <a:buChar char="•"/>
                    <a:defRPr/>
                  </a:pPr>
                  <a:endParaRPr lang="en-US" sz="1600" dirty="0">
                    <a:solidFill>
                      <a:srgbClr val="000000"/>
                    </a:solidFill>
                    <a:ea typeface="MS PGothic" pitchFamily="34" charset="-128"/>
                  </a:endParaRPr>
                </a:p>
              </p:txBody>
            </p:sp>
            <p:sp>
              <p:nvSpPr>
                <p:cNvPr id="66" name="Line 19"/>
                <p:cNvSpPr>
                  <a:spLocks noChangeShapeType="1"/>
                </p:cNvSpPr>
                <p:nvPr/>
              </p:nvSpPr>
              <p:spPr bwMode="auto">
                <a:xfrm>
                  <a:off x="2667001" y="2298803"/>
                  <a:ext cx="3383280" cy="0"/>
                </a:xfrm>
                <a:prstGeom prst="line">
                  <a:avLst/>
                </a:prstGeom>
                <a:solidFill>
                  <a:schemeClr val="accent2">
                    <a:lumMod val="60000"/>
                    <a:lumOff val="40000"/>
                  </a:schemeClr>
                </a:solidFill>
                <a:ln w="28575">
                  <a:solidFill>
                    <a:schemeClr val="tx1">
                      <a:lumMod val="65000"/>
                      <a:lumOff val="35000"/>
                    </a:schemeClr>
                  </a:solidFill>
                  <a:round/>
                  <a:headEnd/>
                  <a:tailEnd/>
                </a:ln>
              </p:spPr>
              <p:txBody>
                <a:bodyPr/>
                <a:lstStyle/>
                <a:p>
                  <a:pPr algn="ctr" fontAlgn="base">
                    <a:lnSpc>
                      <a:spcPct val="90000"/>
                    </a:lnSpc>
                    <a:spcBef>
                      <a:spcPct val="50000"/>
                    </a:spcBef>
                    <a:spcAft>
                      <a:spcPct val="0"/>
                    </a:spcAft>
                    <a:buClr>
                      <a:srgbClr val="829E7E"/>
                    </a:buClr>
                    <a:defRPr/>
                  </a:pPr>
                  <a:endParaRPr lang="en-US" sz="933" dirty="0">
                    <a:solidFill>
                      <a:srgbClr val="000000"/>
                    </a:solidFill>
                    <a:latin typeface="Arial" pitchFamily="34" charset="0"/>
                    <a:ea typeface="MS PGothic" pitchFamily="34" charset="-128"/>
                  </a:endParaRPr>
                </a:p>
              </p:txBody>
            </p:sp>
            <p:grpSp>
              <p:nvGrpSpPr>
                <p:cNvPr id="67" name="Group 66"/>
                <p:cNvGrpSpPr/>
                <p:nvPr/>
              </p:nvGrpSpPr>
              <p:grpSpPr>
                <a:xfrm>
                  <a:off x="2992726" y="2014350"/>
                  <a:ext cx="1129085" cy="1129085"/>
                  <a:chOff x="3381010" y="1400784"/>
                  <a:chExt cx="1129085" cy="1129085"/>
                </a:xfrm>
              </p:grpSpPr>
              <p:pic>
                <p:nvPicPr>
                  <p:cNvPr id="71" name="Picture 70" descr="Log Capture-12c-2014 copy.png"/>
                  <p:cNvPicPr>
                    <a:picLocks noChangeAspect="1"/>
                  </p:cNvPicPr>
                  <p:nvPr/>
                </p:nvPicPr>
                <p:blipFill>
                  <a:blip r:embed="rId4"/>
                  <a:stretch>
                    <a:fillRect/>
                  </a:stretch>
                </p:blipFill>
                <p:spPr>
                  <a:xfrm>
                    <a:off x="3381010" y="1400784"/>
                    <a:ext cx="1129085" cy="1129085"/>
                  </a:xfrm>
                  <a:prstGeom prst="rect">
                    <a:avLst/>
                  </a:prstGeom>
                </p:spPr>
              </p:pic>
              <p:sp>
                <p:nvSpPr>
                  <p:cNvPr id="72" name="Text Box 27"/>
                  <p:cNvSpPr txBox="1">
                    <a:spLocks noChangeAspect="1" noChangeArrowheads="1"/>
                  </p:cNvSpPr>
                  <p:nvPr/>
                </p:nvSpPr>
                <p:spPr bwMode="auto">
                  <a:xfrm>
                    <a:off x="3540208" y="1817752"/>
                    <a:ext cx="494495" cy="307761"/>
                  </a:xfrm>
                  <a:prstGeom prst="rect">
                    <a:avLst/>
                  </a:prstGeom>
                  <a:noFill/>
                  <a:ln w="9525">
                    <a:noFill/>
                    <a:miter lim="800000"/>
                    <a:headEnd/>
                    <a:tailEnd/>
                  </a:ln>
                </p:spPr>
                <p:txBody>
                  <a:bodyPr wrap="none" tIns="0" bIns="0">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Data</a:t>
                    </a:r>
                  </a:p>
                  <a:p>
                    <a:pPr fontAlgn="base">
                      <a:spcBef>
                        <a:spcPct val="0"/>
                      </a:spcBef>
                      <a:spcAft>
                        <a:spcPct val="0"/>
                      </a:spcAft>
                    </a:pPr>
                    <a:r>
                      <a:rPr lang="en-US" sz="1333" b="1" dirty="0">
                        <a:solidFill>
                          <a:srgbClr val="000000"/>
                        </a:solidFill>
                        <a:latin typeface="Univers LT Std 57 Cn"/>
                        <a:ea typeface="MS PGothic" pitchFamily="34" charset="-128"/>
                      </a:rPr>
                      <a:t>Pump</a:t>
                    </a:r>
                  </a:p>
                </p:txBody>
              </p:sp>
            </p:grpSp>
            <p:cxnSp>
              <p:nvCxnSpPr>
                <p:cNvPr id="68" name="Straight Arrow Connector 67"/>
                <p:cNvCxnSpPr>
                  <a:cxnSpLocks noChangeShapeType="1"/>
                </p:cNvCxnSpPr>
                <p:nvPr/>
              </p:nvCxnSpPr>
              <p:spPr bwMode="auto">
                <a:xfrm flipH="1" flipV="1">
                  <a:off x="3854280" y="2015142"/>
                  <a:ext cx="0" cy="457200"/>
                </a:xfrm>
                <a:prstGeom prst="straightConnector1">
                  <a:avLst/>
                </a:prstGeom>
                <a:noFill/>
                <a:ln w="38100" algn="ctr">
                  <a:solidFill>
                    <a:schemeClr val="tx1">
                      <a:lumMod val="65000"/>
                      <a:lumOff val="35000"/>
                    </a:schemeClr>
                  </a:solidFill>
                  <a:round/>
                  <a:headEnd type="triangle" w="lg" len="med"/>
                  <a:tailEnd/>
                </a:ln>
              </p:spPr>
            </p:cxnSp>
            <p:cxnSp>
              <p:nvCxnSpPr>
                <p:cNvPr id="69" name="Straight Arrow Connector 68"/>
                <p:cNvCxnSpPr>
                  <a:cxnSpLocks noChangeShapeType="1"/>
                </p:cNvCxnSpPr>
                <p:nvPr/>
              </p:nvCxnSpPr>
              <p:spPr bwMode="auto">
                <a:xfrm flipH="1" flipV="1">
                  <a:off x="5303696" y="1992662"/>
                  <a:ext cx="0" cy="548640"/>
                </a:xfrm>
                <a:prstGeom prst="straightConnector1">
                  <a:avLst/>
                </a:prstGeom>
                <a:noFill/>
                <a:ln w="38100" algn="ctr">
                  <a:solidFill>
                    <a:schemeClr val="tx1">
                      <a:lumMod val="65000"/>
                      <a:lumOff val="35000"/>
                    </a:schemeClr>
                  </a:solidFill>
                  <a:round/>
                  <a:headEnd type="triangle" w="lg" len="med"/>
                  <a:tailEnd/>
                </a:ln>
              </p:spPr>
            </p:cxnSp>
            <p:sp>
              <p:nvSpPr>
                <p:cNvPr id="70" name="Line 16"/>
                <p:cNvSpPr>
                  <a:spLocks noChangeShapeType="1"/>
                </p:cNvSpPr>
                <p:nvPr/>
              </p:nvSpPr>
              <p:spPr bwMode="auto">
                <a:xfrm>
                  <a:off x="6030130" y="2286856"/>
                  <a:ext cx="0" cy="182880"/>
                </a:xfrm>
                <a:prstGeom prst="line">
                  <a:avLst/>
                </a:prstGeom>
                <a:solidFill>
                  <a:schemeClr val="accent2">
                    <a:lumMod val="60000"/>
                    <a:lumOff val="40000"/>
                  </a:schemeClr>
                </a:solidFill>
                <a:ln w="38100">
                  <a:solidFill>
                    <a:schemeClr val="tx1">
                      <a:lumMod val="65000"/>
                      <a:lumOff val="35000"/>
                    </a:schemeClr>
                  </a:solidFill>
                  <a:round/>
                  <a:headEnd/>
                  <a:tailEnd type="triangle" w="lg" len="med"/>
                </a:ln>
              </p:spPr>
              <p:txBody>
                <a:bodyPr wrap="none"/>
                <a:lstStyle/>
                <a:p>
                  <a:pPr algn="ctr" fontAlgn="base">
                    <a:lnSpc>
                      <a:spcPct val="90000"/>
                    </a:lnSpc>
                    <a:spcBef>
                      <a:spcPct val="50000"/>
                    </a:spcBef>
                    <a:spcAft>
                      <a:spcPct val="0"/>
                    </a:spcAft>
                    <a:buClr>
                      <a:srgbClr val="829E7E"/>
                    </a:buClr>
                    <a:defRPr/>
                  </a:pPr>
                  <a:endParaRPr lang="en-US" sz="933" dirty="0">
                    <a:solidFill>
                      <a:srgbClr val="000000"/>
                    </a:solidFill>
                    <a:latin typeface="Arial" pitchFamily="34" charset="0"/>
                    <a:ea typeface="MS PGothic" pitchFamily="34" charset="-128"/>
                  </a:endParaRPr>
                </a:p>
              </p:txBody>
            </p:sp>
          </p:grpSp>
          <p:grpSp>
            <p:nvGrpSpPr>
              <p:cNvPr id="60" name="Group 59"/>
              <p:cNvGrpSpPr/>
              <p:nvPr/>
            </p:nvGrpSpPr>
            <p:grpSpPr>
              <a:xfrm>
                <a:off x="5824960" y="2375123"/>
                <a:ext cx="877132" cy="549057"/>
                <a:chOff x="2489144" y="1291866"/>
                <a:chExt cx="1050318" cy="657464"/>
              </a:xfrm>
            </p:grpSpPr>
            <p:pic>
              <p:nvPicPr>
                <p:cNvPr id="61" name="Picture 60" descr="trail file   Oracle Red Generic -OGG 12 c.png"/>
                <p:cNvPicPr>
                  <a:picLocks noChangeAspect="1"/>
                </p:cNvPicPr>
                <p:nvPr/>
              </p:nvPicPr>
              <p:blipFill>
                <a:blip r:embed="rId5"/>
                <a:stretch>
                  <a:fillRect/>
                </a:stretch>
              </p:blipFill>
              <p:spPr>
                <a:xfrm>
                  <a:off x="2489144" y="1456348"/>
                  <a:ext cx="409029" cy="492982"/>
                </a:xfrm>
                <a:prstGeom prst="rect">
                  <a:avLst/>
                </a:prstGeom>
              </p:spPr>
            </p:pic>
            <p:pic>
              <p:nvPicPr>
                <p:cNvPr id="62" name="Picture 61" descr="trail file   Oracle Red Generic -OGG 12 c.png"/>
                <p:cNvPicPr>
                  <a:picLocks noChangeAspect="1"/>
                </p:cNvPicPr>
                <p:nvPr/>
              </p:nvPicPr>
              <p:blipFill>
                <a:blip r:embed="rId5"/>
                <a:stretch>
                  <a:fillRect/>
                </a:stretch>
              </p:blipFill>
              <p:spPr>
                <a:xfrm>
                  <a:off x="2697205" y="1401522"/>
                  <a:ext cx="409029" cy="492983"/>
                </a:xfrm>
                <a:prstGeom prst="rect">
                  <a:avLst/>
                </a:prstGeom>
              </p:spPr>
            </p:pic>
            <p:pic>
              <p:nvPicPr>
                <p:cNvPr id="63" name="Picture 62" descr="trail file   Oracle Red Generic -OGG 12 c.png"/>
                <p:cNvPicPr>
                  <a:picLocks noChangeAspect="1"/>
                </p:cNvPicPr>
                <p:nvPr/>
              </p:nvPicPr>
              <p:blipFill>
                <a:blip r:embed="rId5"/>
                <a:stretch>
                  <a:fillRect/>
                </a:stretch>
              </p:blipFill>
              <p:spPr>
                <a:xfrm>
                  <a:off x="2905265" y="1338141"/>
                  <a:ext cx="409029" cy="492983"/>
                </a:xfrm>
                <a:prstGeom prst="rect">
                  <a:avLst/>
                </a:prstGeom>
              </p:spPr>
            </p:pic>
            <p:pic>
              <p:nvPicPr>
                <p:cNvPr id="64" name="Picture 63" descr="trail file   Oracle Red Generic -OGG 12 c.png"/>
                <p:cNvPicPr>
                  <a:picLocks noChangeAspect="1"/>
                </p:cNvPicPr>
                <p:nvPr/>
              </p:nvPicPr>
              <p:blipFill>
                <a:blip r:embed="rId5"/>
                <a:stretch>
                  <a:fillRect/>
                </a:stretch>
              </p:blipFill>
              <p:spPr>
                <a:xfrm>
                  <a:off x="3130433" y="1291866"/>
                  <a:ext cx="409029" cy="492982"/>
                </a:xfrm>
                <a:prstGeom prst="rect">
                  <a:avLst/>
                </a:prstGeom>
              </p:spPr>
            </p:pic>
          </p:grpSp>
        </p:grpSp>
      </p:grpSp>
      <p:grpSp>
        <p:nvGrpSpPr>
          <p:cNvPr id="73" name="Group 72"/>
          <p:cNvGrpSpPr/>
          <p:nvPr/>
        </p:nvGrpSpPr>
        <p:grpSpPr>
          <a:xfrm>
            <a:off x="1302247" y="3711860"/>
            <a:ext cx="9507284" cy="1038703"/>
            <a:chOff x="1218579" y="2441048"/>
            <a:chExt cx="7132320" cy="779230"/>
          </a:xfrm>
        </p:grpSpPr>
        <p:cxnSp>
          <p:nvCxnSpPr>
            <p:cNvPr id="74" name="Straight Connector 73"/>
            <p:cNvCxnSpPr/>
            <p:nvPr/>
          </p:nvCxnSpPr>
          <p:spPr>
            <a:xfrm>
              <a:off x="1218579" y="2830140"/>
              <a:ext cx="7132320" cy="0"/>
            </a:xfrm>
            <a:prstGeom prst="line">
              <a:avLst/>
            </a:prstGeom>
            <a:ln w="889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5" name="Picture 3"/>
            <p:cNvPicPr>
              <a:picLocks noChangeAspect="1" noChangeArrowheads="1"/>
            </p:cNvPicPr>
            <p:nvPr/>
          </p:nvPicPr>
          <p:blipFill>
            <a:blip r:embed="rId8"/>
            <a:srcRect/>
            <a:stretch>
              <a:fillRect/>
            </a:stretch>
          </p:blipFill>
          <p:spPr bwMode="auto">
            <a:xfrm>
              <a:off x="1636543" y="2441048"/>
              <a:ext cx="1231783" cy="779230"/>
            </a:xfrm>
            <a:prstGeom prst="rect">
              <a:avLst/>
            </a:prstGeom>
            <a:noFill/>
            <a:ln w="9525">
              <a:noFill/>
              <a:miter lim="800000"/>
              <a:headEnd/>
              <a:tailEnd/>
            </a:ln>
            <a:effectLst/>
          </p:spPr>
        </p:pic>
        <p:pic>
          <p:nvPicPr>
            <p:cNvPr id="76" name="Picture 2"/>
            <p:cNvPicPr>
              <a:picLocks noChangeAspect="1" noChangeArrowheads="1"/>
            </p:cNvPicPr>
            <p:nvPr/>
          </p:nvPicPr>
          <p:blipFill>
            <a:blip r:embed="rId9"/>
            <a:srcRect/>
            <a:stretch>
              <a:fillRect/>
            </a:stretch>
          </p:blipFill>
          <p:spPr bwMode="auto">
            <a:xfrm>
              <a:off x="6220024" y="2449968"/>
              <a:ext cx="1740816" cy="714651"/>
            </a:xfrm>
            <a:prstGeom prst="rect">
              <a:avLst/>
            </a:prstGeom>
            <a:noFill/>
            <a:ln w="9525">
              <a:noFill/>
              <a:miter lim="800000"/>
              <a:headEnd/>
              <a:tailEnd/>
            </a:ln>
            <a:effectLst/>
          </p:spPr>
        </p:pic>
        <p:sp>
          <p:nvSpPr>
            <p:cNvPr id="77" name="Rectangle 76"/>
            <p:cNvSpPr/>
            <p:nvPr/>
          </p:nvSpPr>
          <p:spPr>
            <a:xfrm>
              <a:off x="2860071" y="2729341"/>
              <a:ext cx="3429000" cy="187114"/>
            </a:xfrm>
            <a:prstGeom prst="rect">
              <a:avLst/>
            </a:prstGeom>
            <a:solidFill>
              <a:schemeClr val="accent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71949" lvl="1" algn="ctr" fontAlgn="base">
                <a:spcBef>
                  <a:spcPct val="0"/>
                </a:spcBef>
                <a:spcAft>
                  <a:spcPct val="0"/>
                </a:spcAft>
              </a:pPr>
              <a:r>
                <a:rPr lang="en-US" sz="1600" b="1" dirty="0">
                  <a:solidFill>
                    <a:srgbClr val="FFFFFF"/>
                  </a:solidFill>
                  <a:cs typeface="Arial" pitchFamily="34" charset="0"/>
                </a:rPr>
                <a:t>Bi-Directional  | Active-Active | Fail-back</a:t>
              </a:r>
            </a:p>
          </p:txBody>
        </p:sp>
      </p:grpSp>
    </p:spTree>
    <p:extLst>
      <p:ext uri="{BB962C8B-B14F-4D97-AF65-F5344CB8AC3E}">
        <p14:creationId xmlns:p14="http://schemas.microsoft.com/office/powerpoint/2010/main" val="64734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1000" fill="hold"/>
                                        <p:tgtEl>
                                          <p:spTgt spid="56"/>
                                        </p:tgtEl>
                                        <p:attrNameLst>
                                          <p:attrName>ppt_x</p:attrName>
                                        </p:attrNameLst>
                                      </p:cBhvr>
                                      <p:tavLst>
                                        <p:tav tm="0">
                                          <p:val>
                                            <p:strVal val="0-#ppt_w/2"/>
                                          </p:val>
                                        </p:tav>
                                        <p:tav tm="100000">
                                          <p:val>
                                            <p:strVal val="#ppt_x"/>
                                          </p:val>
                                        </p:tav>
                                      </p:tavLst>
                                    </p:anim>
                                    <p:anim calcmode="lin" valueType="num">
                                      <p:cBhvr additive="base">
                                        <p:cTn id="20" dur="10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0-#ppt_w/2"/>
                                          </p:val>
                                        </p:tav>
                                        <p:tav tm="100000">
                                          <p:val>
                                            <p:strVal val="#ppt_x"/>
                                          </p:val>
                                        </p:tav>
                                      </p:tavLst>
                                    </p:anim>
                                    <p:anim calcmode="lin" valueType="num">
                                      <p:cBhvr additive="base">
                                        <p:cTn id="26"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1+#ppt_w/2"/>
                                          </p:val>
                                        </p:tav>
                                        <p:tav tm="100000">
                                          <p:val>
                                            <p:strVal val="#ppt_x"/>
                                          </p:val>
                                        </p:tav>
                                      </p:tavLst>
                                    </p:anim>
                                    <p:anim calcmode="lin" valueType="num">
                                      <p:cBhvr additive="base">
                                        <p:cTn id="3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nodeType="click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p:cTn id="43" dur="1000" fill="hold"/>
                                        <p:tgtEl>
                                          <p:spTgt spid="73"/>
                                        </p:tgtEl>
                                        <p:attrNameLst>
                                          <p:attrName>ppt_w</p:attrName>
                                        </p:attrNameLst>
                                      </p:cBhvr>
                                      <p:tavLst>
                                        <p:tav tm="0">
                                          <p:val>
                                            <p:strVal val="#ppt_w*0.70"/>
                                          </p:val>
                                        </p:tav>
                                        <p:tav tm="100000">
                                          <p:val>
                                            <p:strVal val="#ppt_w"/>
                                          </p:val>
                                        </p:tav>
                                      </p:tavLst>
                                    </p:anim>
                                    <p:anim calcmode="lin" valueType="num">
                                      <p:cBhvr>
                                        <p:cTn id="44" dur="1000" fill="hold"/>
                                        <p:tgtEl>
                                          <p:spTgt spid="73"/>
                                        </p:tgtEl>
                                        <p:attrNameLst>
                                          <p:attrName>ppt_h</p:attrName>
                                        </p:attrNameLst>
                                      </p:cBhvr>
                                      <p:tavLst>
                                        <p:tav tm="0">
                                          <p:val>
                                            <p:strVal val="#ppt_h"/>
                                          </p:val>
                                        </p:tav>
                                        <p:tav tm="100000">
                                          <p:val>
                                            <p:strVal val="#ppt_h"/>
                                          </p:val>
                                        </p:tav>
                                      </p:tavLst>
                                    </p:anim>
                                    <p:animEffect transition="in" filter="fade">
                                      <p:cBhvr>
                                        <p:cTn id="45" dur="1000"/>
                                        <p:tgtEl>
                                          <p:spTgt spid="7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2F15B06F-5579-9541-AC58-2AFF756268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4E5052"/>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4" name="Footer Placeholder 3">
            <a:extLst>
              <a:ext uri="{FF2B5EF4-FFF2-40B4-BE49-F238E27FC236}">
                <a16:creationId xmlns:a16="http://schemas.microsoft.com/office/drawing/2014/main" xmlns="" id="{CED1EE50-74B9-A141-8F4D-01AC4C204543}"/>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4E5052"/>
                </a:solidFill>
                <a:effectLst/>
                <a:uLnTx/>
                <a:uFillTx/>
                <a:latin typeface="Calibri"/>
                <a:ea typeface="+mn-ea"/>
              </a:rPr>
              <a:t>Copyright © 2018, Oracle and/or its affiliates. All rights reserved.  </a:t>
            </a:r>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80" name="Title 1">
            <a:extLst>
              <a:ext uri="{FF2B5EF4-FFF2-40B4-BE49-F238E27FC236}">
                <a16:creationId xmlns:a16="http://schemas.microsoft.com/office/drawing/2014/main" xmlns="" id="{B198EE44-8524-D945-AF3C-45F8906A6AB2}"/>
              </a:ext>
            </a:extLst>
          </p:cNvPr>
          <p:cNvSpPr>
            <a:spLocks noGrp="1"/>
          </p:cNvSpPr>
          <p:nvPr>
            <p:ph type="title"/>
          </p:nvPr>
        </p:nvSpPr>
        <p:spPr>
          <a:xfrm>
            <a:off x="532472" y="0"/>
            <a:ext cx="11125200" cy="889000"/>
          </a:xfrm>
        </p:spPr>
        <p:txBody>
          <a:bodyPr anchor="b"/>
          <a:lstStyle/>
          <a:p>
            <a:r>
              <a:rPr lang="en-US" dirty="0"/>
              <a:t>Oracle </a:t>
            </a:r>
            <a:r>
              <a:rPr lang="en-US" dirty="0" err="1"/>
              <a:t>GoldenGate</a:t>
            </a:r>
            <a:endParaRPr lang="en-US" dirty="0"/>
          </a:p>
        </p:txBody>
      </p:sp>
      <p:sp>
        <p:nvSpPr>
          <p:cNvPr id="81" name="Title 1">
            <a:extLst>
              <a:ext uri="{FF2B5EF4-FFF2-40B4-BE49-F238E27FC236}">
                <a16:creationId xmlns:a16="http://schemas.microsoft.com/office/drawing/2014/main" xmlns="" id="{5F273E00-52AE-8644-A6DB-FFE5C1969348}"/>
              </a:ext>
            </a:extLst>
          </p:cNvPr>
          <p:cNvSpPr txBox="1">
            <a:spLocks/>
          </p:cNvSpPr>
          <p:nvPr/>
        </p:nvSpPr>
        <p:spPr bwMode="gray">
          <a:xfrm>
            <a:off x="532472" y="732246"/>
            <a:ext cx="11125200" cy="55734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b="0" i="0" kern="3000" spc="0" baseline="0">
                <a:solidFill>
                  <a:srgbClr val="4E505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0" i="0" u="none" strike="noStrike" kern="3000" cap="none" spc="0" normalizeH="0" baseline="0" noProof="0" dirty="0">
                <a:ln>
                  <a:noFill/>
                </a:ln>
                <a:solidFill>
                  <a:srgbClr val="4E5052"/>
                </a:solidFill>
                <a:effectLst/>
                <a:uLnTx/>
                <a:uFillTx/>
                <a:latin typeface="Calibri"/>
                <a:ea typeface="+mj-ea"/>
                <a:cs typeface="+mj-cs"/>
              </a:rPr>
              <a:t>Classic Architecture – Oracle &amp; Heterogenous </a:t>
            </a:r>
          </a:p>
        </p:txBody>
      </p:sp>
      <p:sp>
        <p:nvSpPr>
          <p:cNvPr id="140" name="Rounded Rectangle 139">
            <a:extLst>
              <a:ext uri="{FF2B5EF4-FFF2-40B4-BE49-F238E27FC236}">
                <a16:creationId xmlns:a16="http://schemas.microsoft.com/office/drawing/2014/main" xmlns="" id="{3FC20F53-B3F5-F548-86DE-EA0643D7B43A}"/>
              </a:ext>
            </a:extLst>
          </p:cNvPr>
          <p:cNvSpPr/>
          <p:nvPr/>
        </p:nvSpPr>
        <p:spPr bwMode="gray">
          <a:xfrm>
            <a:off x="6590881" y="2529507"/>
            <a:ext cx="4212527" cy="2451118"/>
          </a:xfrm>
          <a:prstGeom prst="roundRect">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1" name="Rounded Rectangle 140">
            <a:extLst>
              <a:ext uri="{FF2B5EF4-FFF2-40B4-BE49-F238E27FC236}">
                <a16:creationId xmlns:a16="http://schemas.microsoft.com/office/drawing/2014/main" xmlns="" id="{F22AFC95-4B19-894A-8DDE-F76BD6AA2B45}"/>
              </a:ext>
            </a:extLst>
          </p:cNvPr>
          <p:cNvSpPr/>
          <p:nvPr/>
        </p:nvSpPr>
        <p:spPr bwMode="gray">
          <a:xfrm>
            <a:off x="1173330" y="2618425"/>
            <a:ext cx="3767509" cy="2371725"/>
          </a:xfrm>
          <a:prstGeom prst="roundRect">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142" name="Straight Arrow Connector 141">
            <a:extLst>
              <a:ext uri="{FF2B5EF4-FFF2-40B4-BE49-F238E27FC236}">
                <a16:creationId xmlns:a16="http://schemas.microsoft.com/office/drawing/2014/main" xmlns="" id="{BC434661-6955-7E4A-BE97-F77CC28C3901}"/>
              </a:ext>
            </a:extLst>
          </p:cNvPr>
          <p:cNvCxnSpPr/>
          <p:nvPr/>
        </p:nvCxnSpPr>
        <p:spPr>
          <a:xfrm flipV="1">
            <a:off x="863757" y="3747384"/>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143" name="Group 142">
            <a:extLst>
              <a:ext uri="{FF2B5EF4-FFF2-40B4-BE49-F238E27FC236}">
                <a16:creationId xmlns:a16="http://schemas.microsoft.com/office/drawing/2014/main" xmlns="" id="{4557AAEA-ACA9-0547-9539-5AB86F3A8C28}"/>
              </a:ext>
            </a:extLst>
          </p:cNvPr>
          <p:cNvGrpSpPr/>
          <p:nvPr/>
        </p:nvGrpSpPr>
        <p:grpSpPr>
          <a:xfrm>
            <a:off x="1494593" y="3433007"/>
            <a:ext cx="705123" cy="743940"/>
            <a:chOff x="2587569" y="2877385"/>
            <a:chExt cx="1528292" cy="1392341"/>
          </a:xfrm>
          <a:solidFill>
            <a:schemeClr val="bg1"/>
          </a:solidFill>
        </p:grpSpPr>
        <p:sp>
          <p:nvSpPr>
            <p:cNvPr id="144" name="Rounded Rectangle 143">
              <a:extLst>
                <a:ext uri="{FF2B5EF4-FFF2-40B4-BE49-F238E27FC236}">
                  <a16:creationId xmlns:a16="http://schemas.microsoft.com/office/drawing/2014/main" xmlns="" id="{7274E2A4-402B-0F41-9401-65805B357E64}"/>
                </a:ext>
              </a:extLst>
            </p:cNvPr>
            <p:cNvSpPr/>
            <p:nvPr/>
          </p:nvSpPr>
          <p:spPr>
            <a:xfrm>
              <a:off x="2587569" y="2877385"/>
              <a:ext cx="1222840" cy="1150647"/>
            </a:xfrm>
            <a:prstGeom prst="roundRect">
              <a:avLst/>
            </a:prstGeom>
            <a:grpFill/>
            <a:ln w="38100" cap="flat" cmpd="sng" algn="ctr">
              <a:solidFill>
                <a:srgbClr val="424545"/>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45" name="Right Arrow 144">
              <a:extLst>
                <a:ext uri="{FF2B5EF4-FFF2-40B4-BE49-F238E27FC236}">
                  <a16:creationId xmlns:a16="http://schemas.microsoft.com/office/drawing/2014/main" xmlns="" id="{840E48F1-D73B-6942-9847-7CCBCE5717DC}"/>
                </a:ext>
              </a:extLst>
            </p:cNvPr>
            <p:cNvSpPr/>
            <p:nvPr/>
          </p:nvSpPr>
          <p:spPr bwMode="auto">
            <a:xfrm>
              <a:off x="3174894" y="3280682"/>
              <a:ext cx="940967" cy="989044"/>
            </a:xfrm>
            <a:prstGeom prst="rightArrow">
              <a:avLst>
                <a:gd name="adj1" fmla="val 50000"/>
                <a:gd name="adj2" fmla="val 54504"/>
              </a:avLst>
            </a:prstGeom>
            <a:solidFill>
              <a:schemeClr val="accent4">
                <a:lumMod val="60000"/>
                <a:lumOff val="40000"/>
              </a:schemeClr>
            </a:solidFill>
            <a:ln w="19050"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146" name="TextBox 145">
            <a:extLst>
              <a:ext uri="{FF2B5EF4-FFF2-40B4-BE49-F238E27FC236}">
                <a16:creationId xmlns:a16="http://schemas.microsoft.com/office/drawing/2014/main" xmlns="" id="{708001A8-79FD-1345-A037-B205858BAFDE}"/>
              </a:ext>
            </a:extLst>
          </p:cNvPr>
          <p:cNvSpPr txBox="1"/>
          <p:nvPr/>
        </p:nvSpPr>
        <p:spPr>
          <a:xfrm>
            <a:off x="931084" y="4194905"/>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Capture</a:t>
            </a:r>
          </a:p>
        </p:txBody>
      </p:sp>
      <p:grpSp>
        <p:nvGrpSpPr>
          <p:cNvPr id="147" name="Group 146">
            <a:extLst>
              <a:ext uri="{FF2B5EF4-FFF2-40B4-BE49-F238E27FC236}">
                <a16:creationId xmlns:a16="http://schemas.microsoft.com/office/drawing/2014/main" xmlns="" id="{89ACC194-9EB6-D448-A4E0-080486165556}"/>
              </a:ext>
            </a:extLst>
          </p:cNvPr>
          <p:cNvGrpSpPr/>
          <p:nvPr/>
        </p:nvGrpSpPr>
        <p:grpSpPr>
          <a:xfrm>
            <a:off x="2714463" y="3448563"/>
            <a:ext cx="505494" cy="465057"/>
            <a:chOff x="3975100" y="1458657"/>
            <a:chExt cx="505494" cy="465057"/>
          </a:xfrm>
          <a:solidFill>
            <a:schemeClr val="accent6"/>
          </a:solidFill>
        </p:grpSpPr>
        <p:sp>
          <p:nvSpPr>
            <p:cNvPr id="148" name="Rounded Rectangle 147">
              <a:extLst>
                <a:ext uri="{FF2B5EF4-FFF2-40B4-BE49-F238E27FC236}">
                  <a16:creationId xmlns:a16="http://schemas.microsoft.com/office/drawing/2014/main" xmlns="" id="{BC323A1B-0414-4745-B477-91D042FBE223}"/>
                </a:ext>
              </a:extLst>
            </p:cNvPr>
            <p:cNvSpPr/>
            <p:nvPr/>
          </p:nvSpPr>
          <p:spPr>
            <a:xfrm>
              <a:off x="3975100" y="1458657"/>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9" name="Rounded Rectangle 148">
              <a:extLst>
                <a:ext uri="{FF2B5EF4-FFF2-40B4-BE49-F238E27FC236}">
                  <a16:creationId xmlns:a16="http://schemas.microsoft.com/office/drawing/2014/main" xmlns="" id="{EF084B3A-1854-8643-A6FA-F14DFE8C7A83}"/>
                </a:ext>
              </a:extLst>
            </p:cNvPr>
            <p:cNvSpPr/>
            <p:nvPr/>
          </p:nvSpPr>
          <p:spPr>
            <a:xfrm>
              <a:off x="4042444" y="152772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0" name="Rounded Rectangle 149">
              <a:extLst>
                <a:ext uri="{FF2B5EF4-FFF2-40B4-BE49-F238E27FC236}">
                  <a16:creationId xmlns:a16="http://schemas.microsoft.com/office/drawing/2014/main" xmlns="" id="{67B379FC-47C5-B349-B58F-7DBBEB3B9553}"/>
                </a:ext>
              </a:extLst>
            </p:cNvPr>
            <p:cNvSpPr/>
            <p:nvPr/>
          </p:nvSpPr>
          <p:spPr>
            <a:xfrm>
              <a:off x="4113614" y="158636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1" name="Rounded Rectangle 150">
              <a:extLst>
                <a:ext uri="{FF2B5EF4-FFF2-40B4-BE49-F238E27FC236}">
                  <a16:creationId xmlns:a16="http://schemas.microsoft.com/office/drawing/2014/main" xmlns="" id="{7157186F-F4E4-BB47-B3CD-F8E5C228F6C7}"/>
                </a:ext>
              </a:extLst>
            </p:cNvPr>
            <p:cNvSpPr/>
            <p:nvPr/>
          </p:nvSpPr>
          <p:spPr>
            <a:xfrm>
              <a:off x="4188494" y="1650314"/>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52" name="TextBox 151">
            <a:extLst>
              <a:ext uri="{FF2B5EF4-FFF2-40B4-BE49-F238E27FC236}">
                <a16:creationId xmlns:a16="http://schemas.microsoft.com/office/drawing/2014/main" xmlns="" id="{301DC7D1-F7FC-C44D-8045-63EAB0E188B1}"/>
              </a:ext>
            </a:extLst>
          </p:cNvPr>
          <p:cNvSpPr txBox="1"/>
          <p:nvPr/>
        </p:nvSpPr>
        <p:spPr>
          <a:xfrm>
            <a:off x="2450469" y="4194905"/>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grpSp>
        <p:nvGrpSpPr>
          <p:cNvPr id="153" name="Group 152">
            <a:extLst>
              <a:ext uri="{FF2B5EF4-FFF2-40B4-BE49-F238E27FC236}">
                <a16:creationId xmlns:a16="http://schemas.microsoft.com/office/drawing/2014/main" xmlns="" id="{4D5B338F-B5C9-A84F-93CE-4E853B8F695F}"/>
              </a:ext>
            </a:extLst>
          </p:cNvPr>
          <p:cNvGrpSpPr/>
          <p:nvPr/>
        </p:nvGrpSpPr>
        <p:grpSpPr>
          <a:xfrm>
            <a:off x="9641395" y="3217414"/>
            <a:ext cx="941260" cy="801576"/>
            <a:chOff x="6546501" y="2101721"/>
            <a:chExt cx="941260" cy="801576"/>
          </a:xfrm>
        </p:grpSpPr>
        <p:sp>
          <p:nvSpPr>
            <p:cNvPr id="154" name="Rounded Rectangle 153">
              <a:extLst>
                <a:ext uri="{FF2B5EF4-FFF2-40B4-BE49-F238E27FC236}">
                  <a16:creationId xmlns:a16="http://schemas.microsoft.com/office/drawing/2014/main" xmlns="" id="{A83FC6D0-4D0F-974D-95BA-A266BAB4C5CC}"/>
                </a:ext>
              </a:extLst>
            </p:cNvPr>
            <p:cNvSpPr/>
            <p:nvPr/>
          </p:nvSpPr>
          <p:spPr>
            <a:xfrm>
              <a:off x="6546501" y="2200964"/>
              <a:ext cx="564194" cy="614801"/>
            </a:xfrm>
            <a:prstGeom prst="roundRect">
              <a:avLst/>
            </a:prstGeom>
            <a:solidFill>
              <a:schemeClr val="bg1"/>
            </a:solidFill>
            <a:ln w="38100" cap="flat" cmpd="sng" algn="ctr">
              <a:solidFill>
                <a:srgbClr val="424545"/>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55" name="Trapezoid 154">
              <a:extLst>
                <a:ext uri="{FF2B5EF4-FFF2-40B4-BE49-F238E27FC236}">
                  <a16:creationId xmlns:a16="http://schemas.microsoft.com/office/drawing/2014/main" xmlns="" id="{1A0F436A-8DE4-D441-A1A6-0BA4F0F016D7}"/>
                </a:ext>
              </a:extLst>
            </p:cNvPr>
            <p:cNvSpPr/>
            <p:nvPr/>
          </p:nvSpPr>
          <p:spPr>
            <a:xfrm rot="16200000">
              <a:off x="6774309" y="2189844"/>
              <a:ext cx="801576" cy="625329"/>
            </a:xfrm>
            <a:prstGeom prst="trapezoid">
              <a:avLst/>
            </a:prstGeom>
            <a:solidFill>
              <a:schemeClr val="bg1">
                <a:lumMod val="9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6" name="Group 155">
              <a:extLst>
                <a:ext uri="{FF2B5EF4-FFF2-40B4-BE49-F238E27FC236}">
                  <a16:creationId xmlns:a16="http://schemas.microsoft.com/office/drawing/2014/main" xmlns="" id="{1B2E5023-EA4C-2E4A-B1B5-A38C4DACE8A7}"/>
                </a:ext>
              </a:extLst>
            </p:cNvPr>
            <p:cNvGrpSpPr/>
            <p:nvPr/>
          </p:nvGrpSpPr>
          <p:grpSpPr>
            <a:xfrm>
              <a:off x="7156856" y="2228490"/>
              <a:ext cx="261077" cy="560506"/>
              <a:chOff x="6217364" y="3809312"/>
              <a:chExt cx="329137" cy="710685"/>
            </a:xfrm>
          </p:grpSpPr>
          <p:sp>
            <p:nvSpPr>
              <p:cNvPr id="158" name="Right Arrow 157">
                <a:extLst>
                  <a:ext uri="{FF2B5EF4-FFF2-40B4-BE49-F238E27FC236}">
                    <a16:creationId xmlns:a16="http://schemas.microsoft.com/office/drawing/2014/main" xmlns="" id="{9F481BEB-C623-3C48-8426-C74B7BCDC760}"/>
                  </a:ext>
                </a:extLst>
              </p:cNvPr>
              <p:cNvSpPr/>
              <p:nvPr/>
            </p:nvSpPr>
            <p:spPr bwMode="auto">
              <a:xfrm>
                <a:off x="6217364" y="3809312"/>
                <a:ext cx="329137" cy="226900"/>
              </a:xfrm>
              <a:prstGeom prst="rightArrow">
                <a:avLst>
                  <a:gd name="adj1" fmla="val 50000"/>
                  <a:gd name="adj2" fmla="val 54504"/>
                </a:avLst>
              </a:prstGeom>
              <a:solidFill>
                <a:schemeClr val="accent4">
                  <a:lumMod val="60000"/>
                  <a:lumOff val="40000"/>
                </a:schemeClr>
              </a:solidFill>
              <a:ln w="158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159" name="Right Arrow 158">
                <a:extLst>
                  <a:ext uri="{FF2B5EF4-FFF2-40B4-BE49-F238E27FC236}">
                    <a16:creationId xmlns:a16="http://schemas.microsoft.com/office/drawing/2014/main" xmlns="" id="{6251C669-A05A-A046-BD0B-999AFAE32E98}"/>
                  </a:ext>
                </a:extLst>
              </p:cNvPr>
              <p:cNvSpPr/>
              <p:nvPr/>
            </p:nvSpPr>
            <p:spPr bwMode="auto">
              <a:xfrm>
                <a:off x="6217364" y="4059570"/>
                <a:ext cx="329137" cy="226900"/>
              </a:xfrm>
              <a:prstGeom prst="rightArrow">
                <a:avLst>
                  <a:gd name="adj1" fmla="val 50000"/>
                  <a:gd name="adj2" fmla="val 54504"/>
                </a:avLst>
              </a:prstGeom>
              <a:solidFill>
                <a:schemeClr val="accent4">
                  <a:lumMod val="60000"/>
                  <a:lumOff val="40000"/>
                </a:schemeClr>
              </a:solidFill>
              <a:ln w="158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160" name="Right Arrow 159">
                <a:extLst>
                  <a:ext uri="{FF2B5EF4-FFF2-40B4-BE49-F238E27FC236}">
                    <a16:creationId xmlns:a16="http://schemas.microsoft.com/office/drawing/2014/main" xmlns="" id="{04F4C641-B1A8-D841-A426-3C788D1192A3}"/>
                  </a:ext>
                </a:extLst>
              </p:cNvPr>
              <p:cNvSpPr/>
              <p:nvPr/>
            </p:nvSpPr>
            <p:spPr bwMode="auto">
              <a:xfrm>
                <a:off x="6217364" y="4293099"/>
                <a:ext cx="329137" cy="226898"/>
              </a:xfrm>
              <a:prstGeom prst="rightArrow">
                <a:avLst>
                  <a:gd name="adj1" fmla="val 50000"/>
                  <a:gd name="adj2" fmla="val 54504"/>
                </a:avLst>
              </a:prstGeom>
              <a:solidFill>
                <a:schemeClr val="accent4">
                  <a:lumMod val="60000"/>
                  <a:lumOff val="40000"/>
                </a:schemeClr>
              </a:solidFill>
              <a:ln w="158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157" name="Right Arrow 156">
              <a:extLst>
                <a:ext uri="{FF2B5EF4-FFF2-40B4-BE49-F238E27FC236}">
                  <a16:creationId xmlns:a16="http://schemas.microsoft.com/office/drawing/2014/main" xmlns="" id="{77B749F7-212D-6C48-9E30-C2307E0ADA9D}"/>
                </a:ext>
              </a:extLst>
            </p:cNvPr>
            <p:cNvSpPr/>
            <p:nvPr/>
          </p:nvSpPr>
          <p:spPr bwMode="auto">
            <a:xfrm>
              <a:off x="6638105" y="2335669"/>
              <a:ext cx="476105" cy="395259"/>
            </a:xfrm>
            <a:prstGeom prst="rightArrow">
              <a:avLst>
                <a:gd name="adj1" fmla="val 50000"/>
                <a:gd name="adj2" fmla="val 54504"/>
              </a:avLst>
            </a:prstGeom>
            <a:solidFill>
              <a:schemeClr val="accent4">
                <a:lumMod val="60000"/>
                <a:lumOff val="40000"/>
              </a:schemeClr>
            </a:solidFill>
            <a:ln w="158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61" name="Group 160">
            <a:extLst>
              <a:ext uri="{FF2B5EF4-FFF2-40B4-BE49-F238E27FC236}">
                <a16:creationId xmlns:a16="http://schemas.microsoft.com/office/drawing/2014/main" xmlns="" id="{12E98AAA-567D-9B43-8B96-3FA14A5471A7}"/>
              </a:ext>
            </a:extLst>
          </p:cNvPr>
          <p:cNvGrpSpPr/>
          <p:nvPr/>
        </p:nvGrpSpPr>
        <p:grpSpPr>
          <a:xfrm>
            <a:off x="8493220" y="3375029"/>
            <a:ext cx="505494" cy="465057"/>
            <a:chOff x="3975100" y="1458657"/>
            <a:chExt cx="505494" cy="465057"/>
          </a:xfrm>
          <a:solidFill>
            <a:schemeClr val="accent6"/>
          </a:solidFill>
        </p:grpSpPr>
        <p:sp>
          <p:nvSpPr>
            <p:cNvPr id="162" name="Rounded Rectangle 161">
              <a:extLst>
                <a:ext uri="{FF2B5EF4-FFF2-40B4-BE49-F238E27FC236}">
                  <a16:creationId xmlns:a16="http://schemas.microsoft.com/office/drawing/2014/main" xmlns="" id="{C8712691-8CDB-0D4E-BC06-05F636F1A04C}"/>
                </a:ext>
              </a:extLst>
            </p:cNvPr>
            <p:cNvSpPr/>
            <p:nvPr/>
          </p:nvSpPr>
          <p:spPr>
            <a:xfrm>
              <a:off x="3975100" y="1458657"/>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3" name="Rounded Rectangle 162">
              <a:extLst>
                <a:ext uri="{FF2B5EF4-FFF2-40B4-BE49-F238E27FC236}">
                  <a16:creationId xmlns:a16="http://schemas.microsoft.com/office/drawing/2014/main" xmlns="" id="{6D2D4021-7B21-CE42-AD06-4BEFCEC4632C}"/>
                </a:ext>
              </a:extLst>
            </p:cNvPr>
            <p:cNvSpPr/>
            <p:nvPr/>
          </p:nvSpPr>
          <p:spPr>
            <a:xfrm>
              <a:off x="4042444" y="152772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4" name="Rounded Rectangle 163">
              <a:extLst>
                <a:ext uri="{FF2B5EF4-FFF2-40B4-BE49-F238E27FC236}">
                  <a16:creationId xmlns:a16="http://schemas.microsoft.com/office/drawing/2014/main" xmlns="" id="{1CAABB12-9F1F-C341-9B44-FCB9B9A93CF1}"/>
                </a:ext>
              </a:extLst>
            </p:cNvPr>
            <p:cNvSpPr/>
            <p:nvPr/>
          </p:nvSpPr>
          <p:spPr>
            <a:xfrm>
              <a:off x="4113614" y="158636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Rounded Rectangle 164">
              <a:extLst>
                <a:ext uri="{FF2B5EF4-FFF2-40B4-BE49-F238E27FC236}">
                  <a16:creationId xmlns:a16="http://schemas.microsoft.com/office/drawing/2014/main" xmlns="" id="{FD2E42B3-15B8-FA4A-B9AE-58BA0A6028BF}"/>
                </a:ext>
              </a:extLst>
            </p:cNvPr>
            <p:cNvSpPr/>
            <p:nvPr/>
          </p:nvSpPr>
          <p:spPr>
            <a:xfrm>
              <a:off x="4188494" y="1650314"/>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cxnSp>
        <p:nvCxnSpPr>
          <p:cNvPr id="166" name="Straight Arrow Connector 165">
            <a:extLst>
              <a:ext uri="{FF2B5EF4-FFF2-40B4-BE49-F238E27FC236}">
                <a16:creationId xmlns:a16="http://schemas.microsoft.com/office/drawing/2014/main" xmlns="" id="{D4A18453-A6CA-B949-8BED-447ED50F940A}"/>
              </a:ext>
            </a:extLst>
          </p:cNvPr>
          <p:cNvCxnSpPr/>
          <p:nvPr/>
        </p:nvCxnSpPr>
        <p:spPr>
          <a:xfrm flipV="1">
            <a:off x="2120995" y="3725799"/>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xmlns="" id="{9E9DF225-37E9-5D4F-A99C-473E971B3618}"/>
              </a:ext>
            </a:extLst>
          </p:cNvPr>
          <p:cNvCxnSpPr/>
          <p:nvPr/>
        </p:nvCxnSpPr>
        <p:spPr>
          <a:xfrm flipV="1">
            <a:off x="3225110" y="3725799"/>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xmlns="" id="{E2F01025-459D-9546-BB3C-1BC20F02F90B}"/>
              </a:ext>
            </a:extLst>
          </p:cNvPr>
          <p:cNvCxnSpPr/>
          <p:nvPr/>
        </p:nvCxnSpPr>
        <p:spPr>
          <a:xfrm flipV="1">
            <a:off x="7887433" y="3644233"/>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xmlns="" id="{E9B2E641-D574-9944-A8EE-23C90AB5E01E}"/>
              </a:ext>
            </a:extLst>
          </p:cNvPr>
          <p:cNvCxnSpPr/>
          <p:nvPr/>
        </p:nvCxnSpPr>
        <p:spPr>
          <a:xfrm flipV="1">
            <a:off x="9020383" y="3644760"/>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70" name="TextBox 169">
            <a:extLst>
              <a:ext uri="{FF2B5EF4-FFF2-40B4-BE49-F238E27FC236}">
                <a16:creationId xmlns:a16="http://schemas.microsoft.com/office/drawing/2014/main" xmlns="" id="{4D544442-41A8-4C4A-B2FD-BA5A185FBC05}"/>
              </a:ext>
            </a:extLst>
          </p:cNvPr>
          <p:cNvSpPr txBox="1"/>
          <p:nvPr/>
        </p:nvSpPr>
        <p:spPr>
          <a:xfrm>
            <a:off x="8330374" y="4194905"/>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sp>
        <p:nvSpPr>
          <p:cNvPr id="171" name="TextBox 170">
            <a:extLst>
              <a:ext uri="{FF2B5EF4-FFF2-40B4-BE49-F238E27FC236}">
                <a16:creationId xmlns:a16="http://schemas.microsoft.com/office/drawing/2014/main" xmlns="" id="{D0B111B9-BD19-0344-969B-F967D0A39428}"/>
              </a:ext>
            </a:extLst>
          </p:cNvPr>
          <p:cNvSpPr txBox="1"/>
          <p:nvPr/>
        </p:nvSpPr>
        <p:spPr>
          <a:xfrm>
            <a:off x="9641395" y="4194905"/>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Delivery</a:t>
            </a:r>
          </a:p>
        </p:txBody>
      </p:sp>
      <p:pic>
        <p:nvPicPr>
          <p:cNvPr id="172" name="Picture 171">
            <a:extLst>
              <a:ext uri="{FF2B5EF4-FFF2-40B4-BE49-F238E27FC236}">
                <a16:creationId xmlns:a16="http://schemas.microsoft.com/office/drawing/2014/main" xmlns="" id="{8DB18B1D-1D7D-504F-BD7E-F7787A13DE5E}"/>
              </a:ext>
            </a:extLst>
          </p:cNvPr>
          <p:cNvPicPr>
            <a:picLocks noChangeAspect="1"/>
          </p:cNvPicPr>
          <p:nvPr/>
        </p:nvPicPr>
        <p:blipFill>
          <a:blip r:embed="rId2"/>
          <a:stretch>
            <a:fillRect/>
          </a:stretch>
        </p:blipFill>
        <p:spPr>
          <a:xfrm>
            <a:off x="5417985" y="3310910"/>
            <a:ext cx="778505" cy="778505"/>
          </a:xfrm>
          <a:prstGeom prst="rect">
            <a:avLst/>
          </a:prstGeom>
        </p:spPr>
      </p:pic>
      <p:sp>
        <p:nvSpPr>
          <p:cNvPr id="173" name="Rounded Rectangle 172">
            <a:extLst>
              <a:ext uri="{FF2B5EF4-FFF2-40B4-BE49-F238E27FC236}">
                <a16:creationId xmlns:a16="http://schemas.microsoft.com/office/drawing/2014/main" xmlns="" id="{EA584A75-FA02-FF4E-BEC0-05D37C1BF757}"/>
              </a:ext>
            </a:extLst>
          </p:cNvPr>
          <p:cNvSpPr/>
          <p:nvPr/>
        </p:nvSpPr>
        <p:spPr>
          <a:xfrm>
            <a:off x="3837827" y="3404189"/>
            <a:ext cx="564194" cy="614801"/>
          </a:xfrm>
          <a:prstGeom prst="roundRect">
            <a:avLst/>
          </a:prstGeom>
          <a:solidFill>
            <a:schemeClr val="bg1"/>
          </a:solidFill>
          <a:ln w="38100" cap="flat" cmpd="sng" algn="ctr">
            <a:solidFill>
              <a:srgbClr val="424545"/>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74" name="TextBox 173">
            <a:extLst>
              <a:ext uri="{FF2B5EF4-FFF2-40B4-BE49-F238E27FC236}">
                <a16:creationId xmlns:a16="http://schemas.microsoft.com/office/drawing/2014/main" xmlns="" id="{4182D084-B7C5-5F49-805E-51E33BA25D67}"/>
              </a:ext>
            </a:extLst>
          </p:cNvPr>
          <p:cNvSpPr txBox="1"/>
          <p:nvPr/>
        </p:nvSpPr>
        <p:spPr>
          <a:xfrm>
            <a:off x="3293058" y="4194905"/>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Pump</a:t>
            </a:r>
          </a:p>
        </p:txBody>
      </p:sp>
      <p:cxnSp>
        <p:nvCxnSpPr>
          <p:cNvPr id="175" name="Straight Arrow Connector 174">
            <a:extLst>
              <a:ext uri="{FF2B5EF4-FFF2-40B4-BE49-F238E27FC236}">
                <a16:creationId xmlns:a16="http://schemas.microsoft.com/office/drawing/2014/main" xmlns="" id="{AC00419A-D6D8-EB44-815E-FA80D265CDFB}"/>
              </a:ext>
            </a:extLst>
          </p:cNvPr>
          <p:cNvCxnSpPr/>
          <p:nvPr/>
        </p:nvCxnSpPr>
        <p:spPr>
          <a:xfrm flipV="1">
            <a:off x="4787528" y="3715994"/>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76" name="TextBox 175">
            <a:extLst>
              <a:ext uri="{FF2B5EF4-FFF2-40B4-BE49-F238E27FC236}">
                <a16:creationId xmlns:a16="http://schemas.microsoft.com/office/drawing/2014/main" xmlns="" id="{CB179C7C-75AE-2E46-B0D7-CE0322360EB9}"/>
              </a:ext>
            </a:extLst>
          </p:cNvPr>
          <p:cNvSpPr txBox="1"/>
          <p:nvPr/>
        </p:nvSpPr>
        <p:spPr>
          <a:xfrm>
            <a:off x="4949146" y="4194905"/>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Network</a:t>
            </a:r>
          </a:p>
        </p:txBody>
      </p:sp>
      <p:cxnSp>
        <p:nvCxnSpPr>
          <p:cNvPr id="177" name="Straight Arrow Connector 176">
            <a:extLst>
              <a:ext uri="{FF2B5EF4-FFF2-40B4-BE49-F238E27FC236}">
                <a16:creationId xmlns:a16="http://schemas.microsoft.com/office/drawing/2014/main" xmlns="" id="{542A107F-9F23-414B-9438-8893292D6CFE}"/>
              </a:ext>
            </a:extLst>
          </p:cNvPr>
          <p:cNvCxnSpPr/>
          <p:nvPr/>
        </p:nvCxnSpPr>
        <p:spPr>
          <a:xfrm flipV="1">
            <a:off x="6270747" y="3697417"/>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78" name="Rounded Rectangle 177">
            <a:extLst>
              <a:ext uri="{FF2B5EF4-FFF2-40B4-BE49-F238E27FC236}">
                <a16:creationId xmlns:a16="http://schemas.microsoft.com/office/drawing/2014/main" xmlns="" id="{321EFB55-A715-904C-8390-B87855E1C9B7}"/>
              </a:ext>
            </a:extLst>
          </p:cNvPr>
          <p:cNvSpPr/>
          <p:nvPr/>
        </p:nvSpPr>
        <p:spPr>
          <a:xfrm>
            <a:off x="7234907" y="3420496"/>
            <a:ext cx="564194" cy="614801"/>
          </a:xfrm>
          <a:prstGeom prst="roundRect">
            <a:avLst/>
          </a:prstGeom>
          <a:solidFill>
            <a:schemeClr val="bg1"/>
          </a:solidFill>
          <a:ln w="38100" cap="flat" cmpd="sng" algn="ctr">
            <a:solidFill>
              <a:srgbClr val="424545"/>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79" name="Trapezoid 178">
            <a:extLst>
              <a:ext uri="{FF2B5EF4-FFF2-40B4-BE49-F238E27FC236}">
                <a16:creationId xmlns:a16="http://schemas.microsoft.com/office/drawing/2014/main" xmlns="" id="{9A4FEFD8-9698-E343-9D8A-3569CE1BA1A9}"/>
              </a:ext>
            </a:extLst>
          </p:cNvPr>
          <p:cNvSpPr/>
          <p:nvPr/>
        </p:nvSpPr>
        <p:spPr>
          <a:xfrm rot="5400000">
            <a:off x="6785232" y="3393277"/>
            <a:ext cx="801576" cy="625329"/>
          </a:xfrm>
          <a:prstGeom prst="trapezoid">
            <a:avLst/>
          </a:prstGeom>
          <a:solidFill>
            <a:schemeClr val="bg1">
              <a:lumMod val="95000"/>
            </a:schemeClr>
          </a:solidFill>
          <a:ln>
            <a:solidFill>
              <a:schemeClr val="bg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0" name="TextBox 179">
            <a:extLst>
              <a:ext uri="{FF2B5EF4-FFF2-40B4-BE49-F238E27FC236}">
                <a16:creationId xmlns:a16="http://schemas.microsoft.com/office/drawing/2014/main" xmlns="" id="{9A616520-F6AD-1745-A2DF-F7EDD8889B8D}"/>
              </a:ext>
            </a:extLst>
          </p:cNvPr>
          <p:cNvSpPr txBox="1"/>
          <p:nvPr/>
        </p:nvSpPr>
        <p:spPr>
          <a:xfrm>
            <a:off x="6577774" y="4194905"/>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Collector</a:t>
            </a:r>
          </a:p>
        </p:txBody>
      </p:sp>
      <p:pic>
        <p:nvPicPr>
          <p:cNvPr id="181" name="Picture 180">
            <a:extLst>
              <a:ext uri="{FF2B5EF4-FFF2-40B4-BE49-F238E27FC236}">
                <a16:creationId xmlns:a16="http://schemas.microsoft.com/office/drawing/2014/main" xmlns="" id="{289CA61B-BD84-D743-825B-76270AA16FC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39864" y="1737661"/>
            <a:ext cx="1280470" cy="1280470"/>
          </a:xfrm>
          <a:prstGeom prst="rect">
            <a:avLst/>
          </a:prstGeom>
        </p:spPr>
      </p:pic>
      <p:sp>
        <p:nvSpPr>
          <p:cNvPr id="182" name="TextBox 181">
            <a:extLst>
              <a:ext uri="{FF2B5EF4-FFF2-40B4-BE49-F238E27FC236}">
                <a16:creationId xmlns:a16="http://schemas.microsoft.com/office/drawing/2014/main" xmlns="" id="{66BC74B8-3DA2-C843-855C-7452E9CE93C2}"/>
              </a:ext>
            </a:extLst>
          </p:cNvPr>
          <p:cNvSpPr txBox="1"/>
          <p:nvPr/>
        </p:nvSpPr>
        <p:spPr>
          <a:xfrm>
            <a:off x="5141726" y="2199773"/>
            <a:ext cx="104458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GGSCI</a:t>
            </a:r>
          </a:p>
        </p:txBody>
      </p:sp>
      <p:cxnSp>
        <p:nvCxnSpPr>
          <p:cNvPr id="183" name="Straight Arrow Connector 182">
            <a:extLst>
              <a:ext uri="{FF2B5EF4-FFF2-40B4-BE49-F238E27FC236}">
                <a16:creationId xmlns:a16="http://schemas.microsoft.com/office/drawing/2014/main" xmlns="" id="{08C12F97-E8CA-404B-8A2F-A254D3E4D6B9}"/>
              </a:ext>
            </a:extLst>
          </p:cNvPr>
          <p:cNvCxnSpPr/>
          <p:nvPr/>
        </p:nvCxnSpPr>
        <p:spPr>
          <a:xfrm>
            <a:off x="6040370" y="2643530"/>
            <a:ext cx="986634" cy="470621"/>
          </a:xfrm>
          <a:prstGeom prst="straightConnector1">
            <a:avLst/>
          </a:prstGeom>
          <a:ln w="38100">
            <a:solidFill>
              <a:schemeClr val="tx1">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xmlns="" id="{863813E4-29F2-C34F-91D7-6DDE767DEEB1}"/>
              </a:ext>
            </a:extLst>
          </p:cNvPr>
          <p:cNvCxnSpPr/>
          <p:nvPr/>
        </p:nvCxnSpPr>
        <p:spPr>
          <a:xfrm flipH="1">
            <a:off x="4402021" y="2615721"/>
            <a:ext cx="935185" cy="551261"/>
          </a:xfrm>
          <a:prstGeom prst="straightConnector1">
            <a:avLst/>
          </a:prstGeom>
          <a:ln w="38100">
            <a:solidFill>
              <a:schemeClr val="tx1">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5" name="Picture 4" descr="C:\Users\cpydimuk.ORADEV\Pictures\Icons\ic-Database-red.gif">
            <a:extLst>
              <a:ext uri="{FF2B5EF4-FFF2-40B4-BE49-F238E27FC236}">
                <a16:creationId xmlns:a16="http://schemas.microsoft.com/office/drawing/2014/main" xmlns="" id="{0E0BA8C3-8BC3-5545-819F-C3BFCD8FEA75}"/>
              </a:ext>
            </a:extLst>
          </p:cNvPr>
          <p:cNvPicPr>
            <a:picLocks noChangeAspect="1" noChangeArrowheads="1"/>
          </p:cNvPicPr>
          <p:nvPr/>
        </p:nvPicPr>
        <p:blipFill>
          <a:blip r:embed="rId4" cstate="print"/>
          <a:srcRect/>
          <a:stretch>
            <a:fillRect/>
          </a:stretch>
        </p:blipFill>
        <p:spPr bwMode="auto">
          <a:xfrm>
            <a:off x="74015" y="3338651"/>
            <a:ext cx="803194" cy="803512"/>
          </a:xfrm>
          <a:prstGeom prst="rect">
            <a:avLst/>
          </a:prstGeom>
          <a:noFill/>
          <a:ln w="9525">
            <a:noFill/>
            <a:miter lim="800000"/>
            <a:headEnd/>
            <a:tailEnd/>
          </a:ln>
        </p:spPr>
      </p:pic>
      <p:pic>
        <p:nvPicPr>
          <p:cNvPr id="186" name="Picture 4" descr="C:\Users\cpydimuk.ORADEV\Pictures\Icons\ic-Database-red.gif">
            <a:extLst>
              <a:ext uri="{FF2B5EF4-FFF2-40B4-BE49-F238E27FC236}">
                <a16:creationId xmlns:a16="http://schemas.microsoft.com/office/drawing/2014/main" xmlns="" id="{3EB80D9F-1EDC-3D44-9692-B1D034436E90}"/>
              </a:ext>
            </a:extLst>
          </p:cNvPr>
          <p:cNvPicPr>
            <a:picLocks noChangeAspect="1" noChangeArrowheads="1"/>
          </p:cNvPicPr>
          <p:nvPr/>
        </p:nvPicPr>
        <p:blipFill>
          <a:blip r:embed="rId4" cstate="print"/>
          <a:srcRect/>
          <a:stretch>
            <a:fillRect/>
          </a:stretch>
        </p:blipFill>
        <p:spPr bwMode="auto">
          <a:xfrm>
            <a:off x="11056693" y="3237677"/>
            <a:ext cx="803194" cy="803512"/>
          </a:xfrm>
          <a:prstGeom prst="rect">
            <a:avLst/>
          </a:prstGeom>
          <a:noFill/>
          <a:ln w="9525">
            <a:noFill/>
            <a:miter lim="800000"/>
            <a:headEnd/>
            <a:tailEnd/>
          </a:ln>
        </p:spPr>
      </p:pic>
      <p:cxnSp>
        <p:nvCxnSpPr>
          <p:cNvPr id="187" name="Straight Arrow Connector 186">
            <a:extLst>
              <a:ext uri="{FF2B5EF4-FFF2-40B4-BE49-F238E27FC236}">
                <a16:creationId xmlns:a16="http://schemas.microsoft.com/office/drawing/2014/main" xmlns="" id="{6C2E910A-B777-6248-A4A5-26BCB8EB01B9}"/>
              </a:ext>
            </a:extLst>
          </p:cNvPr>
          <p:cNvCxnSpPr/>
          <p:nvPr/>
        </p:nvCxnSpPr>
        <p:spPr>
          <a:xfrm flipV="1">
            <a:off x="10542772" y="3635237"/>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188" name="Group 187">
            <a:extLst>
              <a:ext uri="{FF2B5EF4-FFF2-40B4-BE49-F238E27FC236}">
                <a16:creationId xmlns:a16="http://schemas.microsoft.com/office/drawing/2014/main" xmlns="" id="{148BF52E-EBAD-7941-A06A-347837624E42}"/>
              </a:ext>
            </a:extLst>
          </p:cNvPr>
          <p:cNvGrpSpPr/>
          <p:nvPr/>
        </p:nvGrpSpPr>
        <p:grpSpPr>
          <a:xfrm>
            <a:off x="1763382" y="4797826"/>
            <a:ext cx="2471289" cy="400523"/>
            <a:chOff x="1867886" y="4797826"/>
            <a:chExt cx="2471289" cy="400523"/>
          </a:xfrm>
        </p:grpSpPr>
        <p:sp>
          <p:nvSpPr>
            <p:cNvPr id="189" name="Snip Diagonal Corner Rectangle 188">
              <a:extLst>
                <a:ext uri="{FF2B5EF4-FFF2-40B4-BE49-F238E27FC236}">
                  <a16:creationId xmlns:a16="http://schemas.microsoft.com/office/drawing/2014/main" xmlns="" id="{C8CC2A40-7DA1-0F46-A5C7-198D848DFDD0}"/>
                </a:ext>
              </a:extLst>
            </p:cNvPr>
            <p:cNvSpPr/>
            <p:nvPr/>
          </p:nvSpPr>
          <p:spPr bwMode="gray">
            <a:xfrm>
              <a:off x="2356144" y="4797826"/>
              <a:ext cx="1494774" cy="400523"/>
            </a:xfrm>
            <a:prstGeom prst="snip2DiagRect">
              <a:avLst/>
            </a:prstGeom>
            <a:solidFill>
              <a:schemeClr val="accent3">
                <a:lumMod val="60000"/>
                <a:lumOff val="40000"/>
              </a:schemeClr>
            </a:solidFill>
            <a:ln w="15875">
              <a:solidFill>
                <a:schemeClr val="accent3">
                  <a:lumMod val="60000"/>
                  <a:lumOff val="40000"/>
                </a:schemeClr>
              </a:solidFill>
              <a:miter lim="800000"/>
            </a:ln>
            <a:scene3d>
              <a:camera prst="orthographicFront"/>
              <a:lightRig rig="threePt" dir="t"/>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0" name="TextBox 189">
              <a:extLst>
                <a:ext uri="{FF2B5EF4-FFF2-40B4-BE49-F238E27FC236}">
                  <a16:creationId xmlns:a16="http://schemas.microsoft.com/office/drawing/2014/main" xmlns="" id="{52E97636-4161-0049-AAB9-D56737A240B3}"/>
                </a:ext>
              </a:extLst>
            </p:cNvPr>
            <p:cNvSpPr txBox="1"/>
            <p:nvPr/>
          </p:nvSpPr>
          <p:spPr>
            <a:xfrm>
              <a:off x="1867886" y="4867503"/>
              <a:ext cx="2471289" cy="21445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Manager</a:t>
              </a:r>
            </a:p>
          </p:txBody>
        </p:sp>
      </p:grpSp>
      <p:grpSp>
        <p:nvGrpSpPr>
          <p:cNvPr id="191" name="Group 190">
            <a:extLst>
              <a:ext uri="{FF2B5EF4-FFF2-40B4-BE49-F238E27FC236}">
                <a16:creationId xmlns:a16="http://schemas.microsoft.com/office/drawing/2014/main" xmlns="" id="{6E0F0276-F388-D642-891F-744BFE10616E}"/>
              </a:ext>
            </a:extLst>
          </p:cNvPr>
          <p:cNvGrpSpPr/>
          <p:nvPr/>
        </p:nvGrpSpPr>
        <p:grpSpPr>
          <a:xfrm>
            <a:off x="7617019" y="4775149"/>
            <a:ext cx="2471289" cy="400523"/>
            <a:chOff x="1867886" y="4797826"/>
            <a:chExt cx="2471289" cy="400523"/>
          </a:xfrm>
        </p:grpSpPr>
        <p:sp>
          <p:nvSpPr>
            <p:cNvPr id="192" name="Snip Diagonal Corner Rectangle 191">
              <a:extLst>
                <a:ext uri="{FF2B5EF4-FFF2-40B4-BE49-F238E27FC236}">
                  <a16:creationId xmlns:a16="http://schemas.microsoft.com/office/drawing/2014/main" xmlns="" id="{92BBD555-C328-854A-B020-D16A8427A594}"/>
                </a:ext>
              </a:extLst>
            </p:cNvPr>
            <p:cNvSpPr/>
            <p:nvPr/>
          </p:nvSpPr>
          <p:spPr bwMode="gray">
            <a:xfrm>
              <a:off x="2356144" y="4797826"/>
              <a:ext cx="1494774" cy="400523"/>
            </a:xfrm>
            <a:prstGeom prst="snip2DiagRect">
              <a:avLst/>
            </a:prstGeom>
            <a:solidFill>
              <a:schemeClr val="accent3">
                <a:lumMod val="60000"/>
                <a:lumOff val="40000"/>
              </a:schemeClr>
            </a:solidFill>
            <a:ln w="15875">
              <a:solidFill>
                <a:schemeClr val="accent3">
                  <a:lumMod val="60000"/>
                  <a:lumOff val="40000"/>
                </a:schemeClr>
              </a:solidFill>
              <a:miter lim="800000"/>
            </a:ln>
            <a:scene3d>
              <a:camera prst="orthographicFront"/>
              <a:lightRig rig="threePt" dir="t"/>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3" name="TextBox 192">
              <a:extLst>
                <a:ext uri="{FF2B5EF4-FFF2-40B4-BE49-F238E27FC236}">
                  <a16:creationId xmlns:a16="http://schemas.microsoft.com/office/drawing/2014/main" xmlns="" id="{4E7283DC-DE80-A643-B3E2-84B18EBB3C0E}"/>
                </a:ext>
              </a:extLst>
            </p:cNvPr>
            <p:cNvSpPr txBox="1"/>
            <p:nvPr/>
          </p:nvSpPr>
          <p:spPr>
            <a:xfrm>
              <a:off x="1867886" y="4867503"/>
              <a:ext cx="2471289" cy="21445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Manager</a:t>
              </a:r>
            </a:p>
          </p:txBody>
        </p:sp>
      </p:grpSp>
      <p:sp>
        <p:nvSpPr>
          <p:cNvPr id="194" name="Right Arrow 193">
            <a:extLst>
              <a:ext uri="{FF2B5EF4-FFF2-40B4-BE49-F238E27FC236}">
                <a16:creationId xmlns:a16="http://schemas.microsoft.com/office/drawing/2014/main" xmlns="" id="{C6D0B726-BC45-CC45-9732-E1D5BDB0DCE7}"/>
              </a:ext>
            </a:extLst>
          </p:cNvPr>
          <p:cNvSpPr/>
          <p:nvPr/>
        </p:nvSpPr>
        <p:spPr bwMode="auto">
          <a:xfrm>
            <a:off x="4244895" y="3490838"/>
            <a:ext cx="434143" cy="528455"/>
          </a:xfrm>
          <a:prstGeom prst="rightArrow">
            <a:avLst>
              <a:gd name="adj1" fmla="val 50000"/>
              <a:gd name="adj2" fmla="val 54504"/>
            </a:avLst>
          </a:prstGeom>
          <a:solidFill>
            <a:schemeClr val="accent4">
              <a:lumMod val="60000"/>
              <a:lumOff val="40000"/>
            </a:schemeClr>
          </a:solidFill>
          <a:ln w="19050"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195" name="Right Arrow 194">
            <a:extLst>
              <a:ext uri="{FF2B5EF4-FFF2-40B4-BE49-F238E27FC236}">
                <a16:creationId xmlns:a16="http://schemas.microsoft.com/office/drawing/2014/main" xmlns="" id="{EDD06928-8405-4642-A0D9-8B10A572F2DD}"/>
              </a:ext>
            </a:extLst>
          </p:cNvPr>
          <p:cNvSpPr/>
          <p:nvPr/>
        </p:nvSpPr>
        <p:spPr bwMode="auto">
          <a:xfrm>
            <a:off x="6971062" y="3372800"/>
            <a:ext cx="304540" cy="335683"/>
          </a:xfrm>
          <a:prstGeom prst="rightArrow">
            <a:avLst>
              <a:gd name="adj1" fmla="val 50000"/>
              <a:gd name="adj2" fmla="val 54504"/>
            </a:avLst>
          </a:prstGeom>
          <a:solidFill>
            <a:schemeClr val="accent4">
              <a:lumMod val="60000"/>
              <a:lumOff val="40000"/>
            </a:schemeClr>
          </a:solidFill>
          <a:ln w="19050"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196" name="Right Arrow 195">
            <a:extLst>
              <a:ext uri="{FF2B5EF4-FFF2-40B4-BE49-F238E27FC236}">
                <a16:creationId xmlns:a16="http://schemas.microsoft.com/office/drawing/2014/main" xmlns="" id="{68814278-6583-324C-BFC1-D8C18D749881}"/>
              </a:ext>
            </a:extLst>
          </p:cNvPr>
          <p:cNvSpPr/>
          <p:nvPr/>
        </p:nvSpPr>
        <p:spPr bwMode="auto">
          <a:xfrm>
            <a:off x="6969000" y="3714287"/>
            <a:ext cx="304540" cy="335683"/>
          </a:xfrm>
          <a:prstGeom prst="rightArrow">
            <a:avLst>
              <a:gd name="adj1" fmla="val 50000"/>
              <a:gd name="adj2" fmla="val 54504"/>
            </a:avLst>
          </a:prstGeom>
          <a:solidFill>
            <a:schemeClr val="accent4">
              <a:lumMod val="60000"/>
              <a:lumOff val="40000"/>
            </a:schemeClr>
          </a:solidFill>
          <a:ln w="19050"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Tree>
    <p:extLst>
      <p:ext uri="{BB962C8B-B14F-4D97-AF65-F5344CB8AC3E}">
        <p14:creationId xmlns:p14="http://schemas.microsoft.com/office/powerpoint/2010/main" val="280255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81">
            <a:extLst>
              <a:ext uri="{FF2B5EF4-FFF2-40B4-BE49-F238E27FC236}">
                <a16:creationId xmlns:a16="http://schemas.microsoft.com/office/drawing/2014/main" xmlns="" id="{E48C3045-1D85-F84B-B128-9EFAC0D8711B}"/>
              </a:ext>
            </a:extLst>
          </p:cNvPr>
          <p:cNvSpPr/>
          <p:nvPr/>
        </p:nvSpPr>
        <p:spPr bwMode="gray">
          <a:xfrm>
            <a:off x="1397405" y="3783463"/>
            <a:ext cx="9510082" cy="1693584"/>
          </a:xfrm>
          <a:prstGeom prst="roundRect">
            <a:avLst/>
          </a:prstGeom>
          <a:no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xmlns="" id="{2F15B06F-5579-9541-AC58-2AFF756268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4E5052"/>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4" name="Footer Placeholder 3">
            <a:extLst>
              <a:ext uri="{FF2B5EF4-FFF2-40B4-BE49-F238E27FC236}">
                <a16:creationId xmlns:a16="http://schemas.microsoft.com/office/drawing/2014/main" xmlns="" id="{CED1EE50-74B9-A141-8F4D-01AC4C204543}"/>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4E5052"/>
                </a:solidFill>
                <a:effectLst/>
                <a:uLnTx/>
                <a:uFillTx/>
                <a:latin typeface="Calibri"/>
                <a:ea typeface="+mn-ea"/>
              </a:rPr>
              <a:t>Copyright © 2018, Oracle and/or its affiliates. All rights reserved.  </a:t>
            </a:r>
            <a:endParaRPr kumimoji="0" lang="en-US" sz="850" b="0" i="0" u="none" strike="noStrike" kern="1200" cap="none" spc="0" normalizeH="0" baseline="0" noProof="0" dirty="0">
              <a:ln>
                <a:noFill/>
              </a:ln>
              <a:solidFill>
                <a:srgbClr val="4E5052"/>
              </a:solidFill>
              <a:effectLst/>
              <a:uLnTx/>
              <a:uFillTx/>
              <a:latin typeface="Calibri"/>
              <a:ea typeface="+mn-ea"/>
            </a:endParaRPr>
          </a:p>
        </p:txBody>
      </p:sp>
      <p:cxnSp>
        <p:nvCxnSpPr>
          <p:cNvPr id="6" name="Straight Arrow Connector 5">
            <a:extLst>
              <a:ext uri="{FF2B5EF4-FFF2-40B4-BE49-F238E27FC236}">
                <a16:creationId xmlns:a16="http://schemas.microsoft.com/office/drawing/2014/main" xmlns="" id="{FA79F126-6BFC-6B48-8360-55790C419A69}"/>
              </a:ext>
            </a:extLst>
          </p:cNvPr>
          <p:cNvCxnSpPr/>
          <p:nvPr/>
        </p:nvCxnSpPr>
        <p:spPr>
          <a:xfrm flipV="1">
            <a:off x="945333" y="4671117"/>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xmlns="" id="{ADC884DB-3844-B24B-9F78-B9D135D1B54F}"/>
              </a:ext>
            </a:extLst>
          </p:cNvPr>
          <p:cNvGrpSpPr/>
          <p:nvPr/>
        </p:nvGrpSpPr>
        <p:grpSpPr>
          <a:xfrm>
            <a:off x="1597838" y="4356740"/>
            <a:ext cx="705123" cy="743940"/>
            <a:chOff x="2587569" y="2877385"/>
            <a:chExt cx="1528292" cy="1392341"/>
          </a:xfrm>
          <a:solidFill>
            <a:schemeClr val="bg1"/>
          </a:solidFill>
        </p:grpSpPr>
        <p:sp>
          <p:nvSpPr>
            <p:cNvPr id="8" name="Rounded Rectangle 7">
              <a:extLst>
                <a:ext uri="{FF2B5EF4-FFF2-40B4-BE49-F238E27FC236}">
                  <a16:creationId xmlns:a16="http://schemas.microsoft.com/office/drawing/2014/main" xmlns="" id="{017EA5F8-4173-6141-8F72-9A4C5EEBD6D9}"/>
                </a:ext>
              </a:extLst>
            </p:cNvPr>
            <p:cNvSpPr/>
            <p:nvPr/>
          </p:nvSpPr>
          <p:spPr>
            <a:xfrm>
              <a:off x="2587569" y="2877385"/>
              <a:ext cx="1222840" cy="1150647"/>
            </a:xfrm>
            <a:prstGeom prst="roundRect">
              <a:avLst/>
            </a:prstGeom>
            <a:grpFill/>
            <a:ln w="38100" cap="flat" cmpd="sng" algn="ctr">
              <a:solidFill>
                <a:schemeClr val="accent4"/>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9" name="Right Arrow 8">
              <a:extLst>
                <a:ext uri="{FF2B5EF4-FFF2-40B4-BE49-F238E27FC236}">
                  <a16:creationId xmlns:a16="http://schemas.microsoft.com/office/drawing/2014/main" xmlns="" id="{792681FC-31BA-A341-B1BA-F00A7ED53D91}"/>
                </a:ext>
              </a:extLst>
            </p:cNvPr>
            <p:cNvSpPr/>
            <p:nvPr/>
          </p:nvSpPr>
          <p:spPr bwMode="auto">
            <a:xfrm>
              <a:off x="3174894" y="3280682"/>
              <a:ext cx="940967" cy="989044"/>
            </a:xfrm>
            <a:prstGeom prst="rightArrow">
              <a:avLst>
                <a:gd name="adj1" fmla="val 50000"/>
                <a:gd name="adj2" fmla="val 54504"/>
              </a:avLst>
            </a:prstGeom>
            <a:solidFill>
              <a:schemeClr val="accent4">
                <a:lumMod val="60000"/>
                <a:lumOff val="40000"/>
              </a:schemeClr>
            </a:solidFill>
            <a:ln w="285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10" name="TextBox 9">
            <a:extLst>
              <a:ext uri="{FF2B5EF4-FFF2-40B4-BE49-F238E27FC236}">
                <a16:creationId xmlns:a16="http://schemas.microsoft.com/office/drawing/2014/main" xmlns="" id="{0D89620B-B856-8E4F-BCE3-2499CA051AEB}"/>
              </a:ext>
            </a:extLst>
          </p:cNvPr>
          <p:cNvSpPr txBox="1"/>
          <p:nvPr/>
        </p:nvSpPr>
        <p:spPr>
          <a:xfrm>
            <a:off x="1034329" y="5118638"/>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Capture</a:t>
            </a:r>
          </a:p>
        </p:txBody>
      </p:sp>
      <p:grpSp>
        <p:nvGrpSpPr>
          <p:cNvPr id="11" name="Group 10">
            <a:extLst>
              <a:ext uri="{FF2B5EF4-FFF2-40B4-BE49-F238E27FC236}">
                <a16:creationId xmlns:a16="http://schemas.microsoft.com/office/drawing/2014/main" xmlns="" id="{9E55BC5C-23F6-DD4B-910A-2931B3A262B1}"/>
              </a:ext>
            </a:extLst>
          </p:cNvPr>
          <p:cNvGrpSpPr/>
          <p:nvPr/>
        </p:nvGrpSpPr>
        <p:grpSpPr>
          <a:xfrm>
            <a:off x="2817708" y="4372296"/>
            <a:ext cx="505494" cy="465057"/>
            <a:chOff x="3975100" y="1458657"/>
            <a:chExt cx="505494" cy="465057"/>
          </a:xfrm>
          <a:solidFill>
            <a:schemeClr val="accent6"/>
          </a:solidFill>
        </p:grpSpPr>
        <p:sp>
          <p:nvSpPr>
            <p:cNvPr id="12" name="Rounded Rectangle 11">
              <a:extLst>
                <a:ext uri="{FF2B5EF4-FFF2-40B4-BE49-F238E27FC236}">
                  <a16:creationId xmlns:a16="http://schemas.microsoft.com/office/drawing/2014/main" xmlns="" id="{0D63E4E8-8B64-C847-A150-B50E6C057126}"/>
                </a:ext>
              </a:extLst>
            </p:cNvPr>
            <p:cNvSpPr/>
            <p:nvPr/>
          </p:nvSpPr>
          <p:spPr>
            <a:xfrm>
              <a:off x="3975100" y="1458657"/>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xmlns="" id="{972ED5FF-41CA-8346-9A1C-BE2FABAF0A92}"/>
                </a:ext>
              </a:extLst>
            </p:cNvPr>
            <p:cNvSpPr/>
            <p:nvPr/>
          </p:nvSpPr>
          <p:spPr>
            <a:xfrm>
              <a:off x="4042444" y="152772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Rounded Rectangle 13">
              <a:extLst>
                <a:ext uri="{FF2B5EF4-FFF2-40B4-BE49-F238E27FC236}">
                  <a16:creationId xmlns:a16="http://schemas.microsoft.com/office/drawing/2014/main" xmlns="" id="{9D9D8685-3CA4-A54C-AB4C-9837E072DB62}"/>
                </a:ext>
              </a:extLst>
            </p:cNvPr>
            <p:cNvSpPr/>
            <p:nvPr/>
          </p:nvSpPr>
          <p:spPr>
            <a:xfrm>
              <a:off x="4113614" y="158636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Rounded Rectangle 14">
              <a:extLst>
                <a:ext uri="{FF2B5EF4-FFF2-40B4-BE49-F238E27FC236}">
                  <a16:creationId xmlns:a16="http://schemas.microsoft.com/office/drawing/2014/main" xmlns="" id="{C0147DA3-F1A7-D748-814E-FE1CC21D3087}"/>
                </a:ext>
              </a:extLst>
            </p:cNvPr>
            <p:cNvSpPr/>
            <p:nvPr/>
          </p:nvSpPr>
          <p:spPr>
            <a:xfrm>
              <a:off x="4188494" y="1650314"/>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xmlns="" id="{8A53DA01-5F76-724A-8A88-EEE3A3A0D314}"/>
              </a:ext>
            </a:extLst>
          </p:cNvPr>
          <p:cNvSpPr txBox="1"/>
          <p:nvPr/>
        </p:nvSpPr>
        <p:spPr>
          <a:xfrm>
            <a:off x="2553714" y="5118638"/>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sp>
        <p:nvSpPr>
          <p:cNvPr id="17" name="Rounded Rectangle 16">
            <a:extLst>
              <a:ext uri="{FF2B5EF4-FFF2-40B4-BE49-F238E27FC236}">
                <a16:creationId xmlns:a16="http://schemas.microsoft.com/office/drawing/2014/main" xmlns="" id="{7489DBD5-3250-B045-AA22-72D0FA60BBB2}"/>
              </a:ext>
            </a:extLst>
          </p:cNvPr>
          <p:cNvSpPr/>
          <p:nvPr/>
        </p:nvSpPr>
        <p:spPr>
          <a:xfrm>
            <a:off x="9744640" y="4240390"/>
            <a:ext cx="564194" cy="614801"/>
          </a:xfrm>
          <a:prstGeom prst="roundRect">
            <a:avLst/>
          </a:prstGeom>
          <a:solidFill>
            <a:schemeClr val="bg1"/>
          </a:solidFill>
          <a:ln w="38100" cap="flat" cmpd="sng" algn="ctr">
            <a:solidFill>
              <a:schemeClr val="accent4"/>
            </a:solidFill>
            <a:prstDash val="solid"/>
            <a:round/>
            <a:headEnd type="none" w="med" len="med"/>
            <a:tailEnd type="none" w="med" len="med"/>
          </a:ln>
          <a:effectLst/>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8" name="Trapezoid 17">
            <a:extLst>
              <a:ext uri="{FF2B5EF4-FFF2-40B4-BE49-F238E27FC236}">
                <a16:creationId xmlns:a16="http://schemas.microsoft.com/office/drawing/2014/main" xmlns="" id="{29587704-97AE-8442-960A-897B6D21A23C}"/>
              </a:ext>
            </a:extLst>
          </p:cNvPr>
          <p:cNvSpPr/>
          <p:nvPr/>
        </p:nvSpPr>
        <p:spPr>
          <a:xfrm rot="16200000">
            <a:off x="9972448" y="4229270"/>
            <a:ext cx="801576" cy="625329"/>
          </a:xfrm>
          <a:prstGeom prst="trapezoid">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xmlns="" id="{3358F86E-78D8-AD40-8828-7F755FAE69BE}"/>
              </a:ext>
            </a:extLst>
          </p:cNvPr>
          <p:cNvGrpSpPr/>
          <p:nvPr/>
        </p:nvGrpSpPr>
        <p:grpSpPr>
          <a:xfrm>
            <a:off x="10354995" y="4267916"/>
            <a:ext cx="261077" cy="560506"/>
            <a:chOff x="6217364" y="3809312"/>
            <a:chExt cx="329137" cy="710685"/>
          </a:xfrm>
        </p:grpSpPr>
        <p:sp>
          <p:nvSpPr>
            <p:cNvPr id="20" name="Right Arrow 19">
              <a:extLst>
                <a:ext uri="{FF2B5EF4-FFF2-40B4-BE49-F238E27FC236}">
                  <a16:creationId xmlns:a16="http://schemas.microsoft.com/office/drawing/2014/main" xmlns="" id="{FB5CF274-A575-9042-9919-A9DD9008C492}"/>
                </a:ext>
              </a:extLst>
            </p:cNvPr>
            <p:cNvSpPr/>
            <p:nvPr/>
          </p:nvSpPr>
          <p:spPr bwMode="auto">
            <a:xfrm>
              <a:off x="6217364" y="3809312"/>
              <a:ext cx="329137" cy="226900"/>
            </a:xfrm>
            <a:prstGeom prst="rightArrow">
              <a:avLst>
                <a:gd name="adj1" fmla="val 50000"/>
                <a:gd name="adj2" fmla="val 54504"/>
              </a:avLst>
            </a:prstGeom>
            <a:solidFill>
              <a:schemeClr val="accent4">
                <a:lumMod val="60000"/>
                <a:lumOff val="40000"/>
              </a:schemeClr>
            </a:solidFill>
            <a:ln w="15875" cap="flat" cmpd="sng" algn="ctr">
              <a:solidFill>
                <a:schemeClr val="accent4"/>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21" name="Right Arrow 20">
              <a:extLst>
                <a:ext uri="{FF2B5EF4-FFF2-40B4-BE49-F238E27FC236}">
                  <a16:creationId xmlns:a16="http://schemas.microsoft.com/office/drawing/2014/main" xmlns="" id="{E2B8F1EC-7E39-8B48-8A25-3F8895EE0985}"/>
                </a:ext>
              </a:extLst>
            </p:cNvPr>
            <p:cNvSpPr/>
            <p:nvPr/>
          </p:nvSpPr>
          <p:spPr bwMode="auto">
            <a:xfrm>
              <a:off x="6217364" y="4059570"/>
              <a:ext cx="329137" cy="226900"/>
            </a:xfrm>
            <a:prstGeom prst="rightArrow">
              <a:avLst>
                <a:gd name="adj1" fmla="val 50000"/>
                <a:gd name="adj2" fmla="val 54504"/>
              </a:avLst>
            </a:prstGeom>
            <a:solidFill>
              <a:schemeClr val="accent4">
                <a:lumMod val="60000"/>
                <a:lumOff val="40000"/>
              </a:schemeClr>
            </a:solidFill>
            <a:ln w="15875" cap="flat" cmpd="sng" algn="ctr">
              <a:solidFill>
                <a:schemeClr val="accent4"/>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22" name="Right Arrow 21">
              <a:extLst>
                <a:ext uri="{FF2B5EF4-FFF2-40B4-BE49-F238E27FC236}">
                  <a16:creationId xmlns:a16="http://schemas.microsoft.com/office/drawing/2014/main" xmlns="" id="{5B8E17D4-9C31-5843-9910-B5EB0416486D}"/>
                </a:ext>
              </a:extLst>
            </p:cNvPr>
            <p:cNvSpPr/>
            <p:nvPr/>
          </p:nvSpPr>
          <p:spPr bwMode="auto">
            <a:xfrm>
              <a:off x="6217364" y="4293099"/>
              <a:ext cx="329137" cy="226898"/>
            </a:xfrm>
            <a:prstGeom prst="rightArrow">
              <a:avLst>
                <a:gd name="adj1" fmla="val 50000"/>
                <a:gd name="adj2" fmla="val 54504"/>
              </a:avLst>
            </a:prstGeom>
            <a:solidFill>
              <a:schemeClr val="accent4">
                <a:lumMod val="60000"/>
                <a:lumOff val="40000"/>
              </a:schemeClr>
            </a:solidFill>
            <a:ln w="15875" cap="flat" cmpd="sng" algn="ctr">
              <a:solidFill>
                <a:schemeClr val="accent4"/>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23" name="Right Arrow 22">
            <a:extLst>
              <a:ext uri="{FF2B5EF4-FFF2-40B4-BE49-F238E27FC236}">
                <a16:creationId xmlns:a16="http://schemas.microsoft.com/office/drawing/2014/main" xmlns="" id="{0C1FE98F-C00A-E241-93BF-6C442CAD509C}"/>
              </a:ext>
            </a:extLst>
          </p:cNvPr>
          <p:cNvSpPr/>
          <p:nvPr/>
        </p:nvSpPr>
        <p:spPr bwMode="auto">
          <a:xfrm>
            <a:off x="9836244" y="4375095"/>
            <a:ext cx="476105" cy="395259"/>
          </a:xfrm>
          <a:prstGeom prst="rightArrow">
            <a:avLst>
              <a:gd name="adj1" fmla="val 50000"/>
              <a:gd name="adj2" fmla="val 54504"/>
            </a:avLst>
          </a:prstGeom>
          <a:solidFill>
            <a:schemeClr val="accent4">
              <a:lumMod val="60000"/>
              <a:lumOff val="40000"/>
            </a:schemeClr>
          </a:solidFill>
          <a:ln w="285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nvGrpSpPr>
          <p:cNvPr id="24" name="Group 23">
            <a:extLst>
              <a:ext uri="{FF2B5EF4-FFF2-40B4-BE49-F238E27FC236}">
                <a16:creationId xmlns:a16="http://schemas.microsoft.com/office/drawing/2014/main" xmlns="" id="{033B5FD3-1AB0-B042-A060-75A5CAB46535}"/>
              </a:ext>
            </a:extLst>
          </p:cNvPr>
          <p:cNvGrpSpPr/>
          <p:nvPr/>
        </p:nvGrpSpPr>
        <p:grpSpPr>
          <a:xfrm>
            <a:off x="8596465" y="4298762"/>
            <a:ext cx="505494" cy="465057"/>
            <a:chOff x="3975100" y="1458657"/>
            <a:chExt cx="505494" cy="465057"/>
          </a:xfrm>
          <a:solidFill>
            <a:schemeClr val="accent6"/>
          </a:solidFill>
        </p:grpSpPr>
        <p:sp>
          <p:nvSpPr>
            <p:cNvPr id="25" name="Rounded Rectangle 24">
              <a:extLst>
                <a:ext uri="{FF2B5EF4-FFF2-40B4-BE49-F238E27FC236}">
                  <a16:creationId xmlns:a16="http://schemas.microsoft.com/office/drawing/2014/main" xmlns="" id="{93FF1952-9048-5D4A-B2E4-8167EF64041F}"/>
                </a:ext>
              </a:extLst>
            </p:cNvPr>
            <p:cNvSpPr/>
            <p:nvPr/>
          </p:nvSpPr>
          <p:spPr>
            <a:xfrm>
              <a:off x="3975100" y="1458657"/>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ounded Rectangle 25">
              <a:extLst>
                <a:ext uri="{FF2B5EF4-FFF2-40B4-BE49-F238E27FC236}">
                  <a16:creationId xmlns:a16="http://schemas.microsoft.com/office/drawing/2014/main" xmlns="" id="{2EFA5C70-687C-3A4E-ADF6-7B7EFC764CFF}"/>
                </a:ext>
              </a:extLst>
            </p:cNvPr>
            <p:cNvSpPr/>
            <p:nvPr/>
          </p:nvSpPr>
          <p:spPr>
            <a:xfrm>
              <a:off x="4042444" y="152772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Rounded Rectangle 26">
              <a:extLst>
                <a:ext uri="{FF2B5EF4-FFF2-40B4-BE49-F238E27FC236}">
                  <a16:creationId xmlns:a16="http://schemas.microsoft.com/office/drawing/2014/main" xmlns="" id="{9EAC0E1A-BA80-8B46-9247-F400AECA8846}"/>
                </a:ext>
              </a:extLst>
            </p:cNvPr>
            <p:cNvSpPr/>
            <p:nvPr/>
          </p:nvSpPr>
          <p:spPr>
            <a:xfrm>
              <a:off x="4113614" y="158636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 name="Rounded Rectangle 27">
              <a:extLst>
                <a:ext uri="{FF2B5EF4-FFF2-40B4-BE49-F238E27FC236}">
                  <a16:creationId xmlns:a16="http://schemas.microsoft.com/office/drawing/2014/main" xmlns="" id="{F61C1A0F-3827-1048-A2F8-E62FAA24B847}"/>
                </a:ext>
              </a:extLst>
            </p:cNvPr>
            <p:cNvSpPr/>
            <p:nvPr/>
          </p:nvSpPr>
          <p:spPr>
            <a:xfrm>
              <a:off x="4188494" y="1650314"/>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cxnSp>
        <p:nvCxnSpPr>
          <p:cNvPr id="29" name="Straight Arrow Connector 28">
            <a:extLst>
              <a:ext uri="{FF2B5EF4-FFF2-40B4-BE49-F238E27FC236}">
                <a16:creationId xmlns:a16="http://schemas.microsoft.com/office/drawing/2014/main" xmlns="" id="{1D1A927C-1385-D249-A300-597E75F0E90F}"/>
              </a:ext>
            </a:extLst>
          </p:cNvPr>
          <p:cNvCxnSpPr/>
          <p:nvPr/>
        </p:nvCxnSpPr>
        <p:spPr>
          <a:xfrm flipV="1">
            <a:off x="2202571" y="4649532"/>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xmlns="" id="{E3DE86CE-8CEC-814D-BC1B-70928CC66DBB}"/>
              </a:ext>
            </a:extLst>
          </p:cNvPr>
          <p:cNvCxnSpPr/>
          <p:nvPr/>
        </p:nvCxnSpPr>
        <p:spPr>
          <a:xfrm flipV="1">
            <a:off x="3306686" y="4649532"/>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xmlns="" id="{1483B2C1-03A7-5D40-8261-B72F920F6824}"/>
              </a:ext>
            </a:extLst>
          </p:cNvPr>
          <p:cNvCxnSpPr/>
          <p:nvPr/>
        </p:nvCxnSpPr>
        <p:spPr>
          <a:xfrm flipV="1">
            <a:off x="7969009" y="4567966"/>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xmlns="" id="{8EC0366C-8D13-CD4F-9724-5B51E89DE365}"/>
              </a:ext>
            </a:extLst>
          </p:cNvPr>
          <p:cNvCxnSpPr/>
          <p:nvPr/>
        </p:nvCxnSpPr>
        <p:spPr>
          <a:xfrm flipV="1">
            <a:off x="9101959" y="4568493"/>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xmlns="" id="{15CDE79E-8C8B-D348-9E4A-A64E0B29373A}"/>
              </a:ext>
            </a:extLst>
          </p:cNvPr>
          <p:cNvSpPr txBox="1"/>
          <p:nvPr/>
        </p:nvSpPr>
        <p:spPr>
          <a:xfrm>
            <a:off x="8433619" y="5118638"/>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sp>
        <p:nvSpPr>
          <p:cNvPr id="34" name="TextBox 33">
            <a:extLst>
              <a:ext uri="{FF2B5EF4-FFF2-40B4-BE49-F238E27FC236}">
                <a16:creationId xmlns:a16="http://schemas.microsoft.com/office/drawing/2014/main" xmlns="" id="{B025D1D3-8BC5-A64A-86D3-2C813C8664D5}"/>
              </a:ext>
            </a:extLst>
          </p:cNvPr>
          <p:cNvSpPr txBox="1"/>
          <p:nvPr/>
        </p:nvSpPr>
        <p:spPr>
          <a:xfrm>
            <a:off x="9744640" y="5118638"/>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Delivery</a:t>
            </a:r>
          </a:p>
        </p:txBody>
      </p:sp>
      <p:pic>
        <p:nvPicPr>
          <p:cNvPr id="35" name="Picture 34">
            <a:extLst>
              <a:ext uri="{FF2B5EF4-FFF2-40B4-BE49-F238E27FC236}">
                <a16:creationId xmlns:a16="http://schemas.microsoft.com/office/drawing/2014/main" xmlns="" id="{EC81E076-BFFA-4B40-BA5D-5181A89EE229}"/>
              </a:ext>
            </a:extLst>
          </p:cNvPr>
          <p:cNvPicPr>
            <a:picLocks noChangeAspect="1"/>
          </p:cNvPicPr>
          <p:nvPr/>
        </p:nvPicPr>
        <p:blipFill>
          <a:blip r:embed="rId2"/>
          <a:stretch>
            <a:fillRect/>
          </a:stretch>
        </p:blipFill>
        <p:spPr>
          <a:xfrm>
            <a:off x="5521230" y="4234643"/>
            <a:ext cx="778505" cy="778505"/>
          </a:xfrm>
          <a:prstGeom prst="rect">
            <a:avLst/>
          </a:prstGeom>
        </p:spPr>
      </p:pic>
      <p:sp>
        <p:nvSpPr>
          <p:cNvPr id="36" name="Rounded Rectangle 35">
            <a:extLst>
              <a:ext uri="{FF2B5EF4-FFF2-40B4-BE49-F238E27FC236}">
                <a16:creationId xmlns:a16="http://schemas.microsoft.com/office/drawing/2014/main" xmlns="" id="{D5A02FCB-BEFF-2D42-B254-23295F44DA6C}"/>
              </a:ext>
            </a:extLst>
          </p:cNvPr>
          <p:cNvSpPr/>
          <p:nvPr/>
        </p:nvSpPr>
        <p:spPr>
          <a:xfrm>
            <a:off x="3952089" y="4327922"/>
            <a:ext cx="564194" cy="614801"/>
          </a:xfrm>
          <a:prstGeom prst="roundRect">
            <a:avLst/>
          </a:prstGeom>
          <a:solidFill>
            <a:schemeClr val="accent4">
              <a:lumMod val="60000"/>
              <a:lumOff val="40000"/>
            </a:schemeClr>
          </a:solidFill>
          <a:ln w="38100" cap="flat" cmpd="sng" algn="ctr">
            <a:solidFill>
              <a:schemeClr val="accent4"/>
            </a:solidFill>
            <a:prstDash val="solid"/>
            <a:round/>
            <a:headEnd type="none" w="med" len="med"/>
            <a:tailEnd type="none" w="med" len="med"/>
          </a:ln>
          <a:effectLst/>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37" name="TextBox 36">
            <a:extLst>
              <a:ext uri="{FF2B5EF4-FFF2-40B4-BE49-F238E27FC236}">
                <a16:creationId xmlns:a16="http://schemas.microsoft.com/office/drawing/2014/main" xmlns="" id="{81DFC8FA-87D8-5941-92AF-922787A98C59}"/>
              </a:ext>
            </a:extLst>
          </p:cNvPr>
          <p:cNvSpPr txBox="1"/>
          <p:nvPr/>
        </p:nvSpPr>
        <p:spPr>
          <a:xfrm>
            <a:off x="3656141" y="5163328"/>
            <a:ext cx="1263030" cy="523220"/>
          </a:xfrm>
          <a:prstGeom prst="rect">
            <a:avLst/>
          </a:prstGeom>
          <a:solidFill>
            <a:schemeClr val="accent3"/>
          </a:solidFill>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solidFill>
                <a:effectLst/>
                <a:uLnTx/>
                <a:uFillTx/>
                <a:latin typeface="Arial" panose="020B0604020202020204" pitchFamily="34" charset="0"/>
                <a:ea typeface="+mn-ea"/>
                <a:cs typeface="Arial" panose="020B0604020202020204" pitchFamily="34" charset="0"/>
              </a:rPr>
              <a:t>Distribution Service</a:t>
            </a:r>
          </a:p>
        </p:txBody>
      </p:sp>
      <p:cxnSp>
        <p:nvCxnSpPr>
          <p:cNvPr id="38" name="Straight Arrow Connector 37">
            <a:extLst>
              <a:ext uri="{FF2B5EF4-FFF2-40B4-BE49-F238E27FC236}">
                <a16:creationId xmlns:a16="http://schemas.microsoft.com/office/drawing/2014/main" xmlns="" id="{0A448883-6BA1-6F4D-963E-7617EDAEB93C}"/>
              </a:ext>
            </a:extLst>
          </p:cNvPr>
          <p:cNvCxnSpPr/>
          <p:nvPr/>
        </p:nvCxnSpPr>
        <p:spPr>
          <a:xfrm flipV="1">
            <a:off x="4758934" y="4639727"/>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xmlns="" id="{5D830101-C908-D340-8AE4-0C7E28FCB235}"/>
              </a:ext>
            </a:extLst>
          </p:cNvPr>
          <p:cNvSpPr txBox="1"/>
          <p:nvPr/>
        </p:nvSpPr>
        <p:spPr>
          <a:xfrm>
            <a:off x="5052391" y="5118638"/>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Network</a:t>
            </a:r>
          </a:p>
        </p:txBody>
      </p:sp>
      <p:cxnSp>
        <p:nvCxnSpPr>
          <p:cNvPr id="40" name="Straight Arrow Connector 39">
            <a:extLst>
              <a:ext uri="{FF2B5EF4-FFF2-40B4-BE49-F238E27FC236}">
                <a16:creationId xmlns:a16="http://schemas.microsoft.com/office/drawing/2014/main" xmlns="" id="{B7E6FDCB-718F-074F-8EA2-67A3CAD245BA}"/>
              </a:ext>
            </a:extLst>
          </p:cNvPr>
          <p:cNvCxnSpPr/>
          <p:nvPr/>
        </p:nvCxnSpPr>
        <p:spPr>
          <a:xfrm flipV="1">
            <a:off x="6373992" y="4621150"/>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1" name="Rounded Rectangle 40">
            <a:extLst>
              <a:ext uri="{FF2B5EF4-FFF2-40B4-BE49-F238E27FC236}">
                <a16:creationId xmlns:a16="http://schemas.microsoft.com/office/drawing/2014/main" xmlns="" id="{FCCC86A6-F9B5-A542-BDB6-0CE8C31801B5}"/>
              </a:ext>
            </a:extLst>
          </p:cNvPr>
          <p:cNvSpPr/>
          <p:nvPr/>
        </p:nvSpPr>
        <p:spPr>
          <a:xfrm>
            <a:off x="7338152" y="4344229"/>
            <a:ext cx="564194" cy="614801"/>
          </a:xfrm>
          <a:prstGeom prst="roundRect">
            <a:avLst/>
          </a:prstGeom>
          <a:solidFill>
            <a:schemeClr val="accent4">
              <a:lumMod val="60000"/>
              <a:lumOff val="40000"/>
            </a:schemeClr>
          </a:solidFill>
          <a:ln w="38100" cap="flat" cmpd="sng" algn="ctr">
            <a:solidFill>
              <a:schemeClr val="accent4"/>
            </a:solidFill>
            <a:prstDash val="solid"/>
            <a:round/>
            <a:headEnd type="none" w="med" len="med"/>
            <a:tailEnd type="none" w="med" len="med"/>
          </a:ln>
          <a:effectLst/>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42" name="Trapezoid 41">
            <a:extLst>
              <a:ext uri="{FF2B5EF4-FFF2-40B4-BE49-F238E27FC236}">
                <a16:creationId xmlns:a16="http://schemas.microsoft.com/office/drawing/2014/main" xmlns="" id="{D3EBC2C4-6B4F-7A49-9C2B-780C73B6202A}"/>
              </a:ext>
            </a:extLst>
          </p:cNvPr>
          <p:cNvSpPr/>
          <p:nvPr/>
        </p:nvSpPr>
        <p:spPr>
          <a:xfrm rot="5400000">
            <a:off x="6887063" y="4336807"/>
            <a:ext cx="801576" cy="625329"/>
          </a:xfrm>
          <a:prstGeom prst="trapezoid">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43" name="Picture 4" descr="C:\Users\cpydimuk.ORADEV\Pictures\Icons\ic-Database-red.gif">
            <a:extLst>
              <a:ext uri="{FF2B5EF4-FFF2-40B4-BE49-F238E27FC236}">
                <a16:creationId xmlns:a16="http://schemas.microsoft.com/office/drawing/2014/main" xmlns="" id="{DE198DD4-24C6-5E48-93EC-1ECFF9BB251A}"/>
              </a:ext>
            </a:extLst>
          </p:cNvPr>
          <p:cNvPicPr>
            <a:picLocks noChangeAspect="1" noChangeArrowheads="1"/>
          </p:cNvPicPr>
          <p:nvPr/>
        </p:nvPicPr>
        <p:blipFill>
          <a:blip r:embed="rId3" cstate="print"/>
          <a:srcRect/>
          <a:stretch>
            <a:fillRect/>
          </a:stretch>
        </p:blipFill>
        <p:spPr bwMode="auto">
          <a:xfrm>
            <a:off x="177260" y="4262384"/>
            <a:ext cx="803194" cy="803512"/>
          </a:xfrm>
          <a:prstGeom prst="rect">
            <a:avLst/>
          </a:prstGeom>
          <a:noFill/>
          <a:ln w="9525">
            <a:noFill/>
            <a:miter lim="800000"/>
            <a:headEnd/>
            <a:tailEnd/>
          </a:ln>
        </p:spPr>
      </p:pic>
      <p:pic>
        <p:nvPicPr>
          <p:cNvPr id="44" name="Picture 4" descr="C:\Users\cpydimuk.ORADEV\Pictures\Icons\ic-Database-red.gif">
            <a:extLst>
              <a:ext uri="{FF2B5EF4-FFF2-40B4-BE49-F238E27FC236}">
                <a16:creationId xmlns:a16="http://schemas.microsoft.com/office/drawing/2014/main" xmlns="" id="{B80FEAD3-5FEE-6744-A243-E388746049CA}"/>
              </a:ext>
            </a:extLst>
          </p:cNvPr>
          <p:cNvPicPr>
            <a:picLocks noChangeAspect="1" noChangeArrowheads="1"/>
          </p:cNvPicPr>
          <p:nvPr/>
        </p:nvPicPr>
        <p:blipFill>
          <a:blip r:embed="rId3" cstate="print"/>
          <a:srcRect/>
          <a:stretch>
            <a:fillRect/>
          </a:stretch>
        </p:blipFill>
        <p:spPr bwMode="auto">
          <a:xfrm>
            <a:off x="11116470" y="4161410"/>
            <a:ext cx="803194" cy="803512"/>
          </a:xfrm>
          <a:prstGeom prst="rect">
            <a:avLst/>
          </a:prstGeom>
          <a:noFill/>
          <a:ln w="9525">
            <a:noFill/>
            <a:miter lim="800000"/>
            <a:headEnd/>
            <a:tailEnd/>
          </a:ln>
        </p:spPr>
      </p:pic>
      <p:cxnSp>
        <p:nvCxnSpPr>
          <p:cNvPr id="45" name="Straight Arrow Connector 44">
            <a:extLst>
              <a:ext uri="{FF2B5EF4-FFF2-40B4-BE49-F238E27FC236}">
                <a16:creationId xmlns:a16="http://schemas.microsoft.com/office/drawing/2014/main" xmlns="" id="{2D0B4BAC-B447-FB40-98EF-37C9BB708CEA}"/>
              </a:ext>
            </a:extLst>
          </p:cNvPr>
          <p:cNvCxnSpPr/>
          <p:nvPr/>
        </p:nvCxnSpPr>
        <p:spPr>
          <a:xfrm flipV="1">
            <a:off x="10646017" y="4558970"/>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46" name="Picture 45">
            <a:extLst>
              <a:ext uri="{FF2B5EF4-FFF2-40B4-BE49-F238E27FC236}">
                <a16:creationId xmlns:a16="http://schemas.microsoft.com/office/drawing/2014/main" xmlns="" id="{0D5DAFA0-11FE-8244-96E9-DB21CE0AFA6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22191" y="4361235"/>
            <a:ext cx="576472" cy="576472"/>
          </a:xfrm>
          <a:prstGeom prst="rect">
            <a:avLst/>
          </a:prstGeom>
        </p:spPr>
      </p:pic>
      <p:grpSp>
        <p:nvGrpSpPr>
          <p:cNvPr id="47" name="Group 46">
            <a:extLst>
              <a:ext uri="{FF2B5EF4-FFF2-40B4-BE49-F238E27FC236}">
                <a16:creationId xmlns:a16="http://schemas.microsoft.com/office/drawing/2014/main" xmlns="" id="{647C5908-8BAA-D444-A189-B81FBA647A38}"/>
              </a:ext>
            </a:extLst>
          </p:cNvPr>
          <p:cNvGrpSpPr/>
          <p:nvPr/>
        </p:nvGrpSpPr>
        <p:grpSpPr>
          <a:xfrm>
            <a:off x="3797140" y="1711385"/>
            <a:ext cx="4102440" cy="1223610"/>
            <a:chOff x="3708422" y="1717040"/>
            <a:chExt cx="4102440" cy="1223610"/>
          </a:xfrm>
        </p:grpSpPr>
        <p:grpSp>
          <p:nvGrpSpPr>
            <p:cNvPr id="48" name="Group 47">
              <a:extLst>
                <a:ext uri="{FF2B5EF4-FFF2-40B4-BE49-F238E27FC236}">
                  <a16:creationId xmlns:a16="http://schemas.microsoft.com/office/drawing/2014/main" xmlns="" id="{D45A09A3-0D59-1D42-A960-FFFAED9DF6D9}"/>
                </a:ext>
              </a:extLst>
            </p:cNvPr>
            <p:cNvGrpSpPr/>
            <p:nvPr/>
          </p:nvGrpSpPr>
          <p:grpSpPr>
            <a:xfrm>
              <a:off x="4753002" y="1902425"/>
              <a:ext cx="1044580" cy="1038225"/>
              <a:chOff x="5361529" y="2956523"/>
              <a:chExt cx="1044580" cy="1038225"/>
            </a:xfrm>
          </p:grpSpPr>
          <p:pic>
            <p:nvPicPr>
              <p:cNvPr id="59" name="Picture 58">
                <a:extLst>
                  <a:ext uri="{FF2B5EF4-FFF2-40B4-BE49-F238E27FC236}">
                    <a16:creationId xmlns:a16="http://schemas.microsoft.com/office/drawing/2014/main" xmlns="" id="{784707F4-5BF5-3C45-81A9-C39ACF4D207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60" name="TextBox 59">
                <a:extLst>
                  <a:ext uri="{FF2B5EF4-FFF2-40B4-BE49-F238E27FC236}">
                    <a16:creationId xmlns:a16="http://schemas.microsoft.com/office/drawing/2014/main" xmlns="" id="{59B53AE3-8972-0141-B8D9-282F77C8672B}"/>
                  </a:ext>
                </a:extLst>
              </p:cNvPr>
              <p:cNvSpPr txBox="1"/>
              <p:nvPr/>
            </p:nvSpPr>
            <p:spPr>
              <a:xfrm>
                <a:off x="5361529" y="3282327"/>
                <a:ext cx="104458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&gt;HTML</a:t>
                </a:r>
              </a:p>
            </p:txBody>
          </p:sp>
        </p:grpSp>
        <p:grpSp>
          <p:nvGrpSpPr>
            <p:cNvPr id="49" name="Group 48">
              <a:extLst>
                <a:ext uri="{FF2B5EF4-FFF2-40B4-BE49-F238E27FC236}">
                  <a16:creationId xmlns:a16="http://schemas.microsoft.com/office/drawing/2014/main" xmlns="" id="{DA2D34DD-1573-CA48-98EC-C128D4FA0420}"/>
                </a:ext>
              </a:extLst>
            </p:cNvPr>
            <p:cNvGrpSpPr/>
            <p:nvPr/>
          </p:nvGrpSpPr>
          <p:grpSpPr>
            <a:xfrm>
              <a:off x="3708422" y="1902425"/>
              <a:ext cx="1044580" cy="1038225"/>
              <a:chOff x="5361529" y="2956523"/>
              <a:chExt cx="1044580" cy="1038225"/>
            </a:xfrm>
          </p:grpSpPr>
          <p:pic>
            <p:nvPicPr>
              <p:cNvPr id="57" name="Picture 56">
                <a:extLst>
                  <a:ext uri="{FF2B5EF4-FFF2-40B4-BE49-F238E27FC236}">
                    <a16:creationId xmlns:a16="http://schemas.microsoft.com/office/drawing/2014/main" xmlns="" id="{ED678052-5069-3A44-9559-1BB12CE6BEC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58" name="TextBox 57">
                <a:extLst>
                  <a:ext uri="{FF2B5EF4-FFF2-40B4-BE49-F238E27FC236}">
                    <a16:creationId xmlns:a16="http://schemas.microsoft.com/office/drawing/2014/main" xmlns="" id="{00927566-56C0-B74C-964E-2090CFCC811B}"/>
                  </a:ext>
                </a:extLst>
              </p:cNvPr>
              <p:cNvSpPr txBox="1"/>
              <p:nvPr/>
            </p:nvSpPr>
            <p:spPr>
              <a:xfrm>
                <a:off x="5361529" y="3282327"/>
                <a:ext cx="104458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&gt;&gt;SQL</a:t>
                </a:r>
              </a:p>
            </p:txBody>
          </p:sp>
        </p:grpSp>
        <p:grpSp>
          <p:nvGrpSpPr>
            <p:cNvPr id="50" name="Group 49">
              <a:extLst>
                <a:ext uri="{FF2B5EF4-FFF2-40B4-BE49-F238E27FC236}">
                  <a16:creationId xmlns:a16="http://schemas.microsoft.com/office/drawing/2014/main" xmlns="" id="{A418143C-BBC5-8242-B633-27A7142D0E81}"/>
                </a:ext>
              </a:extLst>
            </p:cNvPr>
            <p:cNvGrpSpPr/>
            <p:nvPr/>
          </p:nvGrpSpPr>
          <p:grpSpPr>
            <a:xfrm>
              <a:off x="5782721" y="1902425"/>
              <a:ext cx="1044580" cy="1038225"/>
              <a:chOff x="5361529" y="2956523"/>
              <a:chExt cx="1044580" cy="1038225"/>
            </a:xfrm>
          </p:grpSpPr>
          <p:pic>
            <p:nvPicPr>
              <p:cNvPr id="55" name="Picture 54">
                <a:extLst>
                  <a:ext uri="{FF2B5EF4-FFF2-40B4-BE49-F238E27FC236}">
                    <a16:creationId xmlns:a16="http://schemas.microsoft.com/office/drawing/2014/main" xmlns="" id="{680DB397-F540-4C4E-907B-9928CBFEC38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56" name="TextBox 55">
                <a:extLst>
                  <a:ext uri="{FF2B5EF4-FFF2-40B4-BE49-F238E27FC236}">
                    <a16:creationId xmlns:a16="http://schemas.microsoft.com/office/drawing/2014/main" xmlns="" id="{14762C69-5F69-F94B-BB7E-37F16192C7BA}"/>
                  </a:ext>
                </a:extLst>
              </p:cNvPr>
              <p:cNvSpPr txBox="1"/>
              <p:nvPr/>
            </p:nvSpPr>
            <p:spPr>
              <a:xfrm>
                <a:off x="5361529" y="3282327"/>
                <a:ext cx="104458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8595B"/>
                    </a:solidFill>
                    <a:effectLst/>
                    <a:uLnTx/>
                    <a:uFillTx/>
                    <a:latin typeface="Arial" panose="020B0604020202020204" pitchFamily="34" charset="0"/>
                    <a:ea typeface="+mn-ea"/>
                    <a:cs typeface="Arial" panose="020B0604020202020204" pitchFamily="34" charset="0"/>
                  </a:rPr>
                  <a:t>&gt;&gt;CLI</a:t>
                </a:r>
                <a:endParaRPr kumimoji="0" lang="en-US" sz="105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grpSp>
          <p:nvGrpSpPr>
            <p:cNvPr id="51" name="Group 50">
              <a:extLst>
                <a:ext uri="{FF2B5EF4-FFF2-40B4-BE49-F238E27FC236}">
                  <a16:creationId xmlns:a16="http://schemas.microsoft.com/office/drawing/2014/main" xmlns="" id="{6834D83F-8688-D54C-9409-805F5B552556}"/>
                </a:ext>
              </a:extLst>
            </p:cNvPr>
            <p:cNvGrpSpPr/>
            <p:nvPr/>
          </p:nvGrpSpPr>
          <p:grpSpPr>
            <a:xfrm>
              <a:off x="6766282" y="1902425"/>
              <a:ext cx="1044580" cy="1038225"/>
              <a:chOff x="5361529" y="2956523"/>
              <a:chExt cx="1044580" cy="1038225"/>
            </a:xfrm>
          </p:grpSpPr>
          <p:pic>
            <p:nvPicPr>
              <p:cNvPr id="53" name="Picture 52">
                <a:extLst>
                  <a:ext uri="{FF2B5EF4-FFF2-40B4-BE49-F238E27FC236}">
                    <a16:creationId xmlns:a16="http://schemas.microsoft.com/office/drawing/2014/main" xmlns="" id="{AE864893-0D27-2345-AA60-7E17D131313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54" name="TextBox 53">
                <a:extLst>
                  <a:ext uri="{FF2B5EF4-FFF2-40B4-BE49-F238E27FC236}">
                    <a16:creationId xmlns:a16="http://schemas.microsoft.com/office/drawing/2014/main" xmlns="" id="{B4304208-8EEC-9243-A7A7-2E424E7241A4}"/>
                  </a:ext>
                </a:extLst>
              </p:cNvPr>
              <p:cNvSpPr txBox="1"/>
              <p:nvPr/>
            </p:nvSpPr>
            <p:spPr>
              <a:xfrm>
                <a:off x="5361529" y="3282327"/>
                <a:ext cx="104458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&gt;&gt;API</a:t>
                </a:r>
              </a:p>
            </p:txBody>
          </p:sp>
        </p:grpSp>
        <p:sp>
          <p:nvSpPr>
            <p:cNvPr id="52" name="Rounded Rectangle 51">
              <a:extLst>
                <a:ext uri="{FF2B5EF4-FFF2-40B4-BE49-F238E27FC236}">
                  <a16:creationId xmlns:a16="http://schemas.microsoft.com/office/drawing/2014/main" xmlns="" id="{6B74BC83-414E-5F4C-B34E-B38EA837D828}"/>
                </a:ext>
              </a:extLst>
            </p:cNvPr>
            <p:cNvSpPr/>
            <p:nvPr/>
          </p:nvSpPr>
          <p:spPr bwMode="gray">
            <a:xfrm>
              <a:off x="3789802" y="1717040"/>
              <a:ext cx="3889091" cy="1081244"/>
            </a:xfrm>
            <a:prstGeom prst="roundRect">
              <a:avLst/>
            </a:prstGeom>
            <a:no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61" name="Rounded Rectangle 60">
            <a:extLst>
              <a:ext uri="{FF2B5EF4-FFF2-40B4-BE49-F238E27FC236}">
                <a16:creationId xmlns:a16="http://schemas.microsoft.com/office/drawing/2014/main" xmlns="" id="{5C6C9172-B0AE-0447-B44D-98D7474E97F0}"/>
              </a:ext>
            </a:extLst>
          </p:cNvPr>
          <p:cNvSpPr/>
          <p:nvPr/>
        </p:nvSpPr>
        <p:spPr bwMode="gray">
          <a:xfrm>
            <a:off x="1245004" y="3418263"/>
            <a:ext cx="9817139" cy="2334748"/>
          </a:xfrm>
          <a:prstGeom prst="roundRect">
            <a:avLst/>
          </a:prstGeom>
          <a:no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2" name="Rounded Rectangle 61">
            <a:extLst>
              <a:ext uri="{FF2B5EF4-FFF2-40B4-BE49-F238E27FC236}">
                <a16:creationId xmlns:a16="http://schemas.microsoft.com/office/drawing/2014/main" xmlns="" id="{C959D9D0-33C3-D14C-AE0A-1EA20A147A65}"/>
              </a:ext>
            </a:extLst>
          </p:cNvPr>
          <p:cNvSpPr/>
          <p:nvPr/>
        </p:nvSpPr>
        <p:spPr bwMode="gray">
          <a:xfrm>
            <a:off x="6885025" y="3533663"/>
            <a:ext cx="3058432" cy="523638"/>
          </a:xfrm>
          <a:prstGeom prst="roundRect">
            <a:avLst/>
          </a:prstGeom>
          <a:solidFill>
            <a:schemeClr val="accent6"/>
          </a:solidFill>
          <a:ln w="15875">
            <a:solidFill>
              <a:schemeClr val="accent2"/>
            </a:solidFill>
            <a:miter lim="800000"/>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8D9DE">
                    <a:lumMod val="10000"/>
                  </a:srgbClr>
                </a:solidFill>
                <a:effectLst/>
                <a:uLnTx/>
                <a:uFillTx/>
                <a:latin typeface="Calibri"/>
                <a:ea typeface="+mn-ea"/>
                <a:cs typeface="+mn-cs"/>
              </a:rPr>
              <a:t>Performance Metrics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8D9DE">
                    <a:lumMod val="10000"/>
                  </a:srgbClr>
                </a:solidFill>
                <a:effectLst/>
                <a:uLnTx/>
                <a:uFillTx/>
                <a:latin typeface="Calibri"/>
                <a:ea typeface="+mn-ea"/>
                <a:cs typeface="+mn-cs"/>
              </a:rPr>
              <a:t>Service</a:t>
            </a:r>
          </a:p>
        </p:txBody>
      </p:sp>
      <p:grpSp>
        <p:nvGrpSpPr>
          <p:cNvPr id="64" name="Group 63">
            <a:extLst>
              <a:ext uri="{FF2B5EF4-FFF2-40B4-BE49-F238E27FC236}">
                <a16:creationId xmlns:a16="http://schemas.microsoft.com/office/drawing/2014/main" xmlns="" id="{0C98EF9E-F6D2-B744-ADED-83360ED9FBB6}"/>
              </a:ext>
            </a:extLst>
          </p:cNvPr>
          <p:cNvGrpSpPr/>
          <p:nvPr/>
        </p:nvGrpSpPr>
        <p:grpSpPr>
          <a:xfrm>
            <a:off x="2532627" y="3535994"/>
            <a:ext cx="3000185" cy="523638"/>
            <a:chOff x="1469422" y="3239751"/>
            <a:chExt cx="3000185" cy="523638"/>
          </a:xfrm>
        </p:grpSpPr>
        <p:sp>
          <p:nvSpPr>
            <p:cNvPr id="65" name="Rounded Rectangle 64">
              <a:extLst>
                <a:ext uri="{FF2B5EF4-FFF2-40B4-BE49-F238E27FC236}">
                  <a16:creationId xmlns:a16="http://schemas.microsoft.com/office/drawing/2014/main" xmlns="" id="{E388EF5C-80BC-154C-8DA9-338418838A8A}"/>
                </a:ext>
              </a:extLst>
            </p:cNvPr>
            <p:cNvSpPr/>
            <p:nvPr/>
          </p:nvSpPr>
          <p:spPr bwMode="gray">
            <a:xfrm>
              <a:off x="1469422" y="3239751"/>
              <a:ext cx="3000185" cy="523638"/>
            </a:xfrm>
            <a:prstGeom prst="roundRect">
              <a:avLst/>
            </a:prstGeom>
            <a:solidFill>
              <a:schemeClr val="accent6"/>
            </a:solidFill>
            <a:ln w="15875">
              <a:solidFill>
                <a:schemeClr val="accent2"/>
              </a:solidFill>
              <a:miter lim="800000"/>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8D9DE">
                      <a:lumMod val="10000"/>
                    </a:srgbClr>
                  </a:solidFill>
                  <a:effectLst/>
                  <a:uLnTx/>
                  <a:uFillTx/>
                  <a:latin typeface="Calibri"/>
                  <a:ea typeface="+mn-ea"/>
                  <a:cs typeface="+mn-cs"/>
                </a:rPr>
                <a:t>Administration Service</a:t>
              </a:r>
            </a:p>
          </p:txBody>
        </p:sp>
        <p:pic>
          <p:nvPicPr>
            <p:cNvPr id="66" name="Picture 65">
              <a:extLst>
                <a:ext uri="{FF2B5EF4-FFF2-40B4-BE49-F238E27FC236}">
                  <a16:creationId xmlns:a16="http://schemas.microsoft.com/office/drawing/2014/main" xmlns="" id="{A0D7B519-7289-5445-9EE5-E35099E67CE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11326" y="3467132"/>
              <a:ext cx="245781" cy="245781"/>
            </a:xfrm>
            <a:prstGeom prst="rect">
              <a:avLst/>
            </a:prstGeom>
            <a:solidFill>
              <a:schemeClr val="accent6">
                <a:lumMod val="60000"/>
                <a:lumOff val="40000"/>
              </a:schemeClr>
            </a:solidFill>
            <a:scene3d>
              <a:camera prst="orthographicFront"/>
              <a:lightRig rig="threePt" dir="t"/>
            </a:scene3d>
            <a:sp3d>
              <a:bevelT w="165100" prst="coolSlant"/>
            </a:sp3d>
          </p:spPr>
        </p:pic>
      </p:grpSp>
      <p:sp>
        <p:nvSpPr>
          <p:cNvPr id="68" name="Rounded Rectangle 67">
            <a:extLst>
              <a:ext uri="{FF2B5EF4-FFF2-40B4-BE49-F238E27FC236}">
                <a16:creationId xmlns:a16="http://schemas.microsoft.com/office/drawing/2014/main" xmlns="" id="{8DEB2E29-D0D1-FC43-8530-ED51B9343E01}"/>
              </a:ext>
            </a:extLst>
          </p:cNvPr>
          <p:cNvSpPr/>
          <p:nvPr/>
        </p:nvSpPr>
        <p:spPr bwMode="gray">
          <a:xfrm>
            <a:off x="4136171" y="1785435"/>
            <a:ext cx="3382178" cy="317828"/>
          </a:xfrm>
          <a:prstGeom prst="roundRect">
            <a:avLst/>
          </a:prstGeom>
          <a:solidFill>
            <a:schemeClr val="accent1"/>
          </a:solidFill>
          <a:ln w="15875">
            <a:solidFill>
              <a:schemeClr val="accent1"/>
            </a:solidFill>
            <a:miter lim="800000"/>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Customizable Interactive Experience </a:t>
            </a:r>
          </a:p>
        </p:txBody>
      </p:sp>
      <p:sp>
        <p:nvSpPr>
          <p:cNvPr id="69" name="Right Arrow 68">
            <a:extLst>
              <a:ext uri="{FF2B5EF4-FFF2-40B4-BE49-F238E27FC236}">
                <a16:creationId xmlns:a16="http://schemas.microsoft.com/office/drawing/2014/main" xmlns="" id="{0AE31EC5-4A35-034D-80AC-42B435C7A6A1}"/>
              </a:ext>
            </a:extLst>
          </p:cNvPr>
          <p:cNvSpPr/>
          <p:nvPr/>
        </p:nvSpPr>
        <p:spPr bwMode="auto">
          <a:xfrm>
            <a:off x="4444906" y="4382159"/>
            <a:ext cx="434143" cy="528455"/>
          </a:xfrm>
          <a:prstGeom prst="rightArrow">
            <a:avLst>
              <a:gd name="adj1" fmla="val 50000"/>
              <a:gd name="adj2" fmla="val 54504"/>
            </a:avLst>
          </a:prstGeom>
          <a:solidFill>
            <a:schemeClr val="bg1"/>
          </a:solidFill>
          <a:ln w="28575" cap="flat" cmpd="sng" algn="ctr">
            <a:solidFill>
              <a:schemeClr val="accent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0" name="Right Arrow 69">
            <a:extLst>
              <a:ext uri="{FF2B5EF4-FFF2-40B4-BE49-F238E27FC236}">
                <a16:creationId xmlns:a16="http://schemas.microsoft.com/office/drawing/2014/main" xmlns="" id="{3AC49E51-428B-E441-832E-CD38945F8CAE}"/>
              </a:ext>
            </a:extLst>
          </p:cNvPr>
          <p:cNvSpPr/>
          <p:nvPr/>
        </p:nvSpPr>
        <p:spPr bwMode="auto">
          <a:xfrm>
            <a:off x="7041781" y="4384266"/>
            <a:ext cx="261077" cy="178952"/>
          </a:xfrm>
          <a:prstGeom prst="rightArrow">
            <a:avLst>
              <a:gd name="adj1" fmla="val 50000"/>
              <a:gd name="adj2" fmla="val 54504"/>
            </a:avLst>
          </a:prstGeom>
          <a:solidFill>
            <a:schemeClr val="bg1"/>
          </a:solidFill>
          <a:ln w="15875" cap="flat" cmpd="sng" algn="ctr">
            <a:solidFill>
              <a:schemeClr val="tx2"/>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1" name="Right Arrow 70">
            <a:extLst>
              <a:ext uri="{FF2B5EF4-FFF2-40B4-BE49-F238E27FC236}">
                <a16:creationId xmlns:a16="http://schemas.microsoft.com/office/drawing/2014/main" xmlns="" id="{CA781F2E-7694-2B4A-9D30-2CD21A8C73D5}"/>
              </a:ext>
            </a:extLst>
          </p:cNvPr>
          <p:cNvSpPr/>
          <p:nvPr/>
        </p:nvSpPr>
        <p:spPr bwMode="auto">
          <a:xfrm>
            <a:off x="7041781" y="4581641"/>
            <a:ext cx="261077" cy="178952"/>
          </a:xfrm>
          <a:prstGeom prst="rightArrow">
            <a:avLst>
              <a:gd name="adj1" fmla="val 50000"/>
              <a:gd name="adj2" fmla="val 54504"/>
            </a:avLst>
          </a:prstGeom>
          <a:solidFill>
            <a:schemeClr val="bg1"/>
          </a:solidFill>
          <a:ln w="15875" cap="flat" cmpd="sng" algn="ctr">
            <a:solidFill>
              <a:schemeClr val="tx2"/>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2" name="Right Arrow 71">
            <a:extLst>
              <a:ext uri="{FF2B5EF4-FFF2-40B4-BE49-F238E27FC236}">
                <a16:creationId xmlns:a16="http://schemas.microsoft.com/office/drawing/2014/main" xmlns="" id="{71B0ED2C-6A66-FD4D-B7EA-F890D930B654}"/>
              </a:ext>
            </a:extLst>
          </p:cNvPr>
          <p:cNvSpPr/>
          <p:nvPr/>
        </p:nvSpPr>
        <p:spPr bwMode="auto">
          <a:xfrm>
            <a:off x="7041781" y="4765821"/>
            <a:ext cx="261077" cy="178951"/>
          </a:xfrm>
          <a:prstGeom prst="rightArrow">
            <a:avLst>
              <a:gd name="adj1" fmla="val 50000"/>
              <a:gd name="adj2" fmla="val 54504"/>
            </a:avLst>
          </a:prstGeom>
          <a:solidFill>
            <a:schemeClr val="bg1"/>
          </a:solidFill>
          <a:ln w="15875" cap="flat" cmpd="sng" algn="ctr">
            <a:solidFill>
              <a:schemeClr val="tx2"/>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pic>
        <p:nvPicPr>
          <p:cNvPr id="73" name="Picture 72">
            <a:extLst>
              <a:ext uri="{FF2B5EF4-FFF2-40B4-BE49-F238E27FC236}">
                <a16:creationId xmlns:a16="http://schemas.microsoft.com/office/drawing/2014/main" xmlns="" id="{47BF85D2-F46D-F744-8F8A-B45ED6BDB69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01198" y="3783463"/>
            <a:ext cx="245781" cy="245781"/>
          </a:xfrm>
          <a:prstGeom prst="rect">
            <a:avLst/>
          </a:prstGeom>
          <a:solidFill>
            <a:schemeClr val="accent6">
              <a:lumMod val="60000"/>
              <a:lumOff val="40000"/>
            </a:schemeClr>
          </a:solidFill>
        </p:spPr>
      </p:pic>
      <p:pic>
        <p:nvPicPr>
          <p:cNvPr id="74" name="Picture 73">
            <a:extLst>
              <a:ext uri="{FF2B5EF4-FFF2-40B4-BE49-F238E27FC236}">
                <a16:creationId xmlns:a16="http://schemas.microsoft.com/office/drawing/2014/main" xmlns="" id="{88085279-AB95-3C4D-9DD4-5C18CF34DDB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55518" y="4353589"/>
            <a:ext cx="576472" cy="576472"/>
          </a:xfrm>
          <a:prstGeom prst="rect">
            <a:avLst/>
          </a:prstGeom>
        </p:spPr>
      </p:pic>
      <p:sp>
        <p:nvSpPr>
          <p:cNvPr id="75" name="TextBox 74">
            <a:extLst>
              <a:ext uri="{FF2B5EF4-FFF2-40B4-BE49-F238E27FC236}">
                <a16:creationId xmlns:a16="http://schemas.microsoft.com/office/drawing/2014/main" xmlns="" id="{516431EA-44F5-D547-90EB-D02028A6E721}"/>
              </a:ext>
            </a:extLst>
          </p:cNvPr>
          <p:cNvSpPr txBox="1"/>
          <p:nvPr/>
        </p:nvSpPr>
        <p:spPr>
          <a:xfrm>
            <a:off x="6078647" y="3089856"/>
            <a:ext cx="146805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HTTPS/Restful</a:t>
            </a:r>
          </a:p>
        </p:txBody>
      </p:sp>
      <p:sp>
        <p:nvSpPr>
          <p:cNvPr id="77" name="TextBox 76">
            <a:extLst>
              <a:ext uri="{FF2B5EF4-FFF2-40B4-BE49-F238E27FC236}">
                <a16:creationId xmlns:a16="http://schemas.microsoft.com/office/drawing/2014/main" xmlns="" id="{5FB05205-5F3C-E347-9AA4-2AC6E70C83A6}"/>
              </a:ext>
            </a:extLst>
          </p:cNvPr>
          <p:cNvSpPr txBox="1"/>
          <p:nvPr/>
        </p:nvSpPr>
        <p:spPr>
          <a:xfrm>
            <a:off x="5309666" y="5543510"/>
            <a:ext cx="1263030" cy="523220"/>
          </a:xfrm>
          <a:prstGeom prst="rect">
            <a:avLst/>
          </a:prstGeom>
          <a:solidFill>
            <a:schemeClr val="accent4"/>
          </a:solidFill>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Service Manager</a:t>
            </a:r>
          </a:p>
        </p:txBody>
      </p:sp>
      <p:sp>
        <p:nvSpPr>
          <p:cNvPr id="78" name="TextBox 77">
            <a:extLst>
              <a:ext uri="{FF2B5EF4-FFF2-40B4-BE49-F238E27FC236}">
                <a16:creationId xmlns:a16="http://schemas.microsoft.com/office/drawing/2014/main" xmlns="" id="{21DEFF7E-91B9-264A-A097-EA9C82412BF1}"/>
              </a:ext>
            </a:extLst>
          </p:cNvPr>
          <p:cNvSpPr txBox="1"/>
          <p:nvPr/>
        </p:nvSpPr>
        <p:spPr>
          <a:xfrm>
            <a:off x="6886834" y="5197653"/>
            <a:ext cx="1263030" cy="523220"/>
          </a:xfrm>
          <a:prstGeom prst="rect">
            <a:avLst/>
          </a:prstGeom>
          <a:solidFill>
            <a:schemeClr val="accent3"/>
          </a:solidFill>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solidFill>
                <a:effectLst/>
                <a:uLnTx/>
                <a:uFillTx/>
                <a:latin typeface="Arial" panose="020B0604020202020204" pitchFamily="34" charset="0"/>
                <a:ea typeface="+mn-ea"/>
                <a:cs typeface="Arial" panose="020B0604020202020204" pitchFamily="34" charset="0"/>
              </a:rPr>
              <a:t>Receiver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solidFill>
                <a:effectLst/>
                <a:uLnTx/>
                <a:uFillTx/>
                <a:latin typeface="Arial" panose="020B0604020202020204" pitchFamily="34" charset="0"/>
                <a:ea typeface="+mn-ea"/>
                <a:cs typeface="Arial" panose="020B0604020202020204" pitchFamily="34" charset="0"/>
              </a:rPr>
              <a:t>Service</a:t>
            </a:r>
          </a:p>
        </p:txBody>
      </p:sp>
      <p:cxnSp>
        <p:nvCxnSpPr>
          <p:cNvPr id="79" name="Straight Arrow Connector 78">
            <a:extLst>
              <a:ext uri="{FF2B5EF4-FFF2-40B4-BE49-F238E27FC236}">
                <a16:creationId xmlns:a16="http://schemas.microsoft.com/office/drawing/2014/main" xmlns="" id="{25EC715F-2E4B-D247-86F4-74C39CCCC285}"/>
              </a:ext>
            </a:extLst>
          </p:cNvPr>
          <p:cNvCxnSpPr>
            <a:cxnSpLocks/>
          </p:cNvCxnSpPr>
          <p:nvPr/>
        </p:nvCxnSpPr>
        <p:spPr>
          <a:xfrm>
            <a:off x="5871439" y="2861714"/>
            <a:ext cx="0" cy="494607"/>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80" name="Title 1">
            <a:extLst>
              <a:ext uri="{FF2B5EF4-FFF2-40B4-BE49-F238E27FC236}">
                <a16:creationId xmlns:a16="http://schemas.microsoft.com/office/drawing/2014/main" xmlns="" id="{B198EE44-8524-D945-AF3C-45F8906A6AB2}"/>
              </a:ext>
            </a:extLst>
          </p:cNvPr>
          <p:cNvSpPr>
            <a:spLocks noGrp="1"/>
          </p:cNvSpPr>
          <p:nvPr>
            <p:ph type="title"/>
          </p:nvPr>
        </p:nvSpPr>
        <p:spPr>
          <a:xfrm>
            <a:off x="532472" y="0"/>
            <a:ext cx="11125200" cy="889000"/>
          </a:xfrm>
        </p:spPr>
        <p:txBody>
          <a:bodyPr anchor="b"/>
          <a:lstStyle/>
          <a:p>
            <a:r>
              <a:rPr lang="en-US" dirty="0"/>
              <a:t>Oracle </a:t>
            </a:r>
            <a:r>
              <a:rPr lang="en-US" dirty="0" err="1"/>
              <a:t>GoldenGate</a:t>
            </a:r>
            <a:endParaRPr lang="en-US" dirty="0"/>
          </a:p>
        </p:txBody>
      </p:sp>
      <p:sp>
        <p:nvSpPr>
          <p:cNvPr id="81" name="Title 1">
            <a:extLst>
              <a:ext uri="{FF2B5EF4-FFF2-40B4-BE49-F238E27FC236}">
                <a16:creationId xmlns:a16="http://schemas.microsoft.com/office/drawing/2014/main" xmlns="" id="{5F273E00-52AE-8644-A6DB-FFE5C1969348}"/>
              </a:ext>
            </a:extLst>
          </p:cNvPr>
          <p:cNvSpPr txBox="1">
            <a:spLocks/>
          </p:cNvSpPr>
          <p:nvPr/>
        </p:nvSpPr>
        <p:spPr bwMode="gray">
          <a:xfrm>
            <a:off x="532472" y="732246"/>
            <a:ext cx="11125200" cy="55734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b="0" i="0" kern="3000" spc="0" baseline="0">
                <a:solidFill>
                  <a:srgbClr val="4E505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0" i="0" u="none" strike="noStrike" kern="3000" cap="none" spc="0" normalizeH="0" baseline="0" noProof="0" dirty="0">
                <a:ln>
                  <a:noFill/>
                </a:ln>
                <a:solidFill>
                  <a:srgbClr val="4E5052"/>
                </a:solidFill>
                <a:effectLst/>
                <a:uLnTx/>
                <a:uFillTx/>
                <a:latin typeface="Calibri"/>
                <a:ea typeface="+mj-ea"/>
                <a:cs typeface="+mj-cs"/>
              </a:rPr>
              <a:t>Microservices Architecture </a:t>
            </a:r>
          </a:p>
        </p:txBody>
      </p:sp>
      <p:sp>
        <p:nvSpPr>
          <p:cNvPr id="83" name="TextBox 82">
            <a:extLst>
              <a:ext uri="{FF2B5EF4-FFF2-40B4-BE49-F238E27FC236}">
                <a16:creationId xmlns:a16="http://schemas.microsoft.com/office/drawing/2014/main" xmlns="" id="{2FDC89A4-CA39-4442-878B-D2703EC0AC60}"/>
              </a:ext>
            </a:extLst>
          </p:cNvPr>
          <p:cNvSpPr txBox="1"/>
          <p:nvPr/>
        </p:nvSpPr>
        <p:spPr>
          <a:xfrm>
            <a:off x="8405634" y="1553041"/>
            <a:ext cx="3061207" cy="143809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80000"/>
                </a:solidFill>
                <a:effectLst/>
                <a:uLnTx/>
                <a:uFillTx/>
                <a:latin typeface="Calibri"/>
                <a:ea typeface="+mn-ea"/>
                <a:cs typeface="+mn-cs"/>
              </a:rPr>
              <a:t>Deploy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80000"/>
                </a:solidFill>
                <a:effectLst/>
                <a:uLnTx/>
                <a:uFillTx/>
                <a:latin typeface="Calibri"/>
                <a:ea typeface="+mn-ea"/>
                <a:cs typeface="+mn-cs"/>
              </a:rPr>
              <a:t>Embed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80000"/>
                </a:solidFill>
                <a:effectLst/>
                <a:uLnTx/>
                <a:uFillTx/>
                <a:latin typeface="Calibri"/>
                <a:ea typeface="+mn-ea"/>
                <a:cs typeface="+mn-cs"/>
              </a:rPr>
              <a:t>Automate</a:t>
            </a:r>
          </a:p>
        </p:txBody>
      </p:sp>
    </p:spTree>
    <p:extLst>
      <p:ext uri="{BB962C8B-B14F-4D97-AF65-F5344CB8AC3E}">
        <p14:creationId xmlns:p14="http://schemas.microsoft.com/office/powerpoint/2010/main" val="221731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0713D0D-3BF1-FC47-A2E4-B9D9313571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4E5052"/>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4" name="Footer Placeholder 3">
            <a:extLst>
              <a:ext uri="{FF2B5EF4-FFF2-40B4-BE49-F238E27FC236}">
                <a16:creationId xmlns:a16="http://schemas.microsoft.com/office/drawing/2014/main" xmlns="" id="{859E0E2A-B5B7-4444-8D72-A83341AF0396}"/>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4E5052"/>
                </a:solidFill>
                <a:effectLst/>
                <a:uLnTx/>
                <a:uFillTx/>
                <a:latin typeface="Calibri"/>
                <a:ea typeface="+mn-ea"/>
              </a:rPr>
              <a:t>Copyright © 2018, Oracle and/or its affiliates. All rights reserved.  </a:t>
            </a:r>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6" name="Title 1">
            <a:extLst>
              <a:ext uri="{FF2B5EF4-FFF2-40B4-BE49-F238E27FC236}">
                <a16:creationId xmlns:a16="http://schemas.microsoft.com/office/drawing/2014/main" xmlns="" id="{39C9A513-5CFB-B54F-A75E-C319BEA487BA}"/>
              </a:ext>
            </a:extLst>
          </p:cNvPr>
          <p:cNvSpPr>
            <a:spLocks noGrp="1"/>
          </p:cNvSpPr>
          <p:nvPr>
            <p:ph type="title"/>
          </p:nvPr>
        </p:nvSpPr>
        <p:spPr>
          <a:xfrm>
            <a:off x="532472" y="0"/>
            <a:ext cx="11125200" cy="889000"/>
          </a:xfrm>
        </p:spPr>
        <p:txBody>
          <a:bodyPr anchor="b"/>
          <a:lstStyle/>
          <a:p>
            <a:r>
              <a:rPr lang="en-US" dirty="0"/>
              <a:t>Oracle </a:t>
            </a:r>
            <a:r>
              <a:rPr lang="en-US" dirty="0" err="1"/>
              <a:t>GoldenGate</a:t>
            </a:r>
            <a:endParaRPr lang="en-US" dirty="0"/>
          </a:p>
        </p:txBody>
      </p:sp>
      <p:sp>
        <p:nvSpPr>
          <p:cNvPr id="7" name="Title 1">
            <a:extLst>
              <a:ext uri="{FF2B5EF4-FFF2-40B4-BE49-F238E27FC236}">
                <a16:creationId xmlns:a16="http://schemas.microsoft.com/office/drawing/2014/main" xmlns="" id="{12B03831-E5BA-F849-A8DD-3414A4D657DA}"/>
              </a:ext>
            </a:extLst>
          </p:cNvPr>
          <p:cNvSpPr txBox="1">
            <a:spLocks/>
          </p:cNvSpPr>
          <p:nvPr/>
        </p:nvSpPr>
        <p:spPr bwMode="gray">
          <a:xfrm>
            <a:off x="532472" y="732246"/>
            <a:ext cx="11125200" cy="55734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b="0" i="0" kern="3000" spc="0" baseline="0">
                <a:solidFill>
                  <a:srgbClr val="4E505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0" i="0" u="none" strike="noStrike" kern="3000" cap="none" spc="0" normalizeH="0" baseline="0" noProof="0" dirty="0">
                <a:ln>
                  <a:noFill/>
                </a:ln>
                <a:solidFill>
                  <a:srgbClr val="4E5052"/>
                </a:solidFill>
                <a:effectLst/>
                <a:uLnTx/>
                <a:uFillTx/>
                <a:latin typeface="Calibri"/>
                <a:ea typeface="+mj-ea"/>
                <a:cs typeface="+mj-cs"/>
              </a:rPr>
              <a:t>Architectures – Flexible Deployments</a:t>
            </a:r>
          </a:p>
        </p:txBody>
      </p:sp>
      <p:grpSp>
        <p:nvGrpSpPr>
          <p:cNvPr id="40" name="Group 39"/>
          <p:cNvGrpSpPr/>
          <p:nvPr/>
        </p:nvGrpSpPr>
        <p:grpSpPr>
          <a:xfrm>
            <a:off x="8961675" y="4117438"/>
            <a:ext cx="2424205" cy="2321944"/>
            <a:chOff x="8961675" y="4117438"/>
            <a:chExt cx="2424205" cy="2321944"/>
          </a:xfrm>
        </p:grpSpPr>
        <p:pic>
          <p:nvPicPr>
            <p:cNvPr id="8" name="Picture 7">
              <a:extLst>
                <a:ext uri="{FF2B5EF4-FFF2-40B4-BE49-F238E27FC236}">
                  <a16:creationId xmlns:a16="http://schemas.microsoft.com/office/drawing/2014/main" xmlns="" id="{004A0D23-A410-734B-BF47-CD477EFFCA8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61014" y="4214516"/>
              <a:ext cx="2224866" cy="2224866"/>
            </a:xfrm>
            <a:prstGeom prst="rect">
              <a:avLst/>
            </a:prstGeom>
          </p:spPr>
        </p:pic>
        <p:sp>
          <p:nvSpPr>
            <p:cNvPr id="15" name="TextBox 14">
              <a:extLst>
                <a:ext uri="{FF2B5EF4-FFF2-40B4-BE49-F238E27FC236}">
                  <a16:creationId xmlns:a16="http://schemas.microsoft.com/office/drawing/2014/main" xmlns="" id="{0FA9171C-EAB2-AA41-84CD-6C46D5D0551A}"/>
                </a:ext>
              </a:extLst>
            </p:cNvPr>
            <p:cNvSpPr txBox="1"/>
            <p:nvPr/>
          </p:nvSpPr>
          <p:spPr>
            <a:xfrm>
              <a:off x="8961675" y="4117438"/>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Streaming Analytics </a:t>
              </a:r>
            </a:p>
          </p:txBody>
        </p:sp>
      </p:grpSp>
      <p:grpSp>
        <p:nvGrpSpPr>
          <p:cNvPr id="41" name="Group 40"/>
          <p:cNvGrpSpPr/>
          <p:nvPr/>
        </p:nvGrpSpPr>
        <p:grpSpPr>
          <a:xfrm>
            <a:off x="5121739" y="4127279"/>
            <a:ext cx="2362242" cy="2320884"/>
            <a:chOff x="5121739" y="4127279"/>
            <a:chExt cx="2362242" cy="2320884"/>
          </a:xfrm>
        </p:grpSpPr>
        <p:sp>
          <p:nvSpPr>
            <p:cNvPr id="14" name="TextBox 13">
              <a:extLst>
                <a:ext uri="{FF2B5EF4-FFF2-40B4-BE49-F238E27FC236}">
                  <a16:creationId xmlns:a16="http://schemas.microsoft.com/office/drawing/2014/main" xmlns="" id="{5DF8510F-E926-EE4D-BE30-AF6687336A88}"/>
                </a:ext>
              </a:extLst>
            </p:cNvPr>
            <p:cNvSpPr txBox="1"/>
            <p:nvPr/>
          </p:nvSpPr>
          <p:spPr>
            <a:xfrm>
              <a:off x="5121739" y="4127279"/>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Big Data Warehousing</a:t>
              </a:r>
            </a:p>
          </p:txBody>
        </p:sp>
        <p:pic>
          <p:nvPicPr>
            <p:cNvPr id="16" name="Picture 15">
              <a:extLst>
                <a:ext uri="{FF2B5EF4-FFF2-40B4-BE49-F238E27FC236}">
                  <a16:creationId xmlns:a16="http://schemas.microsoft.com/office/drawing/2014/main" xmlns="" id="{99589822-6020-044B-8925-857472BF4A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61060" y="4226171"/>
              <a:ext cx="2221992" cy="2221992"/>
            </a:xfrm>
            <a:prstGeom prst="rect">
              <a:avLst/>
            </a:prstGeom>
          </p:spPr>
        </p:pic>
      </p:grpSp>
      <p:grpSp>
        <p:nvGrpSpPr>
          <p:cNvPr id="38" name="Group 37"/>
          <p:cNvGrpSpPr/>
          <p:nvPr/>
        </p:nvGrpSpPr>
        <p:grpSpPr>
          <a:xfrm>
            <a:off x="5097428" y="1538182"/>
            <a:ext cx="2362242" cy="2224873"/>
            <a:chOff x="5097428" y="1538182"/>
            <a:chExt cx="2362242" cy="2224873"/>
          </a:xfrm>
        </p:grpSpPr>
        <p:sp>
          <p:nvSpPr>
            <p:cNvPr id="10" name="TextBox 9">
              <a:extLst>
                <a:ext uri="{FF2B5EF4-FFF2-40B4-BE49-F238E27FC236}">
                  <a16:creationId xmlns:a16="http://schemas.microsoft.com/office/drawing/2014/main" xmlns="" id="{31EF230D-A64C-2744-B5F4-8BF16DE303F2}"/>
                </a:ext>
              </a:extLst>
            </p:cNvPr>
            <p:cNvSpPr txBox="1"/>
            <p:nvPr/>
          </p:nvSpPr>
          <p:spPr>
            <a:xfrm>
              <a:off x="5097428" y="1538182"/>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High Availability</a:t>
              </a:r>
            </a:p>
          </p:txBody>
        </p:sp>
        <p:pic>
          <p:nvPicPr>
            <p:cNvPr id="17" name="Picture 16">
              <a:extLst>
                <a:ext uri="{FF2B5EF4-FFF2-40B4-BE49-F238E27FC236}">
                  <a16:creationId xmlns:a16="http://schemas.microsoft.com/office/drawing/2014/main" xmlns="" id="{546907D5-818D-194C-A9D6-13E699BE97D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22546" y="1729022"/>
              <a:ext cx="2120680" cy="2034033"/>
            </a:xfrm>
            <a:prstGeom prst="rect">
              <a:avLst/>
            </a:prstGeom>
          </p:spPr>
        </p:pic>
      </p:grpSp>
      <p:grpSp>
        <p:nvGrpSpPr>
          <p:cNvPr id="42" name="Group 41"/>
          <p:cNvGrpSpPr/>
          <p:nvPr/>
        </p:nvGrpSpPr>
        <p:grpSpPr>
          <a:xfrm>
            <a:off x="1112861" y="4127279"/>
            <a:ext cx="2382076" cy="2327412"/>
            <a:chOff x="1112861" y="4127279"/>
            <a:chExt cx="2382076" cy="2327412"/>
          </a:xfrm>
        </p:grpSpPr>
        <p:sp>
          <p:nvSpPr>
            <p:cNvPr id="13" name="TextBox 12">
              <a:extLst>
                <a:ext uri="{FF2B5EF4-FFF2-40B4-BE49-F238E27FC236}">
                  <a16:creationId xmlns:a16="http://schemas.microsoft.com/office/drawing/2014/main" xmlns="" id="{150618A6-20CF-BC4A-9906-082179004661}"/>
                </a:ext>
              </a:extLst>
            </p:cNvPr>
            <p:cNvSpPr txBox="1"/>
            <p:nvPr/>
          </p:nvSpPr>
          <p:spPr>
            <a:xfrm>
              <a:off x="1112861" y="4127279"/>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Information Hubs</a:t>
              </a:r>
            </a:p>
          </p:txBody>
        </p:sp>
        <p:grpSp>
          <p:nvGrpSpPr>
            <p:cNvPr id="19" name="Group 18">
              <a:extLst>
                <a:ext uri="{FF2B5EF4-FFF2-40B4-BE49-F238E27FC236}">
                  <a16:creationId xmlns:a16="http://schemas.microsoft.com/office/drawing/2014/main" xmlns="" id="{EC3364AE-F742-6B4C-BC13-773116FFCE98}"/>
                </a:ext>
              </a:extLst>
            </p:cNvPr>
            <p:cNvGrpSpPr/>
            <p:nvPr/>
          </p:nvGrpSpPr>
          <p:grpSpPr>
            <a:xfrm>
              <a:off x="1192711" y="4539135"/>
              <a:ext cx="2302226" cy="1915556"/>
              <a:chOff x="1194565" y="3660204"/>
              <a:chExt cx="2385013" cy="2221992"/>
            </a:xfrm>
          </p:grpSpPr>
          <p:pic>
            <p:nvPicPr>
              <p:cNvPr id="20" name="Picture 19">
                <a:extLst>
                  <a:ext uri="{FF2B5EF4-FFF2-40B4-BE49-F238E27FC236}">
                    <a16:creationId xmlns:a16="http://schemas.microsoft.com/office/drawing/2014/main" xmlns="" id="{6432F33F-16E6-6942-884F-B0E5EAC895F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53656" y="3660204"/>
                <a:ext cx="2221992" cy="2221992"/>
              </a:xfrm>
              <a:prstGeom prst="rect">
                <a:avLst/>
              </a:prstGeom>
            </p:spPr>
          </p:pic>
          <p:pic>
            <p:nvPicPr>
              <p:cNvPr id="21" name="Picture 4" descr="C:\Users\cpydimuk.ORADEV\Pictures\Icons\ic-Database-red.gif">
                <a:extLst>
                  <a:ext uri="{FF2B5EF4-FFF2-40B4-BE49-F238E27FC236}">
                    <a16:creationId xmlns:a16="http://schemas.microsoft.com/office/drawing/2014/main" xmlns="" id="{B0984DCE-956E-B446-B4D7-84CFABC8AA38}"/>
                  </a:ext>
                </a:extLst>
              </p:cNvPr>
              <p:cNvPicPr>
                <a:picLocks noChangeAspect="1" noChangeArrowheads="1"/>
              </p:cNvPicPr>
              <p:nvPr/>
            </p:nvPicPr>
            <p:blipFill>
              <a:blip r:embed="rId6" cstate="print"/>
              <a:srcRect/>
              <a:stretch>
                <a:fillRect/>
              </a:stretch>
            </p:blipFill>
            <p:spPr bwMode="auto">
              <a:xfrm>
                <a:off x="2154715" y="3738962"/>
                <a:ext cx="441942" cy="439545"/>
              </a:xfrm>
              <a:prstGeom prst="rect">
                <a:avLst/>
              </a:prstGeom>
              <a:noFill/>
              <a:ln w="9525">
                <a:noFill/>
                <a:miter lim="800000"/>
                <a:headEnd/>
                <a:tailEnd/>
              </a:ln>
            </p:spPr>
          </p:pic>
          <p:pic>
            <p:nvPicPr>
              <p:cNvPr id="22" name="Picture 4" descr="C:\Users\cpydimuk.ORADEV\Pictures\Icons\ic-Database-red.gif">
                <a:extLst>
                  <a:ext uri="{FF2B5EF4-FFF2-40B4-BE49-F238E27FC236}">
                    <a16:creationId xmlns:a16="http://schemas.microsoft.com/office/drawing/2014/main" xmlns="" id="{2E99C35A-8075-6F46-B438-666D5E6E1ABF}"/>
                  </a:ext>
                </a:extLst>
              </p:cNvPr>
              <p:cNvPicPr>
                <a:picLocks noChangeAspect="1" noChangeArrowheads="1"/>
              </p:cNvPicPr>
              <p:nvPr/>
            </p:nvPicPr>
            <p:blipFill>
              <a:blip r:embed="rId6" cstate="print"/>
              <a:srcRect/>
              <a:stretch>
                <a:fillRect/>
              </a:stretch>
            </p:blipFill>
            <p:spPr bwMode="auto">
              <a:xfrm>
                <a:off x="3137636" y="4723840"/>
                <a:ext cx="441942" cy="439545"/>
              </a:xfrm>
              <a:prstGeom prst="rect">
                <a:avLst/>
              </a:prstGeom>
              <a:noFill/>
              <a:ln w="9525">
                <a:noFill/>
                <a:miter lim="800000"/>
                <a:headEnd/>
                <a:tailEnd/>
              </a:ln>
            </p:spPr>
          </p:pic>
          <p:pic>
            <p:nvPicPr>
              <p:cNvPr id="23" name="Picture 4" descr="C:\Users\cpydimuk.ORADEV\Pictures\Icons\ic-Database-red.gif">
                <a:extLst>
                  <a:ext uri="{FF2B5EF4-FFF2-40B4-BE49-F238E27FC236}">
                    <a16:creationId xmlns:a16="http://schemas.microsoft.com/office/drawing/2014/main" xmlns="" id="{65B7B6A1-5674-7E49-9DF2-B49473DDCA7A}"/>
                  </a:ext>
                </a:extLst>
              </p:cNvPr>
              <p:cNvPicPr>
                <a:picLocks noChangeAspect="1" noChangeArrowheads="1"/>
              </p:cNvPicPr>
              <p:nvPr/>
            </p:nvPicPr>
            <p:blipFill>
              <a:blip r:embed="rId6" cstate="print"/>
              <a:srcRect/>
              <a:stretch>
                <a:fillRect/>
              </a:stretch>
            </p:blipFill>
            <p:spPr bwMode="auto">
              <a:xfrm>
                <a:off x="1194565" y="4723839"/>
                <a:ext cx="441942" cy="439545"/>
              </a:xfrm>
              <a:prstGeom prst="rect">
                <a:avLst/>
              </a:prstGeom>
              <a:noFill/>
              <a:ln w="9525">
                <a:noFill/>
                <a:miter lim="800000"/>
                <a:headEnd/>
                <a:tailEnd/>
              </a:ln>
            </p:spPr>
          </p:pic>
        </p:grpSp>
      </p:grpSp>
      <p:grpSp>
        <p:nvGrpSpPr>
          <p:cNvPr id="5" name="Group 4"/>
          <p:cNvGrpSpPr/>
          <p:nvPr/>
        </p:nvGrpSpPr>
        <p:grpSpPr>
          <a:xfrm>
            <a:off x="1122946" y="1538182"/>
            <a:ext cx="3234562" cy="2433157"/>
            <a:chOff x="1122946" y="1538182"/>
            <a:chExt cx="3234562" cy="2433157"/>
          </a:xfrm>
        </p:grpSpPr>
        <p:sp>
          <p:nvSpPr>
            <p:cNvPr id="9" name="TextBox 8">
              <a:extLst>
                <a:ext uri="{FF2B5EF4-FFF2-40B4-BE49-F238E27FC236}">
                  <a16:creationId xmlns:a16="http://schemas.microsoft.com/office/drawing/2014/main" xmlns="" id="{DF006687-309F-8D41-9366-23D35D981031}"/>
                </a:ext>
              </a:extLst>
            </p:cNvPr>
            <p:cNvSpPr txBox="1"/>
            <p:nvPr/>
          </p:nvSpPr>
          <p:spPr>
            <a:xfrm>
              <a:off x="1204086" y="1538182"/>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Operational Reporting </a:t>
              </a:r>
            </a:p>
          </p:txBody>
        </p:sp>
        <p:pic>
          <p:nvPicPr>
            <p:cNvPr id="11" name="Picture 10">
              <a:extLst>
                <a:ext uri="{FF2B5EF4-FFF2-40B4-BE49-F238E27FC236}">
                  <a16:creationId xmlns:a16="http://schemas.microsoft.com/office/drawing/2014/main" xmlns="" id="{4D57B48F-5CAF-AE40-B4D3-40E5BC49C6A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135516" y="1749347"/>
              <a:ext cx="2221992" cy="2221992"/>
            </a:xfrm>
            <a:prstGeom prst="rect">
              <a:avLst/>
            </a:prstGeom>
          </p:spPr>
        </p:pic>
        <p:pic>
          <p:nvPicPr>
            <p:cNvPr id="18" name="Picture 4" descr="C:\Users\cpydimuk.ORADEV\Pictures\Icons\ic-Database-red.gif">
              <a:extLst>
                <a:ext uri="{FF2B5EF4-FFF2-40B4-BE49-F238E27FC236}">
                  <a16:creationId xmlns:a16="http://schemas.microsoft.com/office/drawing/2014/main" xmlns="" id="{C313580B-389C-454B-A3C2-7D1EF92DFE1F}"/>
                </a:ext>
              </a:extLst>
            </p:cNvPr>
            <p:cNvPicPr>
              <a:picLocks noChangeAspect="1" noChangeArrowheads="1"/>
            </p:cNvPicPr>
            <p:nvPr/>
          </p:nvPicPr>
          <p:blipFill>
            <a:blip r:embed="rId6" cstate="print"/>
            <a:srcRect/>
            <a:stretch>
              <a:fillRect/>
            </a:stretch>
          </p:blipFill>
          <p:spPr bwMode="auto">
            <a:xfrm>
              <a:off x="1122946" y="2285154"/>
              <a:ext cx="803194" cy="803512"/>
            </a:xfrm>
            <a:prstGeom prst="rect">
              <a:avLst/>
            </a:prstGeom>
            <a:noFill/>
            <a:ln w="9525">
              <a:noFill/>
              <a:miter lim="800000"/>
              <a:headEnd/>
              <a:tailEnd/>
            </a:ln>
          </p:spPr>
        </p:pic>
        <p:grpSp>
          <p:nvGrpSpPr>
            <p:cNvPr id="24" name="Group 23">
              <a:extLst>
                <a:ext uri="{FF2B5EF4-FFF2-40B4-BE49-F238E27FC236}">
                  <a16:creationId xmlns:a16="http://schemas.microsoft.com/office/drawing/2014/main" xmlns="" id="{AA4D5980-BD9C-1A41-9B30-8E96BA5CB5F0}"/>
                </a:ext>
              </a:extLst>
            </p:cNvPr>
            <p:cNvGrpSpPr/>
            <p:nvPr/>
          </p:nvGrpSpPr>
          <p:grpSpPr>
            <a:xfrm>
              <a:off x="1926140" y="2553529"/>
              <a:ext cx="495089" cy="266762"/>
              <a:chOff x="8699563" y="699096"/>
              <a:chExt cx="1156765" cy="484632"/>
            </a:xfrm>
            <a:solidFill>
              <a:schemeClr val="accent1"/>
            </a:solidFill>
          </p:grpSpPr>
          <p:sp>
            <p:nvSpPr>
              <p:cNvPr id="25" name="Chevron 24">
                <a:extLst>
                  <a:ext uri="{FF2B5EF4-FFF2-40B4-BE49-F238E27FC236}">
                    <a16:creationId xmlns:a16="http://schemas.microsoft.com/office/drawing/2014/main" xmlns="" id="{B8007661-4F22-4249-A840-689B8F57A186}"/>
                  </a:ext>
                </a:extLst>
              </p:cNvPr>
              <p:cNvSpPr/>
              <p:nvPr/>
            </p:nvSpPr>
            <p:spPr bwMode="gray">
              <a:xfrm>
                <a:off x="9371696" y="699096"/>
                <a:ext cx="484632" cy="484632"/>
              </a:xfrm>
              <a:prstGeom prst="chevron">
                <a:avLst/>
              </a:prstGeom>
              <a:grp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Pentagon 25">
                <a:extLst>
                  <a:ext uri="{FF2B5EF4-FFF2-40B4-BE49-F238E27FC236}">
                    <a16:creationId xmlns:a16="http://schemas.microsoft.com/office/drawing/2014/main" xmlns="" id="{F39B9959-BB31-2C4E-B806-3CF063554E77}"/>
                  </a:ext>
                </a:extLst>
              </p:cNvPr>
              <p:cNvSpPr/>
              <p:nvPr/>
            </p:nvSpPr>
            <p:spPr bwMode="gray">
              <a:xfrm>
                <a:off x="8699563" y="838200"/>
                <a:ext cx="978408" cy="225146"/>
              </a:xfrm>
              <a:prstGeom prst="homePlate">
                <a:avLst>
                  <a:gd name="adj" fmla="val 52621"/>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grpSp>
      <p:grpSp>
        <p:nvGrpSpPr>
          <p:cNvPr id="39" name="Group 38"/>
          <p:cNvGrpSpPr/>
          <p:nvPr/>
        </p:nvGrpSpPr>
        <p:grpSpPr>
          <a:xfrm>
            <a:off x="8924067" y="1470725"/>
            <a:ext cx="2408706" cy="2422117"/>
            <a:chOff x="8924067" y="1470725"/>
            <a:chExt cx="2408706" cy="2422117"/>
          </a:xfrm>
        </p:grpSpPr>
        <p:sp>
          <p:nvSpPr>
            <p:cNvPr id="12" name="TextBox 11">
              <a:extLst>
                <a:ext uri="{FF2B5EF4-FFF2-40B4-BE49-F238E27FC236}">
                  <a16:creationId xmlns:a16="http://schemas.microsoft.com/office/drawing/2014/main" xmlns="" id="{5A1BEEB0-0025-5E45-848A-A7C1C44F3877}"/>
                </a:ext>
              </a:extLst>
            </p:cNvPr>
            <p:cNvSpPr txBox="1"/>
            <p:nvPr/>
          </p:nvSpPr>
          <p:spPr>
            <a:xfrm>
              <a:off x="8928680" y="1470725"/>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Load Balancing</a:t>
              </a:r>
            </a:p>
          </p:txBody>
        </p:sp>
        <p:grpSp>
          <p:nvGrpSpPr>
            <p:cNvPr id="27" name="Group 26">
              <a:extLst>
                <a:ext uri="{FF2B5EF4-FFF2-40B4-BE49-F238E27FC236}">
                  <a16:creationId xmlns:a16="http://schemas.microsoft.com/office/drawing/2014/main" xmlns="" id="{938D0FC4-7AA1-8246-8EE6-7593C870F7A6}"/>
                </a:ext>
              </a:extLst>
            </p:cNvPr>
            <p:cNvGrpSpPr/>
            <p:nvPr/>
          </p:nvGrpSpPr>
          <p:grpSpPr>
            <a:xfrm>
              <a:off x="8924067" y="1801916"/>
              <a:ext cx="2408706" cy="2090926"/>
              <a:chOff x="8955917" y="1488087"/>
              <a:chExt cx="2408706" cy="2090926"/>
            </a:xfrm>
          </p:grpSpPr>
          <p:pic>
            <p:nvPicPr>
              <p:cNvPr id="28" name="Picture 4" descr="C:\Users\cpydimuk.ORADEV\Pictures\Icons\ic-Database-red.gif">
                <a:extLst>
                  <a:ext uri="{FF2B5EF4-FFF2-40B4-BE49-F238E27FC236}">
                    <a16:creationId xmlns:a16="http://schemas.microsoft.com/office/drawing/2014/main" xmlns="" id="{2B0D2710-90AE-E242-BE2F-080A06466D39}"/>
                  </a:ext>
                </a:extLst>
              </p:cNvPr>
              <p:cNvPicPr>
                <a:picLocks noChangeAspect="1" noChangeArrowheads="1"/>
              </p:cNvPicPr>
              <p:nvPr/>
            </p:nvPicPr>
            <p:blipFill>
              <a:blip r:embed="rId6" cstate="print"/>
              <a:srcRect/>
              <a:stretch>
                <a:fillRect/>
              </a:stretch>
            </p:blipFill>
            <p:spPr bwMode="auto">
              <a:xfrm>
                <a:off x="10769454" y="1635629"/>
                <a:ext cx="421357" cy="403891"/>
              </a:xfrm>
              <a:prstGeom prst="rect">
                <a:avLst/>
              </a:prstGeom>
              <a:noFill/>
              <a:ln w="9525">
                <a:noFill/>
                <a:miter lim="800000"/>
                <a:headEnd/>
                <a:tailEnd/>
              </a:ln>
            </p:spPr>
          </p:pic>
          <p:grpSp>
            <p:nvGrpSpPr>
              <p:cNvPr id="29" name="Group 28">
                <a:extLst>
                  <a:ext uri="{FF2B5EF4-FFF2-40B4-BE49-F238E27FC236}">
                    <a16:creationId xmlns:a16="http://schemas.microsoft.com/office/drawing/2014/main" xmlns="" id="{E1A6023C-886B-4B41-B603-F506A9DEF74F}"/>
                  </a:ext>
                </a:extLst>
              </p:cNvPr>
              <p:cNvGrpSpPr/>
              <p:nvPr/>
            </p:nvGrpSpPr>
            <p:grpSpPr>
              <a:xfrm>
                <a:off x="8955917" y="1488087"/>
                <a:ext cx="2408706" cy="2090926"/>
                <a:chOff x="8825351" y="1097138"/>
                <a:chExt cx="2716456" cy="2379749"/>
              </a:xfrm>
            </p:grpSpPr>
            <p:pic>
              <p:nvPicPr>
                <p:cNvPr id="30" name="Picture 29">
                  <a:extLst>
                    <a:ext uri="{FF2B5EF4-FFF2-40B4-BE49-F238E27FC236}">
                      <a16:creationId xmlns:a16="http://schemas.microsoft.com/office/drawing/2014/main" xmlns="" id="{841BAE4A-BCCF-9340-BF80-7C5DF56B47A8}"/>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66372" y="1254895"/>
                  <a:ext cx="2221992" cy="2221992"/>
                </a:xfrm>
                <a:prstGeom prst="rect">
                  <a:avLst/>
                </a:prstGeom>
              </p:spPr>
            </p:pic>
            <p:sp>
              <p:nvSpPr>
                <p:cNvPr id="31" name="Block Arc 30">
                  <a:extLst>
                    <a:ext uri="{FF2B5EF4-FFF2-40B4-BE49-F238E27FC236}">
                      <a16:creationId xmlns:a16="http://schemas.microsoft.com/office/drawing/2014/main" xmlns="" id="{F1AA80D4-EEE6-A849-A834-89BDF86DC421}"/>
                    </a:ext>
                  </a:extLst>
                </p:cNvPr>
                <p:cNvSpPr/>
                <p:nvPr/>
              </p:nvSpPr>
              <p:spPr bwMode="gray">
                <a:xfrm rot="9750658">
                  <a:off x="9227069" y="1773090"/>
                  <a:ext cx="1900600" cy="1049498"/>
                </a:xfrm>
                <a:prstGeom prst="blockArc">
                  <a:avLst>
                    <a:gd name="adj1" fmla="val 10051775"/>
                    <a:gd name="adj2" fmla="val 0"/>
                    <a:gd name="adj3" fmla="val 25000"/>
                  </a:avLst>
                </a:prstGeom>
                <a:solidFill>
                  <a:schemeClr val="accent4">
                    <a:lumMod val="60000"/>
                    <a:lumOff val="40000"/>
                  </a:schemeClr>
                </a:solidFill>
                <a:ln w="15875" cmpd="sng">
                  <a:solidFill>
                    <a:schemeClr val="bg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32" name="Picture 4" descr="C:\Users\cpydimuk.ORADEV\Pictures\Icons\ic-Database-red.gif">
                  <a:extLst>
                    <a:ext uri="{FF2B5EF4-FFF2-40B4-BE49-F238E27FC236}">
                      <a16:creationId xmlns:a16="http://schemas.microsoft.com/office/drawing/2014/main" xmlns="" id="{4F198581-CEEC-8F43-A87A-87CC3E04A5F0}"/>
                    </a:ext>
                  </a:extLst>
                </p:cNvPr>
                <p:cNvPicPr>
                  <a:picLocks noChangeAspect="1" noChangeArrowheads="1"/>
                </p:cNvPicPr>
                <p:nvPr/>
              </p:nvPicPr>
              <p:blipFill>
                <a:blip r:embed="rId6" cstate="print"/>
                <a:srcRect/>
                <a:stretch>
                  <a:fillRect/>
                </a:stretch>
              </p:blipFill>
              <p:spPr bwMode="auto">
                <a:xfrm>
                  <a:off x="9936347" y="1097138"/>
                  <a:ext cx="482041" cy="482232"/>
                </a:xfrm>
                <a:prstGeom prst="rect">
                  <a:avLst/>
                </a:prstGeom>
                <a:noFill/>
                <a:ln w="9525">
                  <a:noFill/>
                  <a:miter lim="800000"/>
                  <a:headEnd/>
                  <a:tailEnd/>
                </a:ln>
              </p:spPr>
            </p:pic>
            <p:pic>
              <p:nvPicPr>
                <p:cNvPr id="33" name="Picture 4" descr="C:\Users\cpydimuk.ORADEV\Pictures\Icons\ic-Database-red.gif">
                  <a:extLst>
                    <a:ext uri="{FF2B5EF4-FFF2-40B4-BE49-F238E27FC236}">
                      <a16:creationId xmlns:a16="http://schemas.microsoft.com/office/drawing/2014/main" xmlns="" id="{49E2CDCE-ECA7-B944-BF9E-A865D0D90303}"/>
                    </a:ext>
                  </a:extLst>
                </p:cNvPr>
                <p:cNvPicPr>
                  <a:picLocks noChangeAspect="1" noChangeArrowheads="1"/>
                </p:cNvPicPr>
                <p:nvPr/>
              </p:nvPicPr>
              <p:blipFill>
                <a:blip r:embed="rId6" cstate="print"/>
                <a:srcRect/>
                <a:stretch>
                  <a:fillRect/>
                </a:stretch>
              </p:blipFill>
              <p:spPr bwMode="auto">
                <a:xfrm>
                  <a:off x="11059766" y="2219071"/>
                  <a:ext cx="482041" cy="482232"/>
                </a:xfrm>
                <a:prstGeom prst="rect">
                  <a:avLst/>
                </a:prstGeom>
                <a:noFill/>
                <a:ln w="9525">
                  <a:noFill/>
                  <a:miter lim="800000"/>
                  <a:headEnd/>
                  <a:tailEnd/>
                </a:ln>
              </p:spPr>
            </p:pic>
            <p:pic>
              <p:nvPicPr>
                <p:cNvPr id="34" name="Picture 4" descr="C:\Users\cpydimuk.ORADEV\Pictures\Icons\ic-Database-red.gif">
                  <a:extLst>
                    <a:ext uri="{FF2B5EF4-FFF2-40B4-BE49-F238E27FC236}">
                      <a16:creationId xmlns:a16="http://schemas.microsoft.com/office/drawing/2014/main" xmlns="" id="{C417A499-3FED-2743-9892-20B06C1B07AB}"/>
                    </a:ext>
                  </a:extLst>
                </p:cNvPr>
                <p:cNvPicPr>
                  <a:picLocks noChangeAspect="1" noChangeArrowheads="1"/>
                </p:cNvPicPr>
                <p:nvPr/>
              </p:nvPicPr>
              <p:blipFill>
                <a:blip r:embed="rId6" cstate="print"/>
                <a:srcRect/>
                <a:stretch>
                  <a:fillRect/>
                </a:stretch>
              </p:blipFill>
              <p:spPr bwMode="auto">
                <a:xfrm>
                  <a:off x="8825351" y="2181104"/>
                  <a:ext cx="482041" cy="482232"/>
                </a:xfrm>
                <a:prstGeom prst="rect">
                  <a:avLst/>
                </a:prstGeom>
                <a:noFill/>
                <a:ln w="9525">
                  <a:noFill/>
                  <a:miter lim="800000"/>
                  <a:headEnd/>
                  <a:tailEnd/>
                </a:ln>
              </p:spPr>
            </p:pic>
            <p:pic>
              <p:nvPicPr>
                <p:cNvPr id="35" name="Picture 4" descr="C:\Users\cpydimuk.ORADEV\Pictures\Icons\ic-Database-red.gif">
                  <a:extLst>
                    <a:ext uri="{FF2B5EF4-FFF2-40B4-BE49-F238E27FC236}">
                      <a16:creationId xmlns:a16="http://schemas.microsoft.com/office/drawing/2014/main" xmlns="" id="{95086366-DB0B-AE4C-AB73-6BA364C838F9}"/>
                    </a:ext>
                  </a:extLst>
                </p:cNvPr>
                <p:cNvPicPr>
                  <a:picLocks noChangeAspect="1" noChangeArrowheads="1"/>
                </p:cNvPicPr>
                <p:nvPr/>
              </p:nvPicPr>
              <p:blipFill>
                <a:blip r:embed="rId6" cstate="print"/>
                <a:srcRect/>
                <a:stretch>
                  <a:fillRect/>
                </a:stretch>
              </p:blipFill>
              <p:spPr bwMode="auto">
                <a:xfrm>
                  <a:off x="10677019" y="2919354"/>
                  <a:ext cx="482041" cy="482232"/>
                </a:xfrm>
                <a:prstGeom prst="rect">
                  <a:avLst/>
                </a:prstGeom>
                <a:noFill/>
                <a:ln w="9525">
                  <a:noFill/>
                  <a:miter lim="800000"/>
                  <a:headEnd/>
                  <a:tailEnd/>
                </a:ln>
              </p:spPr>
            </p:pic>
            <p:pic>
              <p:nvPicPr>
                <p:cNvPr id="36" name="Picture 4" descr="C:\Users\cpydimuk.ORADEV\Pictures\Icons\ic-Database-red.gif">
                  <a:extLst>
                    <a:ext uri="{FF2B5EF4-FFF2-40B4-BE49-F238E27FC236}">
                      <a16:creationId xmlns:a16="http://schemas.microsoft.com/office/drawing/2014/main" xmlns="" id="{02B1B14B-14E2-F441-BABA-7AC1795A40EE}"/>
                    </a:ext>
                  </a:extLst>
                </p:cNvPr>
                <p:cNvPicPr>
                  <a:picLocks noChangeAspect="1" noChangeArrowheads="1"/>
                </p:cNvPicPr>
                <p:nvPr/>
              </p:nvPicPr>
              <p:blipFill>
                <a:blip r:embed="rId6" cstate="print"/>
                <a:srcRect/>
                <a:stretch>
                  <a:fillRect/>
                </a:stretch>
              </p:blipFill>
              <p:spPr bwMode="auto">
                <a:xfrm>
                  <a:off x="9002098" y="1442854"/>
                  <a:ext cx="482041" cy="482232"/>
                </a:xfrm>
                <a:prstGeom prst="rect">
                  <a:avLst/>
                </a:prstGeom>
                <a:noFill/>
                <a:ln w="9525">
                  <a:noFill/>
                  <a:miter lim="800000"/>
                  <a:headEnd/>
                  <a:tailEnd/>
                </a:ln>
              </p:spPr>
            </p:pic>
            <p:pic>
              <p:nvPicPr>
                <p:cNvPr id="37" name="Picture 4" descr="C:\Users\cpydimuk.ORADEV\Pictures\Icons\ic-Database-red.gif">
                  <a:extLst>
                    <a:ext uri="{FF2B5EF4-FFF2-40B4-BE49-F238E27FC236}">
                      <a16:creationId xmlns:a16="http://schemas.microsoft.com/office/drawing/2014/main" xmlns="" id="{00718C59-CE53-FE46-A81D-419647811A05}"/>
                    </a:ext>
                  </a:extLst>
                </p:cNvPr>
                <p:cNvPicPr>
                  <a:picLocks noChangeAspect="1" noChangeArrowheads="1"/>
                </p:cNvPicPr>
                <p:nvPr/>
              </p:nvPicPr>
              <p:blipFill>
                <a:blip r:embed="rId6" cstate="print"/>
                <a:srcRect/>
                <a:stretch>
                  <a:fillRect/>
                </a:stretch>
              </p:blipFill>
              <p:spPr bwMode="auto">
                <a:xfrm>
                  <a:off x="9194652" y="2919354"/>
                  <a:ext cx="482041" cy="482232"/>
                </a:xfrm>
                <a:prstGeom prst="rect">
                  <a:avLst/>
                </a:prstGeom>
                <a:noFill/>
                <a:ln w="9525">
                  <a:noFill/>
                  <a:miter lim="800000"/>
                  <a:headEnd/>
                  <a:tailEnd/>
                </a:ln>
              </p:spPr>
            </p:pic>
          </p:grpSp>
        </p:grpSp>
      </p:grpSp>
      <p:cxnSp>
        <p:nvCxnSpPr>
          <p:cNvPr id="45" name="Straight Connector 44">
            <a:extLst>
              <a:ext uri="{FF2B5EF4-FFF2-40B4-BE49-F238E27FC236}">
                <a16:creationId xmlns:a16="http://schemas.microsoft.com/office/drawing/2014/main" xmlns="" id="{5529B0F4-04FC-BE4D-A99F-EBC98593524B}"/>
              </a:ext>
            </a:extLst>
          </p:cNvPr>
          <p:cNvCxnSpPr/>
          <p:nvPr/>
        </p:nvCxnSpPr>
        <p:spPr>
          <a:xfrm>
            <a:off x="532472" y="3971339"/>
            <a:ext cx="11224099" cy="0"/>
          </a:xfrm>
          <a:prstGeom prst="line">
            <a:avLst/>
          </a:prstGeom>
          <a:ln w="5715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3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2</a:t>
            </a:fld>
            <a:endParaRPr lang="en-US" dirty="0"/>
          </a:p>
        </p:txBody>
      </p:sp>
    </p:spTree>
    <p:extLst>
      <p:ext uri="{BB962C8B-B14F-4D97-AF65-F5344CB8AC3E}">
        <p14:creationId xmlns:p14="http://schemas.microsoft.com/office/powerpoint/2010/main" val="367880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b-red.png"/>
          <p:cNvPicPr>
            <a:picLocks noChangeAspect="1"/>
          </p:cNvPicPr>
          <p:nvPr/>
        </p:nvPicPr>
        <p:blipFill>
          <a:blip r:embed="rId3" cstate="print"/>
          <a:stretch>
            <a:fillRect/>
          </a:stretch>
        </p:blipFill>
        <p:spPr>
          <a:xfrm flipH="1">
            <a:off x="10949023" y="2349542"/>
            <a:ext cx="533518" cy="524942"/>
          </a:xfrm>
          <a:prstGeom prst="rect">
            <a:avLst/>
          </a:prstGeom>
        </p:spPr>
      </p:pic>
      <p:grpSp>
        <p:nvGrpSpPr>
          <p:cNvPr id="7" name="Group 43"/>
          <p:cNvGrpSpPr/>
          <p:nvPr/>
        </p:nvGrpSpPr>
        <p:grpSpPr>
          <a:xfrm>
            <a:off x="7583902" y="1459528"/>
            <a:ext cx="1916266" cy="1039582"/>
            <a:chOff x="6811949" y="4751429"/>
            <a:chExt cx="2903889" cy="1801092"/>
          </a:xfrm>
        </p:grpSpPr>
        <p:pic>
          <p:nvPicPr>
            <p:cNvPr id="8" name="Picture 7"/>
            <p:cNvPicPr>
              <a:picLocks noChangeAspect="1"/>
            </p:cNvPicPr>
            <p:nvPr/>
          </p:nvPicPr>
          <p:blipFill>
            <a:blip r:embed="rId4"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9" name="Picture 8" descr="Cloud graphic arts available for use in Cloud Campaign layouts"/>
            <p:cNvPicPr>
              <a:picLocks noChangeAspect="1"/>
            </p:cNvPicPr>
            <p:nvPr/>
          </p:nvPicPr>
          <p:blipFill>
            <a:blip r:embed="rId5"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grpSp>
        <p:nvGrpSpPr>
          <p:cNvPr id="10" name="Group 43"/>
          <p:cNvGrpSpPr/>
          <p:nvPr/>
        </p:nvGrpSpPr>
        <p:grpSpPr>
          <a:xfrm>
            <a:off x="2412987" y="1540627"/>
            <a:ext cx="1239368" cy="801074"/>
            <a:chOff x="6811949" y="4751429"/>
            <a:chExt cx="2903889" cy="1801092"/>
          </a:xfrm>
        </p:grpSpPr>
        <p:pic>
          <p:nvPicPr>
            <p:cNvPr id="11" name="Picture 10"/>
            <p:cNvPicPr>
              <a:picLocks noChangeAspect="1"/>
            </p:cNvPicPr>
            <p:nvPr/>
          </p:nvPicPr>
          <p:blipFill>
            <a:blip r:embed="rId6"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12" name="Picture 11" descr="Cloud graphic arts available for use in Cloud Campaign layouts"/>
            <p:cNvPicPr>
              <a:picLocks noChangeAspect="1"/>
            </p:cNvPicPr>
            <p:nvPr/>
          </p:nvPicPr>
          <p:blipFill>
            <a:blip r:embed="rId7"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grpSp>
        <p:nvGrpSpPr>
          <p:cNvPr id="13" name="Group 43"/>
          <p:cNvGrpSpPr/>
          <p:nvPr/>
        </p:nvGrpSpPr>
        <p:grpSpPr>
          <a:xfrm>
            <a:off x="9689610" y="1496157"/>
            <a:ext cx="1973528" cy="1049063"/>
            <a:chOff x="6811949" y="4751429"/>
            <a:chExt cx="2903889" cy="1801092"/>
          </a:xfrm>
        </p:grpSpPr>
        <p:pic>
          <p:nvPicPr>
            <p:cNvPr id="14" name="Picture 13"/>
            <p:cNvPicPr>
              <a:picLocks noChangeAspect="1"/>
            </p:cNvPicPr>
            <p:nvPr/>
          </p:nvPicPr>
          <p:blipFill>
            <a:blip r:embed="rId8"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15" name="Picture 14" descr="Cloud graphic arts available for use in Cloud Campaign layouts"/>
            <p:cNvPicPr>
              <a:picLocks noChangeAspect="1"/>
            </p:cNvPicPr>
            <p:nvPr/>
          </p:nvPicPr>
          <p:blipFill>
            <a:blip r:embed="rId9"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grpSp>
        <p:nvGrpSpPr>
          <p:cNvPr id="16" name="Group 43"/>
          <p:cNvGrpSpPr/>
          <p:nvPr/>
        </p:nvGrpSpPr>
        <p:grpSpPr>
          <a:xfrm>
            <a:off x="5784192" y="3629814"/>
            <a:ext cx="1239368" cy="801074"/>
            <a:chOff x="6811949" y="4751429"/>
            <a:chExt cx="2903889" cy="1801092"/>
          </a:xfrm>
        </p:grpSpPr>
        <p:pic>
          <p:nvPicPr>
            <p:cNvPr id="17" name="Picture 16"/>
            <p:cNvPicPr>
              <a:picLocks noChangeAspect="1"/>
            </p:cNvPicPr>
            <p:nvPr/>
          </p:nvPicPr>
          <p:blipFill>
            <a:blip r:embed="rId6"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18" name="Picture 17" descr="Cloud graphic arts available for use in Cloud Campaign layouts"/>
            <p:cNvPicPr>
              <a:picLocks noChangeAspect="1"/>
            </p:cNvPicPr>
            <p:nvPr/>
          </p:nvPicPr>
          <p:blipFill>
            <a:blip r:embed="rId7"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grpSp>
        <p:nvGrpSpPr>
          <p:cNvPr id="19" name="Group 43"/>
          <p:cNvGrpSpPr/>
          <p:nvPr/>
        </p:nvGrpSpPr>
        <p:grpSpPr>
          <a:xfrm>
            <a:off x="5976257" y="1653161"/>
            <a:ext cx="1239368" cy="801074"/>
            <a:chOff x="6811949" y="4751429"/>
            <a:chExt cx="2903889" cy="1801092"/>
          </a:xfrm>
        </p:grpSpPr>
        <p:pic>
          <p:nvPicPr>
            <p:cNvPr id="20" name="Picture 19"/>
            <p:cNvPicPr>
              <a:picLocks noChangeAspect="1"/>
            </p:cNvPicPr>
            <p:nvPr/>
          </p:nvPicPr>
          <p:blipFill>
            <a:blip r:embed="rId6"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21" name="Picture 20" descr="Cloud graphic arts available for use in Cloud Campaign layouts"/>
            <p:cNvPicPr>
              <a:picLocks noChangeAspect="1"/>
            </p:cNvPicPr>
            <p:nvPr/>
          </p:nvPicPr>
          <p:blipFill>
            <a:blip r:embed="rId7"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grpSp>
        <p:nvGrpSpPr>
          <p:cNvPr id="22" name="Group 43"/>
          <p:cNvGrpSpPr/>
          <p:nvPr/>
        </p:nvGrpSpPr>
        <p:grpSpPr>
          <a:xfrm>
            <a:off x="2197747" y="3863860"/>
            <a:ext cx="1239368" cy="801074"/>
            <a:chOff x="6811949" y="4751429"/>
            <a:chExt cx="2903889" cy="1801092"/>
          </a:xfrm>
        </p:grpSpPr>
        <p:pic>
          <p:nvPicPr>
            <p:cNvPr id="23" name="Picture 22"/>
            <p:cNvPicPr>
              <a:picLocks noChangeAspect="1"/>
            </p:cNvPicPr>
            <p:nvPr/>
          </p:nvPicPr>
          <p:blipFill>
            <a:blip r:embed="rId6"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24" name="Picture 23" descr="Cloud graphic arts available for use in Cloud Campaign layouts"/>
            <p:cNvPicPr>
              <a:picLocks noChangeAspect="1"/>
            </p:cNvPicPr>
            <p:nvPr/>
          </p:nvPicPr>
          <p:blipFill>
            <a:blip r:embed="rId7"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sp>
        <p:nvSpPr>
          <p:cNvPr id="25" name="Text Box 7"/>
          <p:cNvSpPr txBox="1">
            <a:spLocks noChangeArrowheads="1"/>
          </p:cNvSpPr>
          <p:nvPr/>
        </p:nvSpPr>
        <p:spPr bwMode="auto">
          <a:xfrm>
            <a:off x="952013" y="945079"/>
            <a:ext cx="1239271" cy="448646"/>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Operational Reporting</a:t>
            </a:r>
            <a:endParaRPr kumimoji="1" lang="en-US" sz="1200" b="1" dirty="0">
              <a:solidFill>
                <a:schemeClr val="bg1"/>
              </a:solidFill>
            </a:endParaRPr>
          </a:p>
        </p:txBody>
      </p:sp>
      <p:sp>
        <p:nvSpPr>
          <p:cNvPr id="26" name="Text Box 7"/>
          <p:cNvSpPr txBox="1">
            <a:spLocks noChangeArrowheads="1"/>
          </p:cNvSpPr>
          <p:nvPr/>
        </p:nvSpPr>
        <p:spPr bwMode="auto">
          <a:xfrm>
            <a:off x="9721418" y="2873131"/>
            <a:ext cx="1907162" cy="364180"/>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050" b="1" dirty="0" smtClean="0">
                <a:solidFill>
                  <a:schemeClr val="bg1"/>
                </a:solidFill>
              </a:rPr>
              <a:t>High Availability</a:t>
            </a:r>
          </a:p>
          <a:p>
            <a:pPr algn="ctr">
              <a:spcBef>
                <a:spcPct val="0"/>
              </a:spcBef>
            </a:pPr>
            <a:r>
              <a:rPr kumimoji="1" lang="en-US" sz="1050" b="1" dirty="0" smtClean="0">
                <a:solidFill>
                  <a:schemeClr val="bg1"/>
                </a:solidFill>
              </a:rPr>
              <a:t>Active-Active</a:t>
            </a:r>
          </a:p>
        </p:txBody>
      </p:sp>
      <p:sp>
        <p:nvSpPr>
          <p:cNvPr id="27" name="Text Box 7"/>
          <p:cNvSpPr txBox="1">
            <a:spLocks noChangeArrowheads="1"/>
          </p:cNvSpPr>
          <p:nvPr/>
        </p:nvSpPr>
        <p:spPr bwMode="auto">
          <a:xfrm>
            <a:off x="4372824" y="2869934"/>
            <a:ext cx="2708968" cy="334880"/>
          </a:xfrm>
          <a:prstGeom prst="rect">
            <a:avLst/>
          </a:prstGeom>
          <a:solidFill>
            <a:schemeClr val="accent1"/>
          </a:solidFill>
          <a:ln w="9525">
            <a:noFill/>
            <a:miter lim="800000"/>
            <a:headEnd/>
            <a:tailEnd/>
          </a:ln>
        </p:spPr>
        <p:txBody>
          <a:bodyPr lIns="121899" tIns="60949" rIns="121899" bIns="60949" anchor="ctr">
            <a:prstTxWarp prst="textNoShape">
              <a:avLst/>
            </a:prstTxWarp>
          </a:bodyPr>
          <a:lstStyle/>
          <a:p>
            <a:pPr algn="ctr">
              <a:lnSpc>
                <a:spcPts val="2000"/>
              </a:lnSpc>
              <a:spcBef>
                <a:spcPct val="0"/>
              </a:spcBef>
            </a:pPr>
            <a:r>
              <a:rPr kumimoji="1" lang="en-US" sz="1200" b="1" dirty="0" smtClean="0">
                <a:solidFill>
                  <a:schemeClr val="bg1"/>
                </a:solidFill>
              </a:rPr>
              <a:t>Information Hubs</a:t>
            </a:r>
          </a:p>
        </p:txBody>
      </p:sp>
      <p:sp>
        <p:nvSpPr>
          <p:cNvPr id="28" name="Text Box 7"/>
          <p:cNvSpPr txBox="1">
            <a:spLocks noChangeArrowheads="1"/>
          </p:cNvSpPr>
          <p:nvPr/>
        </p:nvSpPr>
        <p:spPr bwMode="auto">
          <a:xfrm>
            <a:off x="955298" y="2869934"/>
            <a:ext cx="2712157" cy="330452"/>
          </a:xfrm>
          <a:prstGeom prst="rect">
            <a:avLst/>
          </a:prstGeom>
          <a:solidFill>
            <a:schemeClr val="accent1"/>
          </a:solidFill>
          <a:ln w="9525">
            <a:noFill/>
            <a:miter lim="800000"/>
            <a:headEnd/>
            <a:tailEnd/>
          </a:ln>
        </p:spPr>
        <p:txBody>
          <a:bodyPr lIns="121899" tIns="60949" rIns="121899" bIns="60949" anchor="ctr">
            <a:prstTxWarp prst="textNoShape">
              <a:avLst/>
            </a:prstTxWarp>
          </a:bodyPr>
          <a:lstStyle/>
          <a:p>
            <a:pPr algn="ctr">
              <a:lnSpc>
                <a:spcPts val="2000"/>
              </a:lnSpc>
              <a:spcBef>
                <a:spcPct val="0"/>
              </a:spcBef>
            </a:pPr>
            <a:r>
              <a:rPr kumimoji="1" lang="en-US" sz="1200" b="1" dirty="0" smtClean="0">
                <a:solidFill>
                  <a:schemeClr val="bg1"/>
                </a:solidFill>
              </a:rPr>
              <a:t>Real-time Data Warehousing</a:t>
            </a:r>
          </a:p>
        </p:txBody>
      </p:sp>
      <p:sp>
        <p:nvSpPr>
          <p:cNvPr id="29" name="Line 191"/>
          <p:cNvSpPr>
            <a:spLocks noChangeShapeType="1"/>
          </p:cNvSpPr>
          <p:nvPr/>
        </p:nvSpPr>
        <p:spPr bwMode="auto">
          <a:xfrm flipH="1">
            <a:off x="5366462" y="2072456"/>
            <a:ext cx="541114" cy="3327"/>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30" name="Line 182"/>
          <p:cNvSpPr>
            <a:spLocks noChangeShapeType="1"/>
          </p:cNvSpPr>
          <p:nvPr/>
        </p:nvSpPr>
        <p:spPr bwMode="auto">
          <a:xfrm flipV="1">
            <a:off x="1904670" y="1994686"/>
            <a:ext cx="653235" cy="7765"/>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31" name="Line 182"/>
          <p:cNvSpPr>
            <a:spLocks noChangeShapeType="1"/>
          </p:cNvSpPr>
          <p:nvPr/>
        </p:nvSpPr>
        <p:spPr bwMode="auto">
          <a:xfrm flipH="1">
            <a:off x="5101109" y="3931998"/>
            <a:ext cx="620708" cy="770"/>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32" name="Line 182"/>
          <p:cNvSpPr>
            <a:spLocks noChangeShapeType="1"/>
          </p:cNvSpPr>
          <p:nvPr/>
        </p:nvSpPr>
        <p:spPr bwMode="auto">
          <a:xfrm flipH="1" flipV="1">
            <a:off x="5051263" y="3548311"/>
            <a:ext cx="700647" cy="191196"/>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33" name="Line 182"/>
          <p:cNvSpPr>
            <a:spLocks noChangeShapeType="1"/>
          </p:cNvSpPr>
          <p:nvPr/>
        </p:nvSpPr>
        <p:spPr bwMode="auto">
          <a:xfrm flipH="1">
            <a:off x="5105824" y="4082477"/>
            <a:ext cx="632598" cy="281751"/>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34" name="Line 182"/>
          <p:cNvSpPr>
            <a:spLocks noChangeShapeType="1"/>
          </p:cNvSpPr>
          <p:nvPr/>
        </p:nvSpPr>
        <p:spPr bwMode="auto">
          <a:xfrm>
            <a:off x="1609998" y="4167996"/>
            <a:ext cx="580610" cy="5845"/>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35" name="Line 182"/>
          <p:cNvSpPr>
            <a:spLocks noChangeShapeType="1"/>
          </p:cNvSpPr>
          <p:nvPr/>
        </p:nvSpPr>
        <p:spPr bwMode="auto">
          <a:xfrm flipV="1">
            <a:off x="1657342" y="4322829"/>
            <a:ext cx="618746" cy="458706"/>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36" name="Line 182"/>
          <p:cNvSpPr>
            <a:spLocks noChangeShapeType="1"/>
          </p:cNvSpPr>
          <p:nvPr/>
        </p:nvSpPr>
        <p:spPr bwMode="auto">
          <a:xfrm>
            <a:off x="1690334" y="3505615"/>
            <a:ext cx="580607" cy="553357"/>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37" name="Line 192"/>
          <p:cNvSpPr>
            <a:spLocks noChangeShapeType="1"/>
          </p:cNvSpPr>
          <p:nvPr/>
        </p:nvSpPr>
        <p:spPr bwMode="auto">
          <a:xfrm flipH="1" flipV="1">
            <a:off x="10313085" y="2483168"/>
            <a:ext cx="710399" cy="2319"/>
          </a:xfrm>
          <a:prstGeom prst="line">
            <a:avLst/>
          </a:prstGeom>
          <a:noFill/>
          <a:ln w="25400">
            <a:solidFill>
              <a:schemeClr val="accent1"/>
            </a:solidFill>
            <a:round/>
            <a:headEnd type="triangle" w="med" len="me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38" name="Line 192"/>
          <p:cNvSpPr>
            <a:spLocks noChangeShapeType="1"/>
          </p:cNvSpPr>
          <p:nvPr/>
        </p:nvSpPr>
        <p:spPr bwMode="auto">
          <a:xfrm flipH="1" flipV="1">
            <a:off x="11001530" y="1760678"/>
            <a:ext cx="343604" cy="470808"/>
          </a:xfrm>
          <a:prstGeom prst="line">
            <a:avLst/>
          </a:prstGeom>
          <a:noFill/>
          <a:ln w="25400">
            <a:solidFill>
              <a:schemeClr val="accent1"/>
            </a:solidFill>
            <a:round/>
            <a:headEnd type="triangle" w="med" len="me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39" name="Line 192"/>
          <p:cNvSpPr>
            <a:spLocks noChangeShapeType="1"/>
          </p:cNvSpPr>
          <p:nvPr/>
        </p:nvSpPr>
        <p:spPr bwMode="auto">
          <a:xfrm flipH="1">
            <a:off x="10014008" y="1762998"/>
            <a:ext cx="354890" cy="466169"/>
          </a:xfrm>
          <a:prstGeom prst="line">
            <a:avLst/>
          </a:prstGeom>
          <a:noFill/>
          <a:ln w="25400">
            <a:solidFill>
              <a:schemeClr val="accent1"/>
            </a:solidFill>
            <a:round/>
            <a:headEnd type="triangle" w="med" len="me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grpSp>
        <p:nvGrpSpPr>
          <p:cNvPr id="40" name="Group 39"/>
          <p:cNvGrpSpPr/>
          <p:nvPr/>
        </p:nvGrpSpPr>
        <p:grpSpPr>
          <a:xfrm>
            <a:off x="3898098" y="825795"/>
            <a:ext cx="0" cy="4384146"/>
            <a:chOff x="4183090" y="1090417"/>
            <a:chExt cx="0" cy="4384146"/>
          </a:xfrm>
        </p:grpSpPr>
        <p:cxnSp>
          <p:nvCxnSpPr>
            <p:cNvPr id="41" name="Straight Connector 40"/>
            <p:cNvCxnSpPr/>
            <p:nvPr/>
          </p:nvCxnSpPr>
          <p:spPr>
            <a:xfrm>
              <a:off x="4183090" y="1090417"/>
              <a:ext cx="0" cy="219048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183090" y="3284083"/>
              <a:ext cx="0" cy="219048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cxnSp>
        <p:nvCxnSpPr>
          <p:cNvPr id="43" name="Straight Connector 42"/>
          <p:cNvCxnSpPr/>
          <p:nvPr/>
        </p:nvCxnSpPr>
        <p:spPr>
          <a:xfrm>
            <a:off x="7484845" y="910697"/>
            <a:ext cx="0" cy="219048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484845" y="3088478"/>
            <a:ext cx="0" cy="219048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45" name="Title 1"/>
          <p:cNvSpPr>
            <a:spLocks noGrp="1"/>
          </p:cNvSpPr>
          <p:nvPr>
            <p:ph type="title"/>
          </p:nvPr>
        </p:nvSpPr>
        <p:spPr>
          <a:xfrm>
            <a:off x="380133" y="68630"/>
            <a:ext cx="10083980" cy="502407"/>
          </a:xfrm>
        </p:spPr>
        <p:txBody>
          <a:bodyPr/>
          <a:lstStyle/>
          <a:p>
            <a:r>
              <a:rPr lang="en-US" sz="3200" dirty="0" smtClean="0">
                <a:ea typeface="ＭＳ Ｐゴシック" pitchFamily="34" charset="-128"/>
              </a:rPr>
              <a:t>Hybrid Deployment Models</a:t>
            </a:r>
          </a:p>
        </p:txBody>
      </p:sp>
      <p:sp>
        <p:nvSpPr>
          <p:cNvPr id="46" name="Line 191"/>
          <p:cNvSpPr>
            <a:spLocks noChangeShapeType="1"/>
          </p:cNvSpPr>
          <p:nvPr/>
        </p:nvSpPr>
        <p:spPr bwMode="auto">
          <a:xfrm flipH="1">
            <a:off x="5387608" y="1869481"/>
            <a:ext cx="541114" cy="3327"/>
          </a:xfrm>
          <a:prstGeom prst="line">
            <a:avLst/>
          </a:prstGeom>
          <a:noFill/>
          <a:ln w="25400">
            <a:solidFill>
              <a:schemeClr val="accent1"/>
            </a:solidFill>
            <a:round/>
            <a:headEnd type="triangle"/>
            <a:tailEnd type="non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pic>
        <p:nvPicPr>
          <p:cNvPr id="47" name="Picture 46" descr="db-red.png"/>
          <p:cNvPicPr>
            <a:picLocks noChangeAspect="1"/>
          </p:cNvPicPr>
          <p:nvPr/>
        </p:nvPicPr>
        <p:blipFill>
          <a:blip r:embed="rId3" cstate="print"/>
          <a:stretch>
            <a:fillRect/>
          </a:stretch>
        </p:blipFill>
        <p:spPr>
          <a:xfrm>
            <a:off x="1126149" y="1621627"/>
            <a:ext cx="730055" cy="718320"/>
          </a:xfrm>
          <a:prstGeom prst="rect">
            <a:avLst/>
          </a:prstGeom>
        </p:spPr>
      </p:pic>
      <p:pic>
        <p:nvPicPr>
          <p:cNvPr id="48" name="Picture 47" descr="db-red.png"/>
          <p:cNvPicPr>
            <a:picLocks noChangeAspect="1"/>
          </p:cNvPicPr>
          <p:nvPr/>
        </p:nvPicPr>
        <p:blipFill>
          <a:blip r:embed="rId3" cstate="print"/>
          <a:stretch>
            <a:fillRect/>
          </a:stretch>
        </p:blipFill>
        <p:spPr>
          <a:xfrm>
            <a:off x="1095494" y="3237311"/>
            <a:ext cx="469403" cy="461858"/>
          </a:xfrm>
          <a:prstGeom prst="rect">
            <a:avLst/>
          </a:prstGeom>
        </p:spPr>
      </p:pic>
      <p:pic>
        <p:nvPicPr>
          <p:cNvPr id="49" name="Picture 48" descr="db-red.png"/>
          <p:cNvPicPr>
            <a:picLocks noChangeAspect="1"/>
          </p:cNvPicPr>
          <p:nvPr/>
        </p:nvPicPr>
        <p:blipFill>
          <a:blip r:embed="rId3" cstate="print"/>
          <a:stretch>
            <a:fillRect/>
          </a:stretch>
        </p:blipFill>
        <p:spPr>
          <a:xfrm>
            <a:off x="1085286" y="3863860"/>
            <a:ext cx="469403" cy="461858"/>
          </a:xfrm>
          <a:prstGeom prst="rect">
            <a:avLst/>
          </a:prstGeom>
        </p:spPr>
      </p:pic>
      <p:pic>
        <p:nvPicPr>
          <p:cNvPr id="50" name="Picture 49" descr="db-red.png"/>
          <p:cNvPicPr>
            <a:picLocks noChangeAspect="1"/>
          </p:cNvPicPr>
          <p:nvPr/>
        </p:nvPicPr>
        <p:blipFill>
          <a:blip r:embed="rId3" cstate="print"/>
          <a:stretch>
            <a:fillRect/>
          </a:stretch>
        </p:blipFill>
        <p:spPr>
          <a:xfrm>
            <a:off x="1079029" y="4465262"/>
            <a:ext cx="469403" cy="461858"/>
          </a:xfrm>
          <a:prstGeom prst="rect">
            <a:avLst/>
          </a:prstGeom>
        </p:spPr>
      </p:pic>
      <p:sp>
        <p:nvSpPr>
          <p:cNvPr id="51" name="Text Box 7"/>
          <p:cNvSpPr txBox="1">
            <a:spLocks noChangeArrowheads="1"/>
          </p:cNvSpPr>
          <p:nvPr/>
        </p:nvSpPr>
        <p:spPr bwMode="auto">
          <a:xfrm>
            <a:off x="4357550" y="961919"/>
            <a:ext cx="1239271" cy="424780"/>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Disaster Recovery</a:t>
            </a:r>
            <a:endParaRPr kumimoji="1" lang="en-US" sz="1200" b="1" dirty="0">
              <a:solidFill>
                <a:schemeClr val="bg1"/>
              </a:solidFill>
            </a:endParaRPr>
          </a:p>
        </p:txBody>
      </p:sp>
      <p:sp>
        <p:nvSpPr>
          <p:cNvPr id="52" name="Text Box 7"/>
          <p:cNvSpPr txBox="1">
            <a:spLocks noChangeArrowheads="1"/>
          </p:cNvSpPr>
          <p:nvPr/>
        </p:nvSpPr>
        <p:spPr bwMode="auto">
          <a:xfrm>
            <a:off x="2412916" y="949393"/>
            <a:ext cx="1239271" cy="444332"/>
          </a:xfrm>
          <a:prstGeom prst="rect">
            <a:avLst/>
          </a:prstGeom>
          <a:solidFill>
            <a:schemeClr val="accent1"/>
          </a:solidFill>
          <a:ln w="9525">
            <a:noFill/>
            <a:miter lim="800000"/>
            <a:headEnd/>
            <a:tailEnd/>
          </a:ln>
        </p:spPr>
        <p:txBody>
          <a:bodyPr lIns="121899" tIns="60949" rIns="121899" bIns="60949" anchor="ctr">
            <a:prstTxWarp prst="textNoShape">
              <a:avLst/>
            </a:prstTxWarp>
          </a:bodyPr>
          <a:lstStyle/>
          <a:p>
            <a:pPr algn="ctr">
              <a:spcBef>
                <a:spcPct val="0"/>
              </a:spcBef>
            </a:pPr>
            <a:r>
              <a:rPr kumimoji="1" lang="en-US" sz="1200" b="1" dirty="0" smtClean="0">
                <a:solidFill>
                  <a:schemeClr val="bg1"/>
                </a:solidFill>
              </a:rPr>
              <a:t>Test/Dev</a:t>
            </a:r>
            <a:endParaRPr kumimoji="1" lang="en-US" sz="1200" b="1" dirty="0">
              <a:solidFill>
                <a:schemeClr val="bg1"/>
              </a:solidFill>
            </a:endParaRPr>
          </a:p>
        </p:txBody>
      </p:sp>
      <p:pic>
        <p:nvPicPr>
          <p:cNvPr id="53" name="Picture 52" descr="db-red.png"/>
          <p:cNvPicPr>
            <a:picLocks noChangeAspect="1"/>
          </p:cNvPicPr>
          <p:nvPr/>
        </p:nvPicPr>
        <p:blipFill>
          <a:blip r:embed="rId3" cstate="print"/>
          <a:stretch>
            <a:fillRect/>
          </a:stretch>
        </p:blipFill>
        <p:spPr>
          <a:xfrm>
            <a:off x="4437907" y="1668616"/>
            <a:ext cx="662794" cy="652140"/>
          </a:xfrm>
          <a:prstGeom prst="rect">
            <a:avLst/>
          </a:prstGeom>
        </p:spPr>
      </p:pic>
      <p:sp>
        <p:nvSpPr>
          <p:cNvPr id="54" name="Text Box 7"/>
          <p:cNvSpPr txBox="1">
            <a:spLocks noChangeArrowheads="1"/>
          </p:cNvSpPr>
          <p:nvPr/>
        </p:nvSpPr>
        <p:spPr bwMode="auto">
          <a:xfrm>
            <a:off x="5842521" y="965985"/>
            <a:ext cx="1239271" cy="420714"/>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Zero Downtime Migration*</a:t>
            </a:r>
            <a:endParaRPr kumimoji="1" lang="en-US" sz="1200" b="1" dirty="0">
              <a:solidFill>
                <a:schemeClr val="bg1"/>
              </a:solidFill>
            </a:endParaRPr>
          </a:p>
        </p:txBody>
      </p:sp>
      <p:pic>
        <p:nvPicPr>
          <p:cNvPr id="55" name="Picture 54" descr="db-red.png"/>
          <p:cNvPicPr>
            <a:picLocks noChangeAspect="1"/>
          </p:cNvPicPr>
          <p:nvPr/>
        </p:nvPicPr>
        <p:blipFill>
          <a:blip r:embed="rId3" cstate="print"/>
          <a:stretch>
            <a:fillRect/>
          </a:stretch>
        </p:blipFill>
        <p:spPr>
          <a:xfrm>
            <a:off x="4492858" y="3260096"/>
            <a:ext cx="469403" cy="461858"/>
          </a:xfrm>
          <a:prstGeom prst="rect">
            <a:avLst/>
          </a:prstGeom>
        </p:spPr>
      </p:pic>
      <p:pic>
        <p:nvPicPr>
          <p:cNvPr id="56" name="Picture 55" descr="db-red.png"/>
          <p:cNvPicPr>
            <a:picLocks noChangeAspect="1"/>
          </p:cNvPicPr>
          <p:nvPr/>
        </p:nvPicPr>
        <p:blipFill>
          <a:blip r:embed="rId3" cstate="print"/>
          <a:stretch>
            <a:fillRect/>
          </a:stretch>
        </p:blipFill>
        <p:spPr>
          <a:xfrm>
            <a:off x="4492858" y="3767172"/>
            <a:ext cx="469403" cy="461858"/>
          </a:xfrm>
          <a:prstGeom prst="rect">
            <a:avLst/>
          </a:prstGeom>
        </p:spPr>
      </p:pic>
      <p:pic>
        <p:nvPicPr>
          <p:cNvPr id="57" name="Picture 56" descr="db-red.png"/>
          <p:cNvPicPr>
            <a:picLocks noChangeAspect="1"/>
          </p:cNvPicPr>
          <p:nvPr/>
        </p:nvPicPr>
        <p:blipFill>
          <a:blip r:embed="rId3" cstate="print"/>
          <a:stretch>
            <a:fillRect/>
          </a:stretch>
        </p:blipFill>
        <p:spPr>
          <a:xfrm>
            <a:off x="4492857" y="4296374"/>
            <a:ext cx="469403" cy="461858"/>
          </a:xfrm>
          <a:prstGeom prst="rect">
            <a:avLst/>
          </a:prstGeom>
        </p:spPr>
      </p:pic>
      <p:sp>
        <p:nvSpPr>
          <p:cNvPr id="58" name="Text Box 7"/>
          <p:cNvSpPr txBox="1">
            <a:spLocks noChangeArrowheads="1"/>
          </p:cNvSpPr>
          <p:nvPr/>
        </p:nvSpPr>
        <p:spPr bwMode="auto">
          <a:xfrm>
            <a:off x="9676799" y="942258"/>
            <a:ext cx="960950" cy="431833"/>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Load </a:t>
            </a:r>
          </a:p>
          <a:p>
            <a:pPr algn="ctr">
              <a:spcBef>
                <a:spcPct val="0"/>
              </a:spcBef>
            </a:pPr>
            <a:r>
              <a:rPr kumimoji="1" lang="en-US" sz="1200" b="1" dirty="0" smtClean="0">
                <a:solidFill>
                  <a:schemeClr val="bg1"/>
                </a:solidFill>
              </a:rPr>
              <a:t>Balancing </a:t>
            </a:r>
            <a:endParaRPr kumimoji="1" lang="en-US" sz="1200" b="1" dirty="0">
              <a:solidFill>
                <a:schemeClr val="bg1"/>
              </a:solidFill>
            </a:endParaRPr>
          </a:p>
        </p:txBody>
      </p:sp>
      <p:sp>
        <p:nvSpPr>
          <p:cNvPr id="59" name="Text Box 7"/>
          <p:cNvSpPr txBox="1">
            <a:spLocks noChangeArrowheads="1"/>
          </p:cNvSpPr>
          <p:nvPr/>
        </p:nvSpPr>
        <p:spPr bwMode="auto">
          <a:xfrm>
            <a:off x="10669945" y="944880"/>
            <a:ext cx="1033426" cy="393192"/>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Geo</a:t>
            </a:r>
          </a:p>
          <a:p>
            <a:pPr algn="ctr">
              <a:spcBef>
                <a:spcPct val="0"/>
              </a:spcBef>
            </a:pPr>
            <a:r>
              <a:rPr kumimoji="1" lang="en-US" sz="1200" b="1" dirty="0" smtClean="0">
                <a:solidFill>
                  <a:schemeClr val="bg1"/>
                </a:solidFill>
              </a:rPr>
              <a:t>Distribution</a:t>
            </a:r>
            <a:endParaRPr kumimoji="1" lang="en-US" sz="1200" b="1" dirty="0">
              <a:solidFill>
                <a:schemeClr val="bg1"/>
              </a:solidFill>
            </a:endParaRPr>
          </a:p>
        </p:txBody>
      </p:sp>
      <p:grpSp>
        <p:nvGrpSpPr>
          <p:cNvPr id="60" name="Group 43"/>
          <p:cNvGrpSpPr/>
          <p:nvPr/>
        </p:nvGrpSpPr>
        <p:grpSpPr>
          <a:xfrm>
            <a:off x="7737527" y="3429953"/>
            <a:ext cx="1917831" cy="1324845"/>
            <a:chOff x="6811949" y="4751429"/>
            <a:chExt cx="2903889" cy="1801092"/>
          </a:xfrm>
        </p:grpSpPr>
        <p:pic>
          <p:nvPicPr>
            <p:cNvPr id="61" name="Picture 60"/>
            <p:cNvPicPr>
              <a:picLocks noChangeAspect="1"/>
            </p:cNvPicPr>
            <p:nvPr/>
          </p:nvPicPr>
          <p:blipFill>
            <a:blip r:embed="rId10"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62" name="Picture 61" descr="Cloud graphic arts available for use in Cloud Campaign layouts"/>
            <p:cNvPicPr>
              <a:picLocks noChangeAspect="1"/>
            </p:cNvPicPr>
            <p:nvPr/>
          </p:nvPicPr>
          <p:blipFill>
            <a:blip r:embed="rId11"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sp>
        <p:nvSpPr>
          <p:cNvPr id="63" name="Text Box 7"/>
          <p:cNvSpPr txBox="1">
            <a:spLocks noChangeArrowheads="1"/>
          </p:cNvSpPr>
          <p:nvPr/>
        </p:nvSpPr>
        <p:spPr bwMode="auto">
          <a:xfrm>
            <a:off x="7687675" y="2869933"/>
            <a:ext cx="1830914" cy="354525"/>
          </a:xfrm>
          <a:prstGeom prst="rect">
            <a:avLst/>
          </a:prstGeom>
          <a:solidFill>
            <a:schemeClr val="accent1"/>
          </a:solidFill>
          <a:ln w="9525">
            <a:noFill/>
            <a:miter lim="800000"/>
            <a:headEnd/>
            <a:tailEnd/>
          </a:ln>
        </p:spPr>
        <p:txBody>
          <a:bodyPr lIns="121899" tIns="60949" rIns="121899" bIns="60949" anchor="ctr">
            <a:prstTxWarp prst="textNoShape">
              <a:avLst/>
            </a:prstTxWarp>
          </a:bodyPr>
          <a:lstStyle/>
          <a:p>
            <a:pPr algn="ctr">
              <a:lnSpc>
                <a:spcPts val="2000"/>
              </a:lnSpc>
              <a:spcBef>
                <a:spcPct val="0"/>
              </a:spcBef>
            </a:pPr>
            <a:r>
              <a:rPr kumimoji="1" lang="en-US" sz="1200" b="1" dirty="0" smtClean="0">
                <a:solidFill>
                  <a:schemeClr val="bg1"/>
                </a:solidFill>
              </a:rPr>
              <a:t>Database Consolidation</a:t>
            </a:r>
          </a:p>
        </p:txBody>
      </p:sp>
      <p:sp>
        <p:nvSpPr>
          <p:cNvPr id="64" name="Line 182"/>
          <p:cNvSpPr>
            <a:spLocks noChangeShapeType="1"/>
          </p:cNvSpPr>
          <p:nvPr/>
        </p:nvSpPr>
        <p:spPr bwMode="auto">
          <a:xfrm>
            <a:off x="8594665" y="4159890"/>
            <a:ext cx="480122" cy="5845"/>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65" name="Line 182"/>
          <p:cNvSpPr>
            <a:spLocks noChangeShapeType="1"/>
          </p:cNvSpPr>
          <p:nvPr/>
        </p:nvSpPr>
        <p:spPr bwMode="auto">
          <a:xfrm flipV="1">
            <a:off x="8648208" y="4316120"/>
            <a:ext cx="451725" cy="321875"/>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66" name="Line 182"/>
          <p:cNvSpPr>
            <a:spLocks noChangeShapeType="1"/>
          </p:cNvSpPr>
          <p:nvPr/>
        </p:nvSpPr>
        <p:spPr bwMode="auto">
          <a:xfrm>
            <a:off x="8575464" y="3701729"/>
            <a:ext cx="511880" cy="296909"/>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67" name="Chevron 66"/>
          <p:cNvSpPr/>
          <p:nvPr/>
        </p:nvSpPr>
        <p:spPr>
          <a:xfrm>
            <a:off x="1079029" y="5200147"/>
            <a:ext cx="2540118" cy="302168"/>
          </a:xfrm>
          <a:prstGeom prst="chevron">
            <a:avLst>
              <a:gd name="adj" fmla="val 36119"/>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lumMod val="50000"/>
                  </a:schemeClr>
                </a:solidFill>
              </a:rPr>
              <a:t>On-Premises to Cloud</a:t>
            </a:r>
            <a:endParaRPr lang="en-US" dirty="0">
              <a:solidFill>
                <a:schemeClr val="tx1">
                  <a:lumMod val="50000"/>
                </a:schemeClr>
              </a:solidFill>
            </a:endParaRPr>
          </a:p>
        </p:txBody>
      </p:sp>
      <p:sp>
        <p:nvSpPr>
          <p:cNvPr id="68" name="Chevron 67"/>
          <p:cNvSpPr/>
          <p:nvPr/>
        </p:nvSpPr>
        <p:spPr>
          <a:xfrm>
            <a:off x="4421413" y="5200147"/>
            <a:ext cx="2540118" cy="302168"/>
          </a:xfrm>
          <a:prstGeom prst="chevron">
            <a:avLst>
              <a:gd name="adj" fmla="val 36119"/>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lumMod val="50000"/>
                  </a:schemeClr>
                </a:solidFill>
              </a:rPr>
              <a:t>Cloud to On-Premises</a:t>
            </a:r>
            <a:endParaRPr lang="en-US" dirty="0">
              <a:solidFill>
                <a:schemeClr val="tx1">
                  <a:lumMod val="50000"/>
                </a:schemeClr>
              </a:solidFill>
            </a:endParaRPr>
          </a:p>
        </p:txBody>
      </p:sp>
      <p:sp>
        <p:nvSpPr>
          <p:cNvPr id="69" name="Chevron 68"/>
          <p:cNvSpPr/>
          <p:nvPr/>
        </p:nvSpPr>
        <p:spPr>
          <a:xfrm>
            <a:off x="8479328" y="5251948"/>
            <a:ext cx="2540118" cy="302168"/>
          </a:xfrm>
          <a:prstGeom prst="chevron">
            <a:avLst>
              <a:gd name="adj" fmla="val 36119"/>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lumMod val="50000"/>
                  </a:schemeClr>
                </a:solidFill>
              </a:rPr>
              <a:t>Cloud to Cloud</a:t>
            </a:r>
            <a:endParaRPr lang="en-US" dirty="0">
              <a:solidFill>
                <a:schemeClr val="tx1">
                  <a:lumMod val="50000"/>
                </a:schemeClr>
              </a:solidFill>
            </a:endParaRPr>
          </a:p>
        </p:txBody>
      </p:sp>
      <p:sp>
        <p:nvSpPr>
          <p:cNvPr id="70" name="Rectangle 69"/>
          <p:cNvSpPr/>
          <p:nvPr/>
        </p:nvSpPr>
        <p:spPr>
          <a:xfrm>
            <a:off x="9764824" y="1451802"/>
            <a:ext cx="1794936" cy="1297746"/>
          </a:xfrm>
          <a:prstGeom prst="rect">
            <a:avLst/>
          </a:prstGeom>
          <a:solidFill>
            <a:srgbClr val="000000">
              <a:alpha val="38039"/>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71" name="Group 43"/>
          <p:cNvGrpSpPr/>
          <p:nvPr/>
        </p:nvGrpSpPr>
        <p:grpSpPr>
          <a:xfrm>
            <a:off x="9809965" y="3625746"/>
            <a:ext cx="1916266" cy="1039582"/>
            <a:chOff x="6811949" y="4751429"/>
            <a:chExt cx="2903889" cy="1801092"/>
          </a:xfrm>
        </p:grpSpPr>
        <p:pic>
          <p:nvPicPr>
            <p:cNvPr id="72" name="Picture 71"/>
            <p:cNvPicPr>
              <a:picLocks noChangeAspect="1"/>
            </p:cNvPicPr>
            <p:nvPr/>
          </p:nvPicPr>
          <p:blipFill>
            <a:blip r:embed="rId4"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73" name="Picture 72" descr="Cloud graphic arts available for use in Cloud Campaign layouts"/>
            <p:cNvPicPr>
              <a:picLocks noChangeAspect="1"/>
            </p:cNvPicPr>
            <p:nvPr/>
          </p:nvPicPr>
          <p:blipFill>
            <a:blip r:embed="rId5"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sp>
        <p:nvSpPr>
          <p:cNvPr id="74" name="Line 192"/>
          <p:cNvSpPr>
            <a:spLocks noChangeShapeType="1"/>
          </p:cNvSpPr>
          <p:nvPr/>
        </p:nvSpPr>
        <p:spPr bwMode="auto">
          <a:xfrm flipH="1" flipV="1">
            <a:off x="10518899" y="4126418"/>
            <a:ext cx="530752" cy="5160"/>
          </a:xfrm>
          <a:prstGeom prst="line">
            <a:avLst/>
          </a:prstGeom>
          <a:noFill/>
          <a:ln w="25400">
            <a:solidFill>
              <a:schemeClr val="accent1"/>
            </a:solidFill>
            <a:round/>
            <a:headEnd type="triangle" w="med" len="me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75" name="Text Box 7"/>
          <p:cNvSpPr txBox="1">
            <a:spLocks noChangeArrowheads="1"/>
          </p:cNvSpPr>
          <p:nvPr/>
        </p:nvSpPr>
        <p:spPr bwMode="auto">
          <a:xfrm>
            <a:off x="7641907" y="928876"/>
            <a:ext cx="1830914" cy="464849"/>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Zero Downtime Migration*</a:t>
            </a:r>
            <a:endParaRPr kumimoji="1" lang="en-US" sz="1200" b="1" dirty="0">
              <a:solidFill>
                <a:schemeClr val="bg1"/>
              </a:solidFill>
            </a:endParaRPr>
          </a:p>
        </p:txBody>
      </p:sp>
      <p:sp>
        <p:nvSpPr>
          <p:cNvPr id="76" name="Line 191"/>
          <p:cNvSpPr>
            <a:spLocks noChangeShapeType="1"/>
          </p:cNvSpPr>
          <p:nvPr/>
        </p:nvSpPr>
        <p:spPr bwMode="auto">
          <a:xfrm flipH="1">
            <a:off x="8339893" y="2043987"/>
            <a:ext cx="541114" cy="3327"/>
          </a:xfrm>
          <a:prstGeom prst="line">
            <a:avLst/>
          </a:prstGeom>
          <a:noFill/>
          <a:ln w="25400">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sp>
        <p:nvSpPr>
          <p:cNvPr id="77" name="Line 191"/>
          <p:cNvSpPr>
            <a:spLocks noChangeShapeType="1"/>
          </p:cNvSpPr>
          <p:nvPr/>
        </p:nvSpPr>
        <p:spPr bwMode="auto">
          <a:xfrm flipH="1">
            <a:off x="8361039" y="1841012"/>
            <a:ext cx="541114" cy="3327"/>
          </a:xfrm>
          <a:prstGeom prst="line">
            <a:avLst/>
          </a:prstGeom>
          <a:noFill/>
          <a:ln w="25400">
            <a:solidFill>
              <a:schemeClr val="accent1"/>
            </a:solidFill>
            <a:round/>
            <a:headEnd type="triangle"/>
            <a:tailEnd type="none" w="med" len="med"/>
          </a:ln>
          <a:extLst>
            <a:ext uri="{909E8E84-426E-40dd-AFC4-6F175D3DCCD1}">
              <a14:hiddenFill xmlns="" xmlns:a14="http://schemas.microsoft.com/office/drawing/2010/main">
                <a:noFill/>
              </a14:hiddenFill>
            </a:ext>
          </a:extLst>
        </p:spPr>
        <p:txBody>
          <a:bodyPr wrap="square" lIns="121899" tIns="60949" rIns="121899" bIns="60949"/>
          <a:lstStyle/>
          <a:p>
            <a:endParaRPr lang="en-US" dirty="0"/>
          </a:p>
        </p:txBody>
      </p:sp>
      <p:pic>
        <p:nvPicPr>
          <p:cNvPr id="78"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284571" y="1695045"/>
            <a:ext cx="605051" cy="6050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735935" y="1616412"/>
            <a:ext cx="605051" cy="6050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506061" y="3792263"/>
            <a:ext cx="605051" cy="6050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057178" y="3686078"/>
            <a:ext cx="605051" cy="60505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1063647" y="2280259"/>
            <a:ext cx="464351" cy="464351"/>
          </a:xfrm>
          <a:prstGeom prst="rect">
            <a:avLst/>
          </a:prstGeom>
          <a:noFill/>
          <a:extLst>
            <a:ext uri="{909E8E84-426E-40DD-AFC4-6F175D3DCCD1}">
              <a14:hiddenFill xmlns:a14="http://schemas.microsoft.com/office/drawing/2010/main">
                <a:solidFill>
                  <a:srgbClr val="FFFFFF"/>
                </a:solidFill>
              </a14:hiddenFill>
            </a:ext>
          </a:extLst>
        </p:spPr>
      </p:pic>
      <p:sp>
        <p:nvSpPr>
          <p:cNvPr id="83" name="Chevron 82"/>
          <p:cNvSpPr/>
          <p:nvPr/>
        </p:nvSpPr>
        <p:spPr>
          <a:xfrm>
            <a:off x="8512262" y="5674225"/>
            <a:ext cx="2540118" cy="302168"/>
          </a:xfrm>
          <a:prstGeom prst="chevron">
            <a:avLst>
              <a:gd name="adj" fmla="val 36119"/>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lumMod val="50000"/>
                  </a:schemeClr>
                </a:solidFill>
              </a:rPr>
              <a:t>On-Prem to On-Prem</a:t>
            </a:r>
            <a:endParaRPr lang="en-US" dirty="0">
              <a:solidFill>
                <a:schemeClr val="tx1">
                  <a:lumMod val="50000"/>
                </a:schemeClr>
              </a:solidFill>
            </a:endParaRPr>
          </a:p>
        </p:txBody>
      </p:sp>
      <p:pic>
        <p:nvPicPr>
          <p:cNvPr id="84" name="Picture 83" descr="db-red.png"/>
          <p:cNvPicPr>
            <a:picLocks noChangeAspect="1"/>
          </p:cNvPicPr>
          <p:nvPr/>
        </p:nvPicPr>
        <p:blipFill>
          <a:blip r:embed="rId3" cstate="print"/>
          <a:stretch>
            <a:fillRect/>
          </a:stretch>
        </p:blipFill>
        <p:spPr>
          <a:xfrm>
            <a:off x="7609458" y="1718083"/>
            <a:ext cx="641258" cy="630950"/>
          </a:xfrm>
          <a:prstGeom prst="rect">
            <a:avLst/>
          </a:prstGeom>
        </p:spPr>
      </p:pic>
      <p:pic>
        <p:nvPicPr>
          <p:cNvPr id="85" name="Picture 84" descr="db-red.png"/>
          <p:cNvPicPr>
            <a:picLocks noChangeAspect="1"/>
          </p:cNvPicPr>
          <p:nvPr/>
        </p:nvPicPr>
        <p:blipFill>
          <a:blip r:embed="rId3" cstate="print"/>
          <a:stretch>
            <a:fillRect/>
          </a:stretch>
        </p:blipFill>
        <p:spPr>
          <a:xfrm>
            <a:off x="8804508" y="1749967"/>
            <a:ext cx="641258" cy="630950"/>
          </a:xfrm>
          <a:prstGeom prst="rect">
            <a:avLst/>
          </a:prstGeom>
        </p:spPr>
      </p:pic>
      <p:pic>
        <p:nvPicPr>
          <p:cNvPr id="86"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952848" y="1643423"/>
            <a:ext cx="541474" cy="541474"/>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783557" y="1629479"/>
            <a:ext cx="521778" cy="52177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descr="db-red.png"/>
          <p:cNvPicPr>
            <a:picLocks noChangeAspect="1"/>
          </p:cNvPicPr>
          <p:nvPr/>
        </p:nvPicPr>
        <p:blipFill>
          <a:blip r:embed="rId3" cstate="print"/>
          <a:stretch>
            <a:fillRect/>
          </a:stretch>
        </p:blipFill>
        <p:spPr>
          <a:xfrm flipH="1">
            <a:off x="10356357" y="1536740"/>
            <a:ext cx="533518" cy="524942"/>
          </a:xfrm>
          <a:prstGeom prst="rect">
            <a:avLst/>
          </a:prstGeom>
        </p:spPr>
      </p:pic>
      <p:pic>
        <p:nvPicPr>
          <p:cNvPr id="89"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71594" y="1449809"/>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descr="db-red.png"/>
          <p:cNvPicPr>
            <a:picLocks noChangeAspect="1"/>
          </p:cNvPicPr>
          <p:nvPr/>
        </p:nvPicPr>
        <p:blipFill>
          <a:blip r:embed="rId3" cstate="print"/>
          <a:stretch>
            <a:fillRect/>
          </a:stretch>
        </p:blipFill>
        <p:spPr>
          <a:xfrm flipH="1">
            <a:off x="9695957" y="2341072"/>
            <a:ext cx="533518" cy="524942"/>
          </a:xfrm>
          <a:prstGeom prst="rect">
            <a:avLst/>
          </a:prstGeom>
        </p:spPr>
      </p:pic>
      <p:pic>
        <p:nvPicPr>
          <p:cNvPr id="91"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808571" y="2257903"/>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descr="db-red.png"/>
          <p:cNvPicPr>
            <a:picLocks noChangeAspect="1"/>
          </p:cNvPicPr>
          <p:nvPr/>
        </p:nvPicPr>
        <p:blipFill>
          <a:blip r:embed="rId3" cstate="print"/>
          <a:stretch>
            <a:fillRect/>
          </a:stretch>
        </p:blipFill>
        <p:spPr>
          <a:xfrm flipH="1">
            <a:off x="7893271" y="3532105"/>
            <a:ext cx="439828" cy="432758"/>
          </a:xfrm>
          <a:prstGeom prst="rect">
            <a:avLst/>
          </a:prstGeom>
        </p:spPr>
      </p:pic>
      <p:pic>
        <p:nvPicPr>
          <p:cNvPr id="93" name="Picture 92" descr="db-red.png"/>
          <p:cNvPicPr>
            <a:picLocks noChangeAspect="1"/>
          </p:cNvPicPr>
          <p:nvPr/>
        </p:nvPicPr>
        <p:blipFill>
          <a:blip r:embed="rId3" cstate="print"/>
          <a:stretch>
            <a:fillRect/>
          </a:stretch>
        </p:blipFill>
        <p:spPr>
          <a:xfrm flipH="1">
            <a:off x="7884807" y="4057037"/>
            <a:ext cx="439828" cy="432758"/>
          </a:xfrm>
          <a:prstGeom prst="rect">
            <a:avLst/>
          </a:prstGeom>
        </p:spPr>
      </p:pic>
      <p:pic>
        <p:nvPicPr>
          <p:cNvPr id="94" name="Picture 93" descr="db-red.png"/>
          <p:cNvPicPr>
            <a:picLocks noChangeAspect="1"/>
          </p:cNvPicPr>
          <p:nvPr/>
        </p:nvPicPr>
        <p:blipFill>
          <a:blip r:embed="rId3" cstate="print"/>
          <a:stretch>
            <a:fillRect/>
          </a:stretch>
        </p:blipFill>
        <p:spPr>
          <a:xfrm flipH="1">
            <a:off x="7901736" y="4565037"/>
            <a:ext cx="439828" cy="432758"/>
          </a:xfrm>
          <a:prstGeom prst="rect">
            <a:avLst/>
          </a:prstGeom>
        </p:spPr>
      </p:pic>
      <p:pic>
        <p:nvPicPr>
          <p:cNvPr id="95"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001881" y="3453478"/>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001881" y="3941354"/>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001881" y="4445079"/>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db-red.png"/>
          <p:cNvPicPr>
            <a:picLocks noChangeAspect="1"/>
          </p:cNvPicPr>
          <p:nvPr/>
        </p:nvPicPr>
        <p:blipFill>
          <a:blip r:embed="rId3" cstate="print"/>
          <a:stretch>
            <a:fillRect/>
          </a:stretch>
        </p:blipFill>
        <p:spPr>
          <a:xfrm flipH="1">
            <a:off x="9984538" y="4023174"/>
            <a:ext cx="439828" cy="432758"/>
          </a:xfrm>
          <a:prstGeom prst="rect">
            <a:avLst/>
          </a:prstGeom>
        </p:spPr>
      </p:pic>
      <p:pic>
        <p:nvPicPr>
          <p:cNvPr id="99" name="Picture 98" descr="db-red.png"/>
          <p:cNvPicPr>
            <a:picLocks noChangeAspect="1"/>
          </p:cNvPicPr>
          <p:nvPr/>
        </p:nvPicPr>
        <p:blipFill>
          <a:blip r:embed="rId3" cstate="print"/>
          <a:stretch>
            <a:fillRect/>
          </a:stretch>
        </p:blipFill>
        <p:spPr>
          <a:xfrm flipH="1">
            <a:off x="11009012" y="4014710"/>
            <a:ext cx="439828" cy="432758"/>
          </a:xfrm>
          <a:prstGeom prst="rect">
            <a:avLst/>
          </a:prstGeom>
        </p:spPr>
      </p:pic>
      <p:pic>
        <p:nvPicPr>
          <p:cNvPr id="100"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074319" y="3882525"/>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1092166" y="3877577"/>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db-red.png"/>
          <p:cNvPicPr>
            <a:picLocks noChangeAspect="1"/>
          </p:cNvPicPr>
          <p:nvPr/>
        </p:nvPicPr>
        <p:blipFill>
          <a:blip r:embed="rId3" cstate="print"/>
          <a:stretch>
            <a:fillRect/>
          </a:stretch>
        </p:blipFill>
        <p:spPr>
          <a:xfrm>
            <a:off x="9026854" y="3929221"/>
            <a:ext cx="662794" cy="652140"/>
          </a:xfrm>
          <a:prstGeom prst="rect">
            <a:avLst/>
          </a:prstGeom>
        </p:spPr>
      </p:pic>
      <p:pic>
        <p:nvPicPr>
          <p:cNvPr id="103"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149872" y="3803924"/>
            <a:ext cx="605051" cy="60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42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rPr>
              <a:t>Oracle Confidential</a:t>
            </a:r>
            <a:endParaRPr kumimoji="0" lang="en-US" sz="1800" b="0" i="0" u="none" strike="noStrike" kern="0" cap="none" spc="0" normalizeH="0" baseline="0" noProof="0" dirty="0">
              <a:ln>
                <a:noFill/>
              </a:ln>
              <a:solidFill>
                <a:srgbClr val="5F5F5F"/>
              </a:solidFill>
              <a:effectLst/>
              <a:uLnTx/>
              <a:uFillTx/>
            </a:endParaRPr>
          </a:p>
        </p:txBody>
      </p:sp>
      <p:sp>
        <p:nvSpPr>
          <p:cNvPr id="3" name="TextBox 2"/>
          <p:cNvSpPr txBox="1"/>
          <p:nvPr/>
        </p:nvSpPr>
        <p:spPr>
          <a:xfrm>
            <a:off x="1222512" y="2306158"/>
            <a:ext cx="9402417" cy="1197735"/>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a:t>
            </a:r>
            <a:endParaRPr lang="en-US" sz="5400" b="1" kern="0" dirty="0">
              <a:solidFill>
                <a:srgbClr val="FFFFFF"/>
              </a:solidFill>
              <a:latin typeface="Bookman Old Style" charset="0"/>
              <a:ea typeface="Bookman Old Style" charset="0"/>
              <a:cs typeface="Bookman Old Style" charset="0"/>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Microservices</a:t>
            </a:r>
            <a:endParaRPr lang="en-US" sz="5400" b="1" kern="0" dirty="0">
              <a:solidFill>
                <a:srgbClr val="FFFFFF"/>
              </a:solidFill>
              <a:latin typeface="Bookman Old Style" charset="0"/>
              <a:ea typeface="Bookman Old Style" charset="0"/>
              <a:cs typeface="Bookman Old Style" charset="0"/>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Overview</a:t>
            </a:r>
          </a:p>
        </p:txBody>
      </p:sp>
    </p:spTree>
    <p:extLst>
      <p:ext uri="{BB962C8B-B14F-4D97-AF65-F5344CB8AC3E}">
        <p14:creationId xmlns:p14="http://schemas.microsoft.com/office/powerpoint/2010/main" val="395117017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1" name="Straight Arrow Connector 130"/>
          <p:cNvCxnSpPr>
            <a:stCxn id="86" idx="3"/>
            <a:endCxn id="88" idx="1"/>
          </p:cNvCxnSpPr>
          <p:nvPr/>
        </p:nvCxnSpPr>
        <p:spPr>
          <a:xfrm>
            <a:off x="4449070" y="4146371"/>
            <a:ext cx="2939348" cy="101656"/>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3" name="Text Placeholder 42"/>
          <p:cNvSpPr>
            <a:spLocks noGrp="1"/>
          </p:cNvSpPr>
          <p:nvPr>
            <p:ph type="body" sz="quarter" idx="13"/>
          </p:nvPr>
        </p:nvSpPr>
        <p:spPr>
          <a:xfrm>
            <a:off x="531814" y="977949"/>
            <a:ext cx="11125198" cy="343299"/>
          </a:xfrm>
        </p:spPr>
        <p:txBody>
          <a:bodyPr/>
          <a:lstStyle/>
          <a:p>
            <a:r>
              <a:rPr lang="en-US" dirty="0"/>
              <a:t>Administration, Distribution, Receiver, Metrics  Services with </a:t>
            </a:r>
            <a:r>
              <a:rPr lang="en-US" dirty="0" err="1"/>
              <a:t>RESTful</a:t>
            </a:r>
            <a:r>
              <a:rPr lang="en-US" dirty="0"/>
              <a:t> Service Interfaces</a:t>
            </a:r>
          </a:p>
        </p:txBody>
      </p:sp>
      <p:sp>
        <p:nvSpPr>
          <p:cNvPr id="78" name="Title 77"/>
          <p:cNvSpPr>
            <a:spLocks noGrp="1"/>
          </p:cNvSpPr>
          <p:nvPr>
            <p:ph type="title"/>
          </p:nvPr>
        </p:nvSpPr>
        <p:spPr>
          <a:xfrm>
            <a:off x="531812" y="10608"/>
            <a:ext cx="11125200" cy="889000"/>
          </a:xfrm>
        </p:spPr>
        <p:txBody>
          <a:bodyPr/>
          <a:lstStyle/>
          <a:p>
            <a:pPr>
              <a:defRPr/>
            </a:pPr>
            <a:r>
              <a:rPr lang="en-US" sz="3200" dirty="0" err="1"/>
              <a:t>Microservices</a:t>
            </a:r>
            <a:r>
              <a:rPr lang="en-US" sz="3200" dirty="0"/>
              <a:t> Architecture for Cloud and Large-scale Deployments</a:t>
            </a:r>
          </a:p>
        </p:txBody>
      </p:sp>
      <p:cxnSp>
        <p:nvCxnSpPr>
          <p:cNvPr id="7" name="Straight Connector 25"/>
          <p:cNvCxnSpPr>
            <a:cxnSpLocks noChangeShapeType="1"/>
          </p:cNvCxnSpPr>
          <p:nvPr/>
        </p:nvCxnSpPr>
        <p:spPr bwMode="auto">
          <a:xfrm>
            <a:off x="4206250" y="3394057"/>
            <a:ext cx="914400" cy="914400"/>
          </a:xfrm>
          <a:prstGeom prst="line">
            <a:avLst/>
          </a:prstGeom>
          <a:noFill/>
          <a:ln w="9525" algn="ctr">
            <a:noFill/>
            <a:round/>
            <a:headEnd/>
            <a:tailEnd/>
          </a:ln>
          <a:scene3d>
            <a:camera prst="orthographicFront"/>
            <a:lightRig rig="threePt" dir="t"/>
          </a:scene3d>
          <a:sp3d>
            <a:bevelT/>
          </a:sp3d>
        </p:spPr>
      </p:cxnSp>
      <p:pic>
        <p:nvPicPr>
          <p:cNvPr id="9" name="Picture 29" descr="cloud"/>
          <p:cNvPicPr>
            <a:picLocks noChangeAspect="1" noChangeArrowheads="1"/>
          </p:cNvPicPr>
          <p:nvPr/>
        </p:nvPicPr>
        <p:blipFill>
          <a:blip r:embed="rId3" cstate="print"/>
          <a:stretch>
            <a:fillRect/>
          </a:stretch>
        </p:blipFill>
        <p:spPr bwMode="auto">
          <a:xfrm>
            <a:off x="5231127" y="3299843"/>
            <a:ext cx="1336370" cy="1336370"/>
          </a:xfrm>
          <a:prstGeom prst="rect">
            <a:avLst/>
          </a:prstGeom>
          <a:noFill/>
          <a:ln w="9525">
            <a:noFill/>
            <a:miter lim="800000"/>
            <a:headEnd/>
            <a:tailEnd/>
          </a:ln>
          <a:scene3d>
            <a:camera prst="orthographicFront"/>
            <a:lightRig rig="threePt" dir="t"/>
          </a:scene3d>
          <a:sp3d/>
        </p:spPr>
      </p:pic>
      <p:pic>
        <p:nvPicPr>
          <p:cNvPr id="14" name="Picture 43"/>
          <p:cNvPicPr>
            <a:picLocks noChangeAspect="1" noChangeArrowheads="1"/>
          </p:cNvPicPr>
          <p:nvPr/>
        </p:nvPicPr>
        <p:blipFill>
          <a:blip r:embed="rId4" cstate="print"/>
          <a:stretch>
            <a:fillRect/>
          </a:stretch>
        </p:blipFill>
        <p:spPr bwMode="auto">
          <a:xfrm>
            <a:off x="338931" y="3049443"/>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80" name="Rounded Rectangle 79"/>
          <p:cNvSpPr/>
          <p:nvPr/>
        </p:nvSpPr>
        <p:spPr>
          <a:xfrm>
            <a:off x="408255" y="1424435"/>
            <a:ext cx="4271561" cy="4728753"/>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ounded Rectangle 80"/>
          <p:cNvSpPr/>
          <p:nvPr/>
        </p:nvSpPr>
        <p:spPr>
          <a:xfrm>
            <a:off x="7148848" y="1525303"/>
            <a:ext cx="4277702" cy="4728753"/>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2" name="TextBox 81"/>
          <p:cNvSpPr txBox="1"/>
          <p:nvPr/>
        </p:nvSpPr>
        <p:spPr>
          <a:xfrm>
            <a:off x="2067245" y="5800494"/>
            <a:ext cx="1136469" cy="27432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Source</a:t>
            </a:r>
          </a:p>
        </p:txBody>
      </p:sp>
      <p:sp>
        <p:nvSpPr>
          <p:cNvPr id="83" name="TextBox 82"/>
          <p:cNvSpPr txBox="1"/>
          <p:nvPr/>
        </p:nvSpPr>
        <p:spPr>
          <a:xfrm>
            <a:off x="8931492" y="5875237"/>
            <a:ext cx="1136469" cy="27432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Target</a:t>
            </a:r>
          </a:p>
        </p:txBody>
      </p:sp>
      <p:pic>
        <p:nvPicPr>
          <p:cNvPr id="84" name="Picture 43"/>
          <p:cNvPicPr>
            <a:picLocks noChangeAspect="1" noChangeArrowheads="1"/>
          </p:cNvPicPr>
          <p:nvPr/>
        </p:nvPicPr>
        <p:blipFill>
          <a:blip r:embed="rId4" cstate="print"/>
          <a:stretch>
            <a:fillRect/>
          </a:stretch>
        </p:blipFill>
        <p:spPr bwMode="auto">
          <a:xfrm>
            <a:off x="9823786" y="3094041"/>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85" name="Flowchart: Multidocument 84"/>
          <p:cNvSpPr/>
          <p:nvPr/>
        </p:nvSpPr>
        <p:spPr>
          <a:xfrm>
            <a:off x="2281275" y="4734860"/>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Trail Files</a:t>
            </a:r>
          </a:p>
        </p:txBody>
      </p:sp>
      <p:sp>
        <p:nvSpPr>
          <p:cNvPr id="97" name="Rounded Rectangle 96"/>
          <p:cNvSpPr/>
          <p:nvPr/>
        </p:nvSpPr>
        <p:spPr>
          <a:xfrm>
            <a:off x="628485" y="4965482"/>
            <a:ext cx="907200" cy="309490"/>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Extract</a:t>
            </a:r>
          </a:p>
        </p:txBody>
      </p:sp>
      <p:sp>
        <p:nvSpPr>
          <p:cNvPr id="96" name="Rounded Rectangle 95"/>
          <p:cNvSpPr/>
          <p:nvPr/>
        </p:nvSpPr>
        <p:spPr>
          <a:xfrm>
            <a:off x="8960462" y="2161611"/>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Admin Server</a:t>
            </a:r>
          </a:p>
        </p:txBody>
      </p:sp>
      <p:sp>
        <p:nvSpPr>
          <p:cNvPr id="106" name="Flowchart: Multidocument 105"/>
          <p:cNvSpPr/>
          <p:nvPr/>
        </p:nvSpPr>
        <p:spPr>
          <a:xfrm>
            <a:off x="8360731" y="4902311"/>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Trail Files</a:t>
            </a:r>
          </a:p>
        </p:txBody>
      </p:sp>
      <p:sp>
        <p:nvSpPr>
          <p:cNvPr id="107" name="Rounded Rectangle 106"/>
          <p:cNvSpPr/>
          <p:nvPr/>
        </p:nvSpPr>
        <p:spPr>
          <a:xfrm>
            <a:off x="10095253" y="5026159"/>
            <a:ext cx="1036158" cy="325895"/>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Replicat</a:t>
            </a:r>
          </a:p>
        </p:txBody>
      </p:sp>
      <p:cxnSp>
        <p:nvCxnSpPr>
          <p:cNvPr id="109" name="Straight Arrow Connector 108"/>
          <p:cNvCxnSpPr/>
          <p:nvPr/>
        </p:nvCxnSpPr>
        <p:spPr>
          <a:xfrm flipH="1">
            <a:off x="1071455" y="4659758"/>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636698" y="4706366"/>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7" idx="3"/>
            <a:endCxn id="85" idx="1"/>
          </p:cNvCxnSpPr>
          <p:nvPr/>
        </p:nvCxnSpPr>
        <p:spPr>
          <a:xfrm flipV="1">
            <a:off x="1535685" y="5117458"/>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9356461" y="5186924"/>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21" name="Elbow Connector 120"/>
          <p:cNvCxnSpPr/>
          <p:nvPr/>
        </p:nvCxnSpPr>
        <p:spPr>
          <a:xfrm rot="5400000" flipH="1" flipV="1">
            <a:off x="3219684" y="4491307"/>
            <a:ext cx="696683" cy="566059"/>
          </a:xfrm>
          <a:prstGeom prst="bentConnector3">
            <a:avLst>
              <a:gd name="adj1" fmla="val 2083"/>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37" name="Elbow Connector 136"/>
          <p:cNvCxnSpPr/>
          <p:nvPr/>
        </p:nvCxnSpPr>
        <p:spPr>
          <a:xfrm rot="16200000" flipH="1">
            <a:off x="7689024" y="4616959"/>
            <a:ext cx="748838" cy="572982"/>
          </a:xfrm>
          <a:prstGeom prst="bentConnector3">
            <a:avLst>
              <a:gd name="adj1" fmla="val 99708"/>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86" name="Rounded Rectangle 85"/>
          <p:cNvSpPr/>
          <p:nvPr/>
        </p:nvSpPr>
        <p:spPr>
          <a:xfrm>
            <a:off x="2972127" y="3875855"/>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Distribution Service</a:t>
            </a:r>
          </a:p>
        </p:txBody>
      </p:sp>
      <p:sp>
        <p:nvSpPr>
          <p:cNvPr id="88" name="Rounded Rectangle 87"/>
          <p:cNvSpPr/>
          <p:nvPr/>
        </p:nvSpPr>
        <p:spPr>
          <a:xfrm>
            <a:off x="7388418" y="3977511"/>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Receiver Service</a:t>
            </a:r>
          </a:p>
        </p:txBody>
      </p:sp>
      <p:cxnSp>
        <p:nvCxnSpPr>
          <p:cNvPr id="158" name="Straight Arrow Connector 157"/>
          <p:cNvCxnSpPr/>
          <p:nvPr/>
        </p:nvCxnSpPr>
        <p:spPr>
          <a:xfrm flipH="1">
            <a:off x="4100483" y="2074460"/>
            <a:ext cx="1399565" cy="1752958"/>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580626" y="2554085"/>
            <a:ext cx="1147233" cy="53056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Source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Database</a:t>
            </a:r>
          </a:p>
        </p:txBody>
      </p:sp>
      <p:sp>
        <p:nvSpPr>
          <p:cNvPr id="167" name="TextBox 166"/>
          <p:cNvSpPr txBox="1"/>
          <p:nvPr/>
        </p:nvSpPr>
        <p:spPr>
          <a:xfrm>
            <a:off x="10039699" y="2621928"/>
            <a:ext cx="1147233" cy="53056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Target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Database</a:t>
            </a:r>
          </a:p>
        </p:txBody>
      </p:sp>
      <p:sp>
        <p:nvSpPr>
          <p:cNvPr id="172" name="TextBox 171"/>
          <p:cNvSpPr txBox="1"/>
          <p:nvPr/>
        </p:nvSpPr>
        <p:spPr>
          <a:xfrm>
            <a:off x="5099910" y="1447001"/>
            <a:ext cx="1778959" cy="709345"/>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a:ea typeface="+mn-ea"/>
                <a:cs typeface="+mn-cs"/>
              </a:rPr>
              <a:t>HTTPS </a:t>
            </a:r>
            <a:r>
              <a:rPr kumimoji="0" lang="en-US" sz="1800" b="1" i="0" u="none" strike="noStrike" kern="1200" cap="none" spc="0" normalizeH="0" baseline="0" noProof="0" dirty="0" err="1">
                <a:ln>
                  <a:noFill/>
                </a:ln>
                <a:solidFill>
                  <a:srgbClr val="00B050"/>
                </a:solidFill>
                <a:effectLst/>
                <a:uLnTx/>
                <a:uFillTx/>
                <a:latin typeface="Calibri"/>
                <a:ea typeface="+mn-ea"/>
                <a:cs typeface="+mn-cs"/>
              </a:rPr>
              <a:t>RESTFul</a:t>
            </a:r>
            <a:r>
              <a:rPr kumimoji="0" lang="en-US" sz="1800" b="1" i="0" u="none" strike="noStrike" kern="1200" cap="none" spc="0" normalizeH="0" baseline="0" noProof="0" dirty="0">
                <a:ln>
                  <a:noFill/>
                </a:ln>
                <a:solidFill>
                  <a:srgbClr val="00B050"/>
                </a:solidFill>
                <a:effectLst/>
                <a:uLnTx/>
                <a:uFillTx/>
                <a:latin typeface="Calibri"/>
                <a:ea typeface="+mn-ea"/>
                <a:cs typeface="+mn-cs"/>
              </a:rPr>
              <a:t> Service Interfaces</a:t>
            </a:r>
          </a:p>
        </p:txBody>
      </p:sp>
      <p:sp>
        <p:nvSpPr>
          <p:cNvPr id="52" name="Rounded Rectangle 51"/>
          <p:cNvSpPr/>
          <p:nvPr/>
        </p:nvSpPr>
        <p:spPr>
          <a:xfrm>
            <a:off x="1997042" y="2072310"/>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Admin Server</a:t>
            </a:r>
          </a:p>
        </p:txBody>
      </p:sp>
      <p:cxnSp>
        <p:nvCxnSpPr>
          <p:cNvPr id="58" name="Straight Arrow Connector 57"/>
          <p:cNvCxnSpPr/>
          <p:nvPr/>
        </p:nvCxnSpPr>
        <p:spPr>
          <a:xfrm flipH="1">
            <a:off x="3193578" y="1910687"/>
            <a:ext cx="1842446" cy="49131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198358" y="2090383"/>
            <a:ext cx="1649105" cy="192205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635087" y="2008496"/>
            <a:ext cx="2249606" cy="475397"/>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2886420" y="2729677"/>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Metrics Server</a:t>
            </a:r>
          </a:p>
        </p:txBody>
      </p:sp>
      <p:sp>
        <p:nvSpPr>
          <p:cNvPr id="54" name="Rounded Rectangle 53"/>
          <p:cNvSpPr/>
          <p:nvPr/>
        </p:nvSpPr>
        <p:spPr>
          <a:xfrm>
            <a:off x="3229890" y="5488800"/>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Service Manager</a:t>
            </a:r>
          </a:p>
        </p:txBody>
      </p:sp>
      <p:sp>
        <p:nvSpPr>
          <p:cNvPr id="55" name="Rounded Rectangle 54"/>
          <p:cNvSpPr/>
          <p:nvPr/>
        </p:nvSpPr>
        <p:spPr>
          <a:xfrm>
            <a:off x="7394732" y="5641200"/>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Service Manager</a:t>
            </a:r>
          </a:p>
        </p:txBody>
      </p:sp>
      <p:sp>
        <p:nvSpPr>
          <p:cNvPr id="56" name="Rounded Rectangle 55"/>
          <p:cNvSpPr/>
          <p:nvPr/>
        </p:nvSpPr>
        <p:spPr>
          <a:xfrm>
            <a:off x="7624468" y="2704656"/>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Metrics Server</a:t>
            </a:r>
          </a:p>
        </p:txBody>
      </p:sp>
      <p:cxnSp>
        <p:nvCxnSpPr>
          <p:cNvPr id="59" name="Straight Arrow Connector 58"/>
          <p:cNvCxnSpPr/>
          <p:nvPr/>
        </p:nvCxnSpPr>
        <p:spPr>
          <a:xfrm>
            <a:off x="6391702" y="2038066"/>
            <a:ext cx="1264692" cy="746077"/>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941326" y="2215487"/>
            <a:ext cx="1701420" cy="3366447"/>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4258101" y="2251881"/>
            <a:ext cx="1460311" cy="3220871"/>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3944202" y="2060812"/>
            <a:ext cx="1323834" cy="73697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42819"/>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p>
            <a:r>
              <a:rPr lang="en-US" dirty="0"/>
              <a:t>Common Key Attributes and Benefits of Each Service</a:t>
            </a:r>
          </a:p>
        </p:txBody>
      </p:sp>
      <p:sp>
        <p:nvSpPr>
          <p:cNvPr id="7" name="Content Placeholder 6"/>
          <p:cNvSpPr>
            <a:spLocks noGrp="1"/>
          </p:cNvSpPr>
          <p:nvPr>
            <p:ph idx="1"/>
          </p:nvPr>
        </p:nvSpPr>
        <p:spPr>
          <a:xfrm>
            <a:off x="531151" y="1066801"/>
            <a:ext cx="11126522" cy="4419600"/>
          </a:xfrm>
        </p:spPr>
        <p:txBody>
          <a:bodyPr/>
          <a:lstStyle/>
          <a:p>
            <a:r>
              <a:rPr lang="en-US" dirty="0"/>
              <a:t>Enables remote configuration, monitoring, and administration </a:t>
            </a:r>
          </a:p>
          <a:p>
            <a:r>
              <a:rPr lang="en-US" dirty="0"/>
              <a:t>Provides formal </a:t>
            </a:r>
            <a:r>
              <a:rPr lang="en-US" dirty="0" err="1"/>
              <a:t>RESTful</a:t>
            </a:r>
            <a:r>
              <a:rPr lang="en-US" dirty="0"/>
              <a:t> service interfaces</a:t>
            </a:r>
          </a:p>
          <a:p>
            <a:pPr lvl="1"/>
            <a:r>
              <a:rPr lang="en-US" dirty="0"/>
              <a:t>Industry-standard communications protocol: HTTPS, JSON</a:t>
            </a:r>
          </a:p>
          <a:p>
            <a:pPr lvl="1"/>
            <a:r>
              <a:rPr lang="en-US" dirty="0"/>
              <a:t>Enables Applications to Embed </a:t>
            </a:r>
            <a:r>
              <a:rPr lang="en-US" dirty="0" err="1"/>
              <a:t>GoldenGate</a:t>
            </a:r>
            <a:endParaRPr lang="en-US" dirty="0"/>
          </a:p>
          <a:p>
            <a:r>
              <a:rPr lang="en-US" dirty="0"/>
              <a:t>Secure </a:t>
            </a:r>
          </a:p>
          <a:p>
            <a:pPr lvl="1"/>
            <a:r>
              <a:rPr lang="en-US" dirty="0"/>
              <a:t>Authorize  identity of clients with username / password or SSL client certificates</a:t>
            </a:r>
          </a:p>
          <a:p>
            <a:r>
              <a:rPr lang="en-US" dirty="0"/>
              <a:t>Discover</a:t>
            </a:r>
          </a:p>
          <a:p>
            <a:pPr lvl="1"/>
            <a:r>
              <a:rPr lang="en-US" dirty="0"/>
              <a:t>Catalog of all RESTful methods with link based navigation.</a:t>
            </a:r>
          </a:p>
          <a:p>
            <a:r>
              <a:rPr lang="en-US" dirty="0"/>
              <a:t>Contains an embedded HTML5 application for simple browser based monitoring and administration (no web server needed)</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72926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Solutions For Everyone</a:t>
            </a: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11" name="Straight Connector 10"/>
          <p:cNvCxnSpPr/>
          <p:nvPr/>
        </p:nvCxnSpPr>
        <p:spPr>
          <a:xfrm>
            <a:off x="4029740" y="1541721"/>
            <a:ext cx="21265" cy="4306186"/>
          </a:xfrm>
          <a:prstGeom prst="line">
            <a:avLst/>
          </a:prstGeom>
          <a:ln w="28575">
            <a:solidFill>
              <a:schemeClr val="accent5"/>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40374" y="1541721"/>
            <a:ext cx="21265" cy="4306186"/>
          </a:xfrm>
          <a:prstGeom prst="line">
            <a:avLst/>
          </a:prstGeom>
          <a:ln w="28575">
            <a:solidFill>
              <a:schemeClr val="accent5"/>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24822" y="1343246"/>
            <a:ext cx="1520124" cy="352647"/>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8595B"/>
                </a:solidFill>
                <a:effectLst/>
                <a:uLnTx/>
                <a:uFillTx/>
                <a:latin typeface="Calibri"/>
                <a:ea typeface="+mn-ea"/>
                <a:cs typeface="+mn-cs"/>
              </a:rPr>
              <a:t>Administrators</a:t>
            </a:r>
          </a:p>
        </p:txBody>
      </p:sp>
      <p:sp>
        <p:nvSpPr>
          <p:cNvPr id="14" name="TextBox 13"/>
          <p:cNvSpPr txBox="1"/>
          <p:nvPr/>
        </p:nvSpPr>
        <p:spPr>
          <a:xfrm>
            <a:off x="5255913" y="1343246"/>
            <a:ext cx="1520124" cy="352647"/>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Traditionalists</a:t>
            </a:r>
          </a:p>
        </p:txBody>
      </p:sp>
      <p:sp>
        <p:nvSpPr>
          <p:cNvPr id="15" name="TextBox 14"/>
          <p:cNvSpPr txBox="1"/>
          <p:nvPr/>
        </p:nvSpPr>
        <p:spPr>
          <a:xfrm>
            <a:off x="8862208" y="1343246"/>
            <a:ext cx="1520124" cy="352647"/>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DevOps</a:t>
            </a:r>
          </a:p>
        </p:txBody>
      </p:sp>
      <p:sp>
        <p:nvSpPr>
          <p:cNvPr id="16" name="TextBox 15"/>
          <p:cNvSpPr txBox="1"/>
          <p:nvPr/>
        </p:nvSpPr>
        <p:spPr>
          <a:xfrm>
            <a:off x="808074" y="4157330"/>
            <a:ext cx="2998382" cy="1690577"/>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Simple to use Web interfaces</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Get up and running quickly</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Lower learning curve</a:t>
            </a:r>
          </a:p>
        </p:txBody>
      </p:sp>
      <p:sp>
        <p:nvSpPr>
          <p:cNvPr id="17" name="TextBox 16"/>
          <p:cNvSpPr txBox="1"/>
          <p:nvPr/>
        </p:nvSpPr>
        <p:spPr>
          <a:xfrm>
            <a:off x="4669687" y="4157329"/>
            <a:ext cx="2998382" cy="1690577"/>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Command Line access via </a:t>
            </a:r>
            <a:r>
              <a:rPr kumimoji="0" lang="en-US" sz="1800" b="0" i="0" u="none" strike="noStrike" kern="1200" cap="none" spc="0" normalizeH="0" baseline="0" noProof="0" dirty="0" err="1">
                <a:ln>
                  <a:noFill/>
                </a:ln>
                <a:solidFill>
                  <a:srgbClr val="58595B"/>
                </a:solidFill>
                <a:effectLst/>
                <a:uLnTx/>
                <a:uFillTx/>
                <a:latin typeface="Calibri"/>
                <a:ea typeface="+mn-ea"/>
                <a:cs typeface="+mn-cs"/>
              </a:rPr>
              <a:t>adminclient</a:t>
            </a:r>
            <a:r>
              <a:rPr kumimoji="0" lang="en-US" sz="1800" b="0" i="0" u="none" strike="noStrike" kern="1200" cap="none" spc="0" normalizeH="0" baseline="0" noProof="0" dirty="0">
                <a:ln>
                  <a:noFill/>
                </a:ln>
                <a:solidFill>
                  <a:srgbClr val="58595B"/>
                </a:solidFill>
                <a:effectLst/>
                <a:uLnTx/>
                <a:uFillTx/>
                <a:latin typeface="Calibri"/>
                <a:ea typeface="+mn-ea"/>
                <a:cs typeface="+mn-cs"/>
              </a:rPr>
              <a:t> – run anywhere</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Similar </a:t>
            </a:r>
            <a:r>
              <a:rPr kumimoji="0" lang="en-US" sz="1800" b="0" i="0" u="none" strike="noStrike" kern="1200" cap="none" spc="0" normalizeH="0" baseline="0" noProof="0" dirty="0" err="1">
                <a:ln>
                  <a:noFill/>
                </a:ln>
                <a:solidFill>
                  <a:srgbClr val="58595B"/>
                </a:solidFill>
                <a:effectLst/>
                <a:uLnTx/>
                <a:uFillTx/>
                <a:latin typeface="Calibri"/>
                <a:ea typeface="+mn-ea"/>
                <a:cs typeface="+mn-cs"/>
              </a:rPr>
              <a:t>GoldenGate</a:t>
            </a:r>
            <a:r>
              <a:rPr kumimoji="0" lang="en-US" sz="1800" b="0" i="0" u="none" strike="noStrike" kern="1200" cap="none" spc="0" normalizeH="0" baseline="0" noProof="0" dirty="0">
                <a:ln>
                  <a:noFill/>
                </a:ln>
                <a:solidFill>
                  <a:srgbClr val="58595B"/>
                </a:solidFill>
                <a:effectLst/>
                <a:uLnTx/>
                <a:uFillTx/>
                <a:latin typeface="Calibri"/>
                <a:ea typeface="+mn-ea"/>
                <a:cs typeface="+mn-cs"/>
              </a:rPr>
              <a:t> commands as in GGSCI</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Interaction the same as previous releases, just thin client</a:t>
            </a:r>
          </a:p>
        </p:txBody>
      </p:sp>
      <p:sp>
        <p:nvSpPr>
          <p:cNvPr id="18" name="TextBox 17"/>
          <p:cNvSpPr txBox="1"/>
          <p:nvPr/>
        </p:nvSpPr>
        <p:spPr>
          <a:xfrm>
            <a:off x="8366241" y="4157330"/>
            <a:ext cx="2998382" cy="1690577"/>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Uses RESTful APIs</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Run anywhere</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Roll your own monitoring</a:t>
            </a:r>
          </a:p>
        </p:txBody>
      </p:sp>
      <p:pic>
        <p:nvPicPr>
          <p:cNvPr id="5" name="Picture 4"/>
          <p:cNvPicPr>
            <a:picLocks noChangeAspect="1"/>
          </p:cNvPicPr>
          <p:nvPr/>
        </p:nvPicPr>
        <p:blipFill>
          <a:blip r:embed="rId3"/>
          <a:stretch>
            <a:fillRect/>
          </a:stretch>
        </p:blipFill>
        <p:spPr>
          <a:xfrm>
            <a:off x="8433944" y="1695893"/>
            <a:ext cx="2562051" cy="2342742"/>
          </a:xfrm>
          <a:prstGeom prst="rect">
            <a:avLst/>
          </a:prstGeom>
        </p:spPr>
      </p:pic>
      <p:pic>
        <p:nvPicPr>
          <p:cNvPr id="7" name="Picture 6"/>
          <p:cNvPicPr>
            <a:picLocks noChangeAspect="1"/>
          </p:cNvPicPr>
          <p:nvPr/>
        </p:nvPicPr>
        <p:blipFill>
          <a:blip r:embed="rId4"/>
          <a:stretch>
            <a:fillRect/>
          </a:stretch>
        </p:blipFill>
        <p:spPr>
          <a:xfrm>
            <a:off x="4922035" y="1695893"/>
            <a:ext cx="2344753" cy="2162340"/>
          </a:xfrm>
          <a:prstGeom prst="rect">
            <a:avLst/>
          </a:prstGeom>
        </p:spPr>
      </p:pic>
      <p:pic>
        <p:nvPicPr>
          <p:cNvPr id="10" name="Picture 9"/>
          <p:cNvPicPr>
            <a:picLocks noChangeAspect="1"/>
          </p:cNvPicPr>
          <p:nvPr/>
        </p:nvPicPr>
        <p:blipFill>
          <a:blip r:embed="rId5"/>
          <a:stretch>
            <a:fillRect/>
          </a:stretch>
        </p:blipFill>
        <p:spPr>
          <a:xfrm>
            <a:off x="974796" y="1695893"/>
            <a:ext cx="2682639" cy="2342742"/>
          </a:xfrm>
          <a:prstGeom prst="rect">
            <a:avLst/>
          </a:prstGeom>
        </p:spPr>
      </p:pic>
    </p:spTree>
    <p:extLst>
      <p:ext uri="{BB962C8B-B14F-4D97-AF65-F5344CB8AC3E}">
        <p14:creationId xmlns:p14="http://schemas.microsoft.com/office/powerpoint/2010/main" val="118448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1812" y="-9225"/>
            <a:ext cx="11125200" cy="889000"/>
          </a:xfrm>
        </p:spPr>
        <p:txBody>
          <a:bodyPr/>
          <a:lstStyle/>
          <a:p>
            <a:r>
              <a:rPr lang="en-US" dirty="0"/>
              <a:t>Security Model</a:t>
            </a:r>
          </a:p>
        </p:txBody>
      </p:sp>
      <p:sp>
        <p:nvSpPr>
          <p:cNvPr id="64" name="Content Placeholder 63"/>
          <p:cNvSpPr>
            <a:spLocks noGrp="1"/>
          </p:cNvSpPr>
          <p:nvPr>
            <p:ph idx="1"/>
          </p:nvPr>
        </p:nvSpPr>
        <p:spPr>
          <a:xfrm>
            <a:off x="6733310" y="1567543"/>
            <a:ext cx="5221247" cy="4714504"/>
          </a:xfrm>
        </p:spPr>
        <p:txBody>
          <a:bodyPr/>
          <a:lstStyle/>
          <a:p>
            <a:pPr>
              <a:buNone/>
            </a:pPr>
            <a:r>
              <a:rPr lang="en-US" b="1" dirty="0"/>
              <a:t>Client Authorization </a:t>
            </a:r>
          </a:p>
          <a:p>
            <a:r>
              <a:rPr lang="en-US" dirty="0"/>
              <a:t>Identity via SSL user certificates or via username/password</a:t>
            </a:r>
          </a:p>
          <a:p>
            <a:r>
              <a:rPr lang="en-US" dirty="0"/>
              <a:t>Roles</a:t>
            </a:r>
          </a:p>
          <a:p>
            <a:pPr lvl="1"/>
            <a:r>
              <a:rPr lang="en-US" dirty="0"/>
              <a:t>Security User</a:t>
            </a:r>
          </a:p>
          <a:p>
            <a:pPr lvl="1"/>
            <a:r>
              <a:rPr lang="en-US" dirty="0"/>
              <a:t>Administrator</a:t>
            </a:r>
          </a:p>
          <a:p>
            <a:pPr lvl="1"/>
            <a:r>
              <a:rPr lang="en-US" dirty="0"/>
              <a:t>Operator  </a:t>
            </a:r>
          </a:p>
          <a:p>
            <a:pPr lvl="1"/>
            <a:r>
              <a:rPr lang="en-US" dirty="0"/>
              <a:t>User</a:t>
            </a:r>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 Placeholder 9"/>
          <p:cNvSpPr>
            <a:spLocks noGrp="1"/>
          </p:cNvSpPr>
          <p:nvPr>
            <p:ph type="body" sz="quarter" idx="13"/>
          </p:nvPr>
        </p:nvSpPr>
        <p:spPr>
          <a:xfrm>
            <a:off x="531813" y="958116"/>
            <a:ext cx="11125199" cy="343299"/>
          </a:xfrm>
        </p:spPr>
        <p:txBody>
          <a:bodyPr/>
          <a:lstStyle/>
          <a:p>
            <a:r>
              <a:rPr lang="en-US" dirty="0"/>
              <a:t>Standard TLS/SSL based authentication  and Client Authorization</a:t>
            </a:r>
          </a:p>
        </p:txBody>
      </p:sp>
      <p:grpSp>
        <p:nvGrpSpPr>
          <p:cNvPr id="2" name="Group 48"/>
          <p:cNvGrpSpPr/>
          <p:nvPr/>
        </p:nvGrpSpPr>
        <p:grpSpPr>
          <a:xfrm>
            <a:off x="2327565" y="3930732"/>
            <a:ext cx="3479470" cy="2363190"/>
            <a:chOff x="3942609" y="3800104"/>
            <a:chExt cx="3479470" cy="2363190"/>
          </a:xfrm>
        </p:grpSpPr>
        <p:sp>
          <p:nvSpPr>
            <p:cNvPr id="18" name="Rounded Rectangle 17"/>
            <p:cNvSpPr/>
            <p:nvPr/>
          </p:nvSpPr>
          <p:spPr>
            <a:xfrm>
              <a:off x="3942609" y="3800104"/>
              <a:ext cx="3479470" cy="2363190"/>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 name="Rounded Rectangle 37"/>
            <p:cNvSpPr/>
            <p:nvPr/>
          </p:nvSpPr>
          <p:spPr>
            <a:xfrm>
              <a:off x="4507552" y="3989882"/>
              <a:ext cx="2427637" cy="653369"/>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Calibri"/>
                  <a:ea typeface="+mn-ea"/>
                  <a:cs typeface="+mn-cs"/>
                </a:rPr>
                <a:t>GoldenGate</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 Services </a:t>
              </a:r>
            </a:p>
          </p:txBody>
        </p:sp>
        <p:sp>
          <p:nvSpPr>
            <p:cNvPr id="42" name="Rounded Rectangle 41"/>
            <p:cNvSpPr/>
            <p:nvPr/>
          </p:nvSpPr>
          <p:spPr>
            <a:xfrm>
              <a:off x="4393870" y="4845132"/>
              <a:ext cx="1330035" cy="926275"/>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SSL Server Certificate</a:t>
              </a:r>
            </a:p>
          </p:txBody>
        </p:sp>
        <p:sp>
          <p:nvSpPr>
            <p:cNvPr id="43" name="Rounded Rectangle 42"/>
            <p:cNvSpPr/>
            <p:nvPr/>
          </p:nvSpPr>
          <p:spPr>
            <a:xfrm>
              <a:off x="5764359" y="4866675"/>
              <a:ext cx="1325210" cy="916609"/>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Authorized Clients</a:t>
              </a:r>
            </a:p>
          </p:txBody>
        </p:sp>
      </p:grpSp>
      <p:sp>
        <p:nvSpPr>
          <p:cNvPr id="44" name="Rounded Rectangle 43"/>
          <p:cNvSpPr/>
          <p:nvPr/>
        </p:nvSpPr>
        <p:spPr>
          <a:xfrm>
            <a:off x="1210523" y="1470414"/>
            <a:ext cx="1880560" cy="880902"/>
          </a:xfrm>
          <a:prstGeom prst="roundRect">
            <a:avLst/>
          </a:prstGeom>
          <a:noFill/>
          <a:ln w="571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58716" marR="0" lvl="0" indent="-158716" algn="ctr" defTabSz="914400" rtl="0" eaLnBrk="1" fontAlgn="auto" latinLnBrk="0" hangingPunct="1">
              <a:lnSpc>
                <a:spcPct val="90000"/>
              </a:lnSpc>
              <a:spcBef>
                <a:spcPts val="0"/>
              </a:spcBef>
              <a:spcAft>
                <a:spcPts val="0"/>
              </a:spcAft>
              <a:buClr>
                <a:srgbClr val="F80000"/>
              </a:buClr>
              <a:buSzTx/>
              <a:buFontTx/>
              <a:buNone/>
              <a:tabLst/>
              <a:defRPr/>
            </a:pPr>
            <a:r>
              <a:rPr kumimoji="0" lang="en-US" sz="2000" b="1" i="0" u="none" strike="noStrike" kern="1200" cap="none" spc="0" normalizeH="0" baseline="0" noProof="0" dirty="0">
                <a:ln>
                  <a:noFill/>
                </a:ln>
                <a:solidFill>
                  <a:srgbClr val="58595B"/>
                </a:solidFill>
                <a:effectLst/>
                <a:uLnTx/>
                <a:uFillTx/>
                <a:latin typeface="Arial" charset="0"/>
                <a:ea typeface="MS PGothic" pitchFamily="34" charset="-128"/>
                <a:cs typeface="Arial" charset="0"/>
              </a:rPr>
              <a:t>Clients</a:t>
            </a:r>
          </a:p>
        </p:txBody>
      </p:sp>
      <p:sp>
        <p:nvSpPr>
          <p:cNvPr id="45" name="Rounded Rectangle 44"/>
          <p:cNvSpPr/>
          <p:nvPr/>
        </p:nvSpPr>
        <p:spPr>
          <a:xfrm>
            <a:off x="1197425" y="2408712"/>
            <a:ext cx="1330035" cy="926275"/>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SSL User Certificate</a:t>
            </a:r>
          </a:p>
        </p:txBody>
      </p:sp>
      <p:pic>
        <p:nvPicPr>
          <p:cNvPr id="47" name="Picture 46" descr="ic-WebBrowser-red.png"/>
          <p:cNvPicPr>
            <a:picLocks noChangeAspect="1"/>
          </p:cNvPicPr>
          <p:nvPr/>
        </p:nvPicPr>
        <p:blipFill>
          <a:blip r:embed="rId3" cstate="print"/>
          <a:stretch>
            <a:fillRect/>
          </a:stretch>
        </p:blipFill>
        <p:spPr>
          <a:xfrm>
            <a:off x="4883121" y="1021277"/>
            <a:ext cx="1903025" cy="1745673"/>
          </a:xfrm>
          <a:prstGeom prst="rect">
            <a:avLst/>
          </a:prstGeom>
        </p:spPr>
      </p:pic>
      <p:cxnSp>
        <p:nvCxnSpPr>
          <p:cNvPr id="50" name="Straight Arrow Connector 49"/>
          <p:cNvCxnSpPr/>
          <p:nvPr/>
        </p:nvCxnSpPr>
        <p:spPr>
          <a:xfrm>
            <a:off x="2493818" y="2351314"/>
            <a:ext cx="1484416" cy="1769425"/>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4079177" y="2315689"/>
            <a:ext cx="1335972" cy="182879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641196" y="3143417"/>
            <a:ext cx="918752" cy="23201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a:ea typeface="+mn-ea"/>
                <a:cs typeface="+mn-cs"/>
              </a:rPr>
              <a:t>HTTPS</a:t>
            </a:r>
          </a:p>
        </p:txBody>
      </p:sp>
      <p:sp>
        <p:nvSpPr>
          <p:cNvPr id="19" name="Rounded Rectangle 18"/>
          <p:cNvSpPr/>
          <p:nvPr/>
        </p:nvSpPr>
        <p:spPr>
          <a:xfrm>
            <a:off x="5411188" y="2339443"/>
            <a:ext cx="1072737" cy="807522"/>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User/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Passwd</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6763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p:nvPr/>
        </p:nvCxnSpPr>
        <p:spPr>
          <a:xfrm flipV="1">
            <a:off x="2208812" y="2731344"/>
            <a:ext cx="3515094" cy="23753"/>
          </a:xfrm>
          <a:prstGeom prst="straightConnector1">
            <a:avLst/>
          </a:prstGeom>
          <a:ln w="57150">
            <a:solidFill>
              <a:schemeClr val="accent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Text Placeholder 6"/>
          <p:cNvSpPr>
            <a:spLocks noGrp="1"/>
          </p:cNvSpPr>
          <p:nvPr>
            <p:ph type="body" sz="quarter" idx="13"/>
          </p:nvPr>
        </p:nvSpPr>
        <p:spPr>
          <a:xfrm>
            <a:off x="531814" y="969991"/>
            <a:ext cx="11125198" cy="343299"/>
          </a:xfrm>
        </p:spPr>
        <p:txBody>
          <a:bodyPr/>
          <a:lstStyle/>
          <a:p>
            <a:r>
              <a:rPr lang="en-US" dirty="0"/>
              <a:t>Remote and secure administration and data communication in cloud environments</a:t>
            </a:r>
          </a:p>
        </p:txBody>
      </p:sp>
      <p:sp>
        <p:nvSpPr>
          <p:cNvPr id="6" name="Title 5"/>
          <p:cNvSpPr>
            <a:spLocks noGrp="1"/>
          </p:cNvSpPr>
          <p:nvPr>
            <p:ph type="title"/>
          </p:nvPr>
        </p:nvSpPr>
        <p:spPr>
          <a:xfrm>
            <a:off x="531811" y="2650"/>
            <a:ext cx="11343513" cy="889000"/>
          </a:xfrm>
        </p:spPr>
        <p:txBody>
          <a:bodyPr/>
          <a:lstStyle/>
          <a:p>
            <a:r>
              <a:rPr lang="en-US" dirty="0"/>
              <a:t>Cloud Ready</a:t>
            </a:r>
          </a:p>
        </p:txBody>
      </p:sp>
      <p:pic>
        <p:nvPicPr>
          <p:cNvPr id="13" name="Picture 29" descr="cloud"/>
          <p:cNvPicPr>
            <a:picLocks noChangeAspect="1" noChangeArrowheads="1"/>
          </p:cNvPicPr>
          <p:nvPr/>
        </p:nvPicPr>
        <p:blipFill>
          <a:blip r:embed="rId3" cstate="print"/>
          <a:stretch>
            <a:fillRect/>
          </a:stretch>
        </p:blipFill>
        <p:spPr bwMode="auto">
          <a:xfrm>
            <a:off x="8051469" y="934252"/>
            <a:ext cx="3538847" cy="3010822"/>
          </a:xfrm>
          <a:prstGeom prst="rect">
            <a:avLst/>
          </a:prstGeom>
          <a:noFill/>
          <a:ln w="9525">
            <a:noFill/>
            <a:miter lim="800000"/>
            <a:headEnd/>
            <a:tailEnd/>
          </a:ln>
          <a:scene3d>
            <a:camera prst="orthographicFront"/>
            <a:lightRig rig="threePt" dir="t"/>
          </a:scene3d>
          <a:sp3d/>
        </p:spPr>
      </p:pic>
      <p:sp>
        <p:nvSpPr>
          <p:cNvPr id="17" name="Rounded Rectangle 16"/>
          <p:cNvSpPr/>
          <p:nvPr/>
        </p:nvSpPr>
        <p:spPr>
          <a:xfrm>
            <a:off x="8958335" y="2296928"/>
            <a:ext cx="1864226" cy="795546"/>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Calibri"/>
                <a:ea typeface="+mn-ea"/>
                <a:cs typeface="+mn-cs"/>
              </a:rPr>
              <a:t>GoldenGate</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 Services  Deployment</a:t>
            </a:r>
          </a:p>
        </p:txBody>
      </p:sp>
      <p:sp>
        <p:nvSpPr>
          <p:cNvPr id="18" name="Rounded Rectangle 17"/>
          <p:cNvSpPr/>
          <p:nvPr/>
        </p:nvSpPr>
        <p:spPr>
          <a:xfrm>
            <a:off x="3871996" y="2413964"/>
            <a:ext cx="1582522" cy="787670"/>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Reverse Proxy</a:t>
            </a:r>
          </a:p>
        </p:txBody>
      </p:sp>
      <p:cxnSp>
        <p:nvCxnSpPr>
          <p:cNvPr id="19" name="Straight Arrow Connector 18"/>
          <p:cNvCxnSpPr/>
          <p:nvPr/>
        </p:nvCxnSpPr>
        <p:spPr>
          <a:xfrm flipH="1" flipV="1">
            <a:off x="6602681" y="2707593"/>
            <a:ext cx="2391280" cy="10858"/>
          </a:xfrm>
          <a:prstGeom prst="straightConnector1">
            <a:avLst/>
          </a:prstGeom>
          <a:ln w="57150">
            <a:solidFill>
              <a:schemeClr val="accent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356222" y="2836463"/>
            <a:ext cx="505243" cy="39365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B050"/>
                </a:solidFill>
                <a:effectLst/>
                <a:uLnTx/>
                <a:uFillTx/>
                <a:latin typeface="Calibri"/>
                <a:ea typeface="+mn-ea"/>
                <a:cs typeface="+mn-cs"/>
              </a:rPr>
              <a:t>wss</a:t>
            </a:r>
            <a:endParaRPr kumimoji="0" lang="en-US" sz="1800" b="1" i="0" u="none" strike="noStrike" kern="1200" cap="none" spc="0" normalizeH="0" baseline="0" noProof="0" dirty="0">
              <a:ln>
                <a:noFill/>
              </a:ln>
              <a:solidFill>
                <a:srgbClr val="00B050"/>
              </a:solidFill>
              <a:effectLst/>
              <a:uLnTx/>
              <a:uFillTx/>
              <a:latin typeface="Calibri"/>
              <a:ea typeface="+mn-ea"/>
              <a:cs typeface="+mn-cs"/>
            </a:endParaRPr>
          </a:p>
        </p:txBody>
      </p:sp>
      <p:sp>
        <p:nvSpPr>
          <p:cNvPr id="42" name="TextBox 41"/>
          <p:cNvSpPr txBox="1"/>
          <p:nvPr/>
        </p:nvSpPr>
        <p:spPr>
          <a:xfrm>
            <a:off x="7263171" y="2347789"/>
            <a:ext cx="918752" cy="23201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a:ea typeface="+mn-ea"/>
                <a:cs typeface="+mn-cs"/>
              </a:rPr>
              <a:t>HTTPS</a:t>
            </a:r>
          </a:p>
        </p:txBody>
      </p:sp>
      <p:sp>
        <p:nvSpPr>
          <p:cNvPr id="44" name="Content Placeholder 63"/>
          <p:cNvSpPr txBox="1">
            <a:spLocks/>
          </p:cNvSpPr>
          <p:nvPr/>
        </p:nvSpPr>
        <p:spPr>
          <a:xfrm>
            <a:off x="593767" y="4073235"/>
            <a:ext cx="11269682" cy="2090059"/>
          </a:xfrm>
          <a:prstGeom prst="rect">
            <a:avLst/>
          </a:prstGeom>
        </p:spPr>
        <p:txBody>
          <a:bodyPr/>
          <a:lstStyle/>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itchFamily="34" charset="0"/>
              <a:buChar char="•"/>
              <a:tabLst/>
              <a:defRPr/>
            </a:pPr>
            <a:r>
              <a:rPr kumimoji="0" lang="en-US" sz="2800" b="0" i="0" u="none" strike="noStrike" kern="1200" cap="none" spc="0" normalizeH="0" baseline="0" noProof="0" dirty="0">
                <a:ln>
                  <a:noFill/>
                </a:ln>
                <a:solidFill>
                  <a:srgbClr val="58595B"/>
                </a:solidFill>
                <a:effectLst/>
                <a:uLnTx/>
                <a:uFillTx/>
                <a:latin typeface="Calibri"/>
                <a:ea typeface="+mn-ea"/>
                <a:cs typeface="+mn-cs"/>
              </a:rPr>
              <a:t>Remote Administration and Configuration </a:t>
            </a:r>
          </a:p>
          <a:p>
            <a:pPr marL="685800" marR="0" lvl="1"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itchFamily="34" charset="0"/>
              <a:buChar char="•"/>
              <a:tabLst/>
              <a:defRPr/>
            </a:pPr>
            <a:r>
              <a:rPr kumimoji="0" lang="en-US" sz="2800" b="0" i="0" u="none" strike="noStrike" kern="1200" cap="none" spc="0" normalizeH="0" baseline="0" noProof="0" dirty="0">
                <a:ln>
                  <a:noFill/>
                </a:ln>
                <a:solidFill>
                  <a:srgbClr val="58595B"/>
                </a:solidFill>
                <a:effectLst/>
                <a:uLnTx/>
                <a:uFillTx/>
                <a:latin typeface="Calibri"/>
                <a:ea typeface="+mn-ea"/>
                <a:cs typeface="+mn-cs"/>
              </a:rPr>
              <a:t>No OS access required after installation</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itchFamily="34" charset="0"/>
              <a:buChar char="•"/>
              <a:tabLst/>
              <a:defRPr/>
            </a:pPr>
            <a:r>
              <a:rPr kumimoji="0" lang="en-US" sz="2800" b="0" i="0" u="none" strike="noStrike" kern="1200" cap="none" spc="0" normalizeH="0" baseline="0" noProof="0" dirty="0">
                <a:ln>
                  <a:noFill/>
                </a:ln>
                <a:solidFill>
                  <a:srgbClr val="58595B"/>
                </a:solidFill>
                <a:effectLst/>
                <a:uLnTx/>
                <a:uFillTx/>
                <a:latin typeface="Calibri"/>
                <a:ea typeface="+mn-ea"/>
                <a:cs typeface="+mn-cs"/>
              </a:rPr>
              <a:t>Secure administration and data transport</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itchFamily="34" charset="0"/>
              <a:buChar char="•"/>
              <a:tabLst/>
              <a:defRPr/>
            </a:pPr>
            <a:r>
              <a:rPr kumimoji="0" lang="en-US" sz="2800" b="0" i="0" u="none" strike="noStrike" kern="1200" cap="none" spc="0" normalizeH="0" baseline="0" noProof="0" dirty="0">
                <a:ln>
                  <a:noFill/>
                </a:ln>
                <a:solidFill>
                  <a:srgbClr val="58595B"/>
                </a:solidFill>
                <a:effectLst/>
                <a:uLnTx/>
                <a:uFillTx/>
                <a:latin typeface="Calibri"/>
                <a:ea typeface="+mn-ea"/>
                <a:cs typeface="+mn-cs"/>
              </a:rPr>
              <a:t>Works with all standard HTTP proxy and reverse proxy servers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itchFamily="34" charset="0"/>
              <a:buChar char="•"/>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3" name="Rounded Rectangle 22"/>
          <p:cNvSpPr/>
          <p:nvPr/>
        </p:nvSpPr>
        <p:spPr>
          <a:xfrm>
            <a:off x="461159" y="1601188"/>
            <a:ext cx="2519548" cy="2222667"/>
          </a:xfrm>
          <a:prstGeom prst="roundRect">
            <a:avLst>
              <a:gd name="adj" fmla="val 538"/>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Rounded Rectangle 21"/>
          <p:cNvSpPr/>
          <p:nvPr/>
        </p:nvSpPr>
        <p:spPr>
          <a:xfrm>
            <a:off x="597296" y="2418626"/>
            <a:ext cx="1589179" cy="750883"/>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Calibri"/>
                <a:ea typeface="+mn-ea"/>
                <a:cs typeface="+mn-cs"/>
              </a:rPr>
              <a:t>GoldenGate</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 Services  Deployment</a:t>
            </a:r>
          </a:p>
        </p:txBody>
      </p:sp>
      <p:sp>
        <p:nvSpPr>
          <p:cNvPr id="26" name="Rounded Rectangle 25"/>
          <p:cNvSpPr/>
          <p:nvPr/>
        </p:nvSpPr>
        <p:spPr>
          <a:xfrm>
            <a:off x="3748645" y="1634833"/>
            <a:ext cx="2329543" cy="2200898"/>
          </a:xfrm>
          <a:prstGeom prst="roundRect">
            <a:avLst>
              <a:gd name="adj" fmla="val 538"/>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7" name="Picture 26" descr="firewal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098" y="2291956"/>
            <a:ext cx="1033713" cy="1026263"/>
          </a:xfrm>
          <a:prstGeom prst="rect">
            <a:avLst/>
          </a:prstGeom>
        </p:spPr>
      </p:pic>
      <p:pic>
        <p:nvPicPr>
          <p:cNvPr id="21" name="Picture 20" descr="firewal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742" y="2286486"/>
            <a:ext cx="1033713" cy="1033713"/>
          </a:xfrm>
          <a:prstGeom prst="rect">
            <a:avLst/>
          </a:prstGeom>
        </p:spPr>
      </p:pic>
      <p:sp>
        <p:nvSpPr>
          <p:cNvPr id="47" name="TextBox 46"/>
          <p:cNvSpPr txBox="1"/>
          <p:nvPr/>
        </p:nvSpPr>
        <p:spPr>
          <a:xfrm>
            <a:off x="688770" y="1828799"/>
            <a:ext cx="1816924" cy="33251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Internal Network</a:t>
            </a:r>
          </a:p>
        </p:txBody>
      </p:sp>
      <p:sp>
        <p:nvSpPr>
          <p:cNvPr id="48" name="TextBox 47"/>
          <p:cNvSpPr txBox="1"/>
          <p:nvPr/>
        </p:nvSpPr>
        <p:spPr>
          <a:xfrm>
            <a:off x="4273137" y="1826820"/>
            <a:ext cx="607620" cy="33251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DMZ</a:t>
            </a:r>
          </a:p>
        </p:txBody>
      </p:sp>
    </p:spTree>
    <p:extLst>
      <p:ext uri="{BB962C8B-B14F-4D97-AF65-F5344CB8AC3E}">
        <p14:creationId xmlns:p14="http://schemas.microsoft.com/office/powerpoint/2010/main" val="185454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err="1"/>
              <a:t>WebPage</a:t>
            </a:r>
            <a:r>
              <a:rPr lang="en-US" dirty="0"/>
              <a:t> Interfaces</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7" name="Picture 6"/>
          <p:cNvPicPr>
            <a:picLocks noChangeAspect="1"/>
          </p:cNvPicPr>
          <p:nvPr/>
        </p:nvPicPr>
        <p:blipFill>
          <a:blip r:embed="rId2"/>
          <a:stretch>
            <a:fillRect/>
          </a:stretch>
        </p:blipFill>
        <p:spPr>
          <a:xfrm>
            <a:off x="439215" y="1295400"/>
            <a:ext cx="6702365" cy="4919392"/>
          </a:xfrm>
          <a:prstGeom prst="rect">
            <a:avLst/>
          </a:prstGeom>
        </p:spPr>
      </p:pic>
      <p:sp>
        <p:nvSpPr>
          <p:cNvPr id="9" name="TextBox 8"/>
          <p:cNvSpPr txBox="1"/>
          <p:nvPr/>
        </p:nvSpPr>
        <p:spPr>
          <a:xfrm>
            <a:off x="7475907" y="1295400"/>
            <a:ext cx="3800104" cy="491939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Access via URL http(s)://&lt;hostname&gt;:&lt;port&gt;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91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Service Manager</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p:nvSpPr>
        <p:spPr>
          <a:xfrm>
            <a:off x="7475907" y="1161841"/>
            <a:ext cx="3800104" cy="505295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Access via URL (http(s)://&lt;hostname&gt;:&lt;port&gt;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i.e. </a:t>
            </a:r>
            <a:r>
              <a:rPr kumimoji="0" lang="en-US" sz="2000" b="0" i="0" u="none" strike="noStrike" kern="1200" cap="none" spc="0" normalizeH="0" baseline="0" noProof="0" dirty="0">
                <a:ln>
                  <a:noFill/>
                </a:ln>
                <a:solidFill>
                  <a:srgbClr val="58595B"/>
                </a:solidFill>
                <a:effectLst/>
                <a:uLnTx/>
                <a:uFillTx/>
                <a:latin typeface="Calibri"/>
                <a:ea typeface="+mn-ea"/>
                <a:cs typeface="+mn-cs"/>
                <a:hlinkClick r:id="rId2"/>
              </a:rPr>
              <a:t>http://localhost:16000</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Use Administration User for access: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i.e. </a:t>
            </a:r>
            <a:r>
              <a:rPr kumimoji="0" lang="en-US" sz="2000" b="0" i="0" u="none" strike="noStrike" kern="1200" cap="none" spc="0" normalizeH="0" baseline="0" noProof="0" dirty="0" err="1">
                <a:ln>
                  <a:noFill/>
                </a:ln>
                <a:solidFill>
                  <a:srgbClr val="58595B"/>
                </a:solidFill>
                <a:effectLst/>
                <a:uLnTx/>
                <a:uFillTx/>
                <a:latin typeface="Calibri"/>
                <a:ea typeface="+mn-ea"/>
                <a:cs typeface="+mn-cs"/>
              </a:rPr>
              <a:t>oggadmin</a:t>
            </a:r>
            <a:r>
              <a:rPr kumimoji="0" lang="en-US" sz="2000" b="0" i="0" u="none" strike="noStrike" kern="1200" cap="none" spc="0" normalizeH="0" baseline="0" noProof="0" dirty="0">
                <a:ln>
                  <a:noFill/>
                </a:ln>
                <a:solidFill>
                  <a:srgbClr val="58595B"/>
                </a:solidFill>
                <a:effectLst/>
                <a:uLnTx/>
                <a:uFillTx/>
                <a:latin typeface="Calibri"/>
                <a:ea typeface="+mn-ea"/>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Maintains inventory and configuration information about all deployments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Watchdog process for Other OGG Services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Runs as a daemon</a:t>
            </a:r>
          </a:p>
          <a:p>
            <a:pPr marL="800100" marR="0" lvl="1"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Auto-Restart</a:t>
            </a:r>
          </a:p>
          <a:p>
            <a:pPr marL="800100" marR="0" lvl="1"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Inventory Info stored in /</a:t>
            </a:r>
            <a:r>
              <a:rPr kumimoji="0" lang="en-US" sz="2000" b="0" i="0" u="none" strike="noStrike" kern="1200" cap="none" spc="0" normalizeH="0" baseline="0" noProof="0" dirty="0" err="1">
                <a:ln>
                  <a:noFill/>
                </a:ln>
                <a:solidFill>
                  <a:srgbClr val="58595B"/>
                </a:solidFill>
                <a:effectLst/>
                <a:uLnTx/>
                <a:uFillTx/>
                <a:latin typeface="Calibri"/>
                <a:ea typeface="+mn-ea"/>
                <a:cs typeface="+mn-cs"/>
              </a:rPr>
              <a:t>etc</a:t>
            </a:r>
            <a:r>
              <a:rPr kumimoji="0" lang="en-US" sz="2000" b="0" i="0" u="none" strike="noStrike" kern="1200" cap="none" spc="0" normalizeH="0" baseline="0" noProof="0" dirty="0">
                <a:ln>
                  <a:noFill/>
                </a:ln>
                <a:solidFill>
                  <a:srgbClr val="58595B"/>
                </a:solidFill>
                <a:effectLst/>
                <a:uLnTx/>
                <a:uFillTx/>
                <a:latin typeface="Calibri"/>
                <a:ea typeface="+mn-ea"/>
                <a:cs typeface="+mn-cs"/>
              </a:rPr>
              <a:t>/</a:t>
            </a:r>
            <a:r>
              <a:rPr kumimoji="0" lang="en-US" sz="2000" b="0" i="0" u="none" strike="noStrike" kern="1200" cap="none" spc="0" normalizeH="0" baseline="0" noProof="0" dirty="0" err="1">
                <a:ln>
                  <a:noFill/>
                </a:ln>
                <a:solidFill>
                  <a:srgbClr val="58595B"/>
                </a:solidFill>
                <a:effectLst/>
                <a:uLnTx/>
                <a:uFillTx/>
                <a:latin typeface="Calibri"/>
                <a:ea typeface="+mn-ea"/>
                <a:cs typeface="+mn-cs"/>
              </a:rPr>
              <a:t>oggInv.loc</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800100" marR="0" lvl="1"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3" name="Picture 2"/>
          <p:cNvPicPr>
            <a:picLocks noChangeAspect="1"/>
          </p:cNvPicPr>
          <p:nvPr/>
        </p:nvPicPr>
        <p:blipFill>
          <a:blip r:embed="rId3"/>
          <a:stretch>
            <a:fillRect/>
          </a:stretch>
        </p:blipFill>
        <p:spPr>
          <a:xfrm>
            <a:off x="531812" y="1142111"/>
            <a:ext cx="6653928" cy="5225970"/>
          </a:xfrm>
          <a:prstGeom prst="rect">
            <a:avLst/>
          </a:prstGeom>
        </p:spPr>
      </p:pic>
    </p:spTree>
    <p:extLst>
      <p:ext uri="{BB962C8B-B14F-4D97-AF65-F5344CB8AC3E}">
        <p14:creationId xmlns:p14="http://schemas.microsoft.com/office/powerpoint/2010/main" val="103364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Administration Server - Overview</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extBox 7"/>
          <p:cNvSpPr txBox="1"/>
          <p:nvPr/>
        </p:nvSpPr>
        <p:spPr>
          <a:xfrm>
            <a:off x="7301045" y="1188418"/>
            <a:ext cx="4633655" cy="501632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Access via URL (http(s)://&lt;hostname&gt;:&lt;port&gt;)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i.e. </a:t>
            </a:r>
            <a:r>
              <a:rPr kumimoji="0" lang="en-US" sz="2000" b="0" i="0" u="none" strike="noStrike" kern="1200" cap="none" spc="0" normalizeH="0" baseline="0" noProof="0" dirty="0">
                <a:ln>
                  <a:noFill/>
                </a:ln>
                <a:solidFill>
                  <a:srgbClr val="58595B"/>
                </a:solidFill>
                <a:effectLst/>
                <a:uLnTx/>
                <a:uFillTx/>
                <a:latin typeface="Calibri"/>
                <a:ea typeface="+mn-ea"/>
                <a:cs typeface="+mn-cs"/>
                <a:hlinkClick r:id="rId2"/>
              </a:rPr>
              <a:t>http://localhost:16001</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Manage Extracts/</a:t>
            </a:r>
            <a:r>
              <a:rPr kumimoji="0" lang="en-US" sz="2000" b="0" i="0" u="none" strike="noStrike" kern="1200" cap="none" spc="0" normalizeH="0" baseline="0" noProof="0" dirty="0" err="1">
                <a:ln>
                  <a:noFill/>
                </a:ln>
                <a:solidFill>
                  <a:srgbClr val="58595B"/>
                </a:solidFill>
                <a:effectLst/>
                <a:uLnTx/>
                <a:uFillTx/>
                <a:latin typeface="Calibri"/>
                <a:ea typeface="+mn-ea"/>
                <a:cs typeface="+mn-cs"/>
              </a:rPr>
              <a:t>Replicats</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800100" marR="0" lvl="1"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Create, delete, start/stop, reports, statistics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View critical events/messages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View notifications per page</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3" name="Picture 2"/>
          <p:cNvPicPr>
            <a:picLocks noChangeAspect="1"/>
          </p:cNvPicPr>
          <p:nvPr/>
        </p:nvPicPr>
        <p:blipFill>
          <a:blip r:embed="rId3"/>
          <a:stretch>
            <a:fillRect/>
          </a:stretch>
        </p:blipFill>
        <p:spPr>
          <a:xfrm>
            <a:off x="531812" y="1085088"/>
            <a:ext cx="6491545" cy="5471160"/>
          </a:xfrm>
          <a:prstGeom prst="rect">
            <a:avLst/>
          </a:prstGeom>
        </p:spPr>
      </p:pic>
    </p:spTree>
    <p:extLst>
      <p:ext uri="{BB962C8B-B14F-4D97-AF65-F5344CB8AC3E}">
        <p14:creationId xmlns:p14="http://schemas.microsoft.com/office/powerpoint/2010/main" val="134714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a:xfrm>
            <a:off x="351262" y="43627"/>
            <a:ext cx="10106567" cy="563782"/>
          </a:xfrm>
          <a:prstGeom prst="rect">
            <a:avLst/>
          </a:prstGeom>
        </p:spPr>
        <p:txBody>
          <a:bodyPr/>
          <a:lstStyle/>
          <a:p>
            <a:r>
              <a:rPr lang="en-US" sz="2399" dirty="0"/>
              <a:t>Workshop will begin at </a:t>
            </a:r>
            <a:r>
              <a:rPr lang="en-US" sz="2399" dirty="0" smtClean="0"/>
              <a:t>9am</a:t>
            </a:r>
            <a:r>
              <a:rPr lang="en-US" sz="2399" dirty="0"/>
              <a:t>. </a:t>
            </a:r>
            <a:r>
              <a:rPr lang="en-US" sz="2399" i="1" dirty="0"/>
              <a:t>Please Check Your Connectivity Now</a:t>
            </a:r>
          </a:p>
        </p:txBody>
      </p:sp>
      <p:sp>
        <p:nvSpPr>
          <p:cNvPr id="9219" name="Content Placeholder 2"/>
          <p:cNvSpPr>
            <a:spLocks noGrp="1"/>
          </p:cNvSpPr>
          <p:nvPr>
            <p:ph sz="half" idx="4294967295"/>
          </p:nvPr>
        </p:nvSpPr>
        <p:spPr>
          <a:xfrm>
            <a:off x="429920" y="607408"/>
            <a:ext cx="10832818" cy="5872049"/>
          </a:xfrm>
        </p:spPr>
        <p:txBody>
          <a:bodyPr/>
          <a:lstStyle/>
          <a:p>
            <a:pPr marL="507873" indent="-507873">
              <a:buNone/>
            </a:pPr>
            <a:endParaRPr lang="en-US" sz="1800" b="1" dirty="0" smtClean="0"/>
          </a:p>
          <a:p>
            <a:pPr marL="507873" indent="-507873">
              <a:buFont typeface="+mj-lt"/>
              <a:buAutoNum type="arabicPeriod"/>
            </a:pPr>
            <a:r>
              <a:rPr lang="en-US" sz="2000" dirty="0" smtClean="0"/>
              <a:t>Connect </a:t>
            </a:r>
            <a:r>
              <a:rPr lang="en-US" sz="2000" dirty="0"/>
              <a:t>to the </a:t>
            </a:r>
            <a:r>
              <a:rPr lang="en-US" sz="2000" dirty="0" smtClean="0"/>
              <a:t>wireless/wired network “</a:t>
            </a:r>
            <a:r>
              <a:rPr lang="en-US" sz="2000" b="1" dirty="0" smtClean="0">
                <a:solidFill>
                  <a:srgbClr val="FF0000"/>
                </a:solidFill>
              </a:rPr>
              <a:t>clear-guest</a:t>
            </a:r>
            <a:r>
              <a:rPr lang="en-US" sz="2000" dirty="0" smtClean="0"/>
              <a:t>”.</a:t>
            </a:r>
            <a:endParaRPr lang="en-US" sz="2000" dirty="0"/>
          </a:p>
          <a:p>
            <a:pPr marL="507873" indent="-507873">
              <a:buFont typeface="+mj-lt"/>
              <a:buAutoNum type="arabicPeriod"/>
            </a:pPr>
            <a:endParaRPr lang="en-US" sz="2000" dirty="0" smtClean="0"/>
          </a:p>
          <a:p>
            <a:pPr marL="507873" indent="-507873">
              <a:buFont typeface="+mj-lt"/>
              <a:buAutoNum type="arabicPeriod"/>
            </a:pPr>
            <a:r>
              <a:rPr lang="en-US" sz="2000" dirty="0" smtClean="0"/>
              <a:t>Open </a:t>
            </a:r>
            <a:r>
              <a:rPr lang="en-US" sz="2000" dirty="0"/>
              <a:t>a browser (if necessary) to log in :  username: </a:t>
            </a:r>
            <a:r>
              <a:rPr lang="en-US" sz="2000" b="1" dirty="0" smtClean="0">
                <a:solidFill>
                  <a:srgbClr val="FF0000"/>
                </a:solidFill>
              </a:rPr>
              <a:t>guest</a:t>
            </a:r>
            <a:r>
              <a:rPr lang="en-US" sz="2000" dirty="0" smtClean="0"/>
              <a:t>   </a:t>
            </a:r>
            <a:r>
              <a:rPr lang="en-US" sz="2000" dirty="0"/>
              <a:t>password</a:t>
            </a:r>
            <a:r>
              <a:rPr lang="en-US" sz="2000" dirty="0" smtClean="0"/>
              <a:t>: </a:t>
            </a:r>
            <a:r>
              <a:rPr lang="en-US" sz="2000" b="1" dirty="0" err="1" smtClean="0">
                <a:solidFill>
                  <a:srgbClr val="FF0000"/>
                </a:solidFill>
              </a:rPr>
              <a:t>xxxxxxxxx</a:t>
            </a:r>
            <a:r>
              <a:rPr lang="en-US" sz="2000" dirty="0" smtClean="0"/>
              <a:t> </a:t>
            </a:r>
            <a:endParaRPr lang="en-US" sz="2000" dirty="0" smtClean="0">
              <a:solidFill>
                <a:srgbClr val="FF0000"/>
              </a:solidFill>
            </a:endParaRPr>
          </a:p>
          <a:p>
            <a:pPr marL="507873" indent="-507873">
              <a:buFont typeface="+mj-lt"/>
              <a:buAutoNum type="arabicPeriod"/>
            </a:pPr>
            <a:endParaRPr lang="en-US" sz="2000" b="1" dirty="0" smtClean="0"/>
          </a:p>
          <a:p>
            <a:pPr marL="507873" indent="-507873">
              <a:buFont typeface="+mj-lt"/>
              <a:buAutoNum type="arabicPeriod"/>
            </a:pPr>
            <a:r>
              <a:rPr lang="en-US" sz="2000" b="1" dirty="0" smtClean="0"/>
              <a:t>Download VNC Viewer if not already downloaded :</a:t>
            </a:r>
          </a:p>
          <a:p>
            <a:pPr marL="0" indent="0">
              <a:buNone/>
            </a:pPr>
            <a:r>
              <a:rPr lang="en-US" sz="2000" b="1" dirty="0"/>
              <a:t>	</a:t>
            </a:r>
            <a:r>
              <a:rPr lang="en-US" sz="2000" b="1" dirty="0" smtClean="0">
                <a:hlinkClick r:id="rId3"/>
              </a:rPr>
              <a:t>https</a:t>
            </a:r>
            <a:r>
              <a:rPr lang="en-US" sz="2000" b="1" dirty="0">
                <a:hlinkClick r:id="rId3"/>
              </a:rPr>
              <a:t>://www.realvnc.com/en/connect/download/viewer</a:t>
            </a:r>
            <a:r>
              <a:rPr lang="en-US" sz="2000" b="1" dirty="0" smtClean="0">
                <a:hlinkClick r:id="rId3"/>
              </a:rPr>
              <a:t>/</a:t>
            </a:r>
            <a:r>
              <a:rPr lang="en-US" sz="2000" b="1" dirty="0" smtClean="0"/>
              <a:t>  </a:t>
            </a:r>
          </a:p>
          <a:p>
            <a:pPr marL="0" indent="0">
              <a:buNone/>
            </a:pPr>
            <a:endParaRPr lang="en-US" sz="2000" b="1" dirty="0" smtClean="0"/>
          </a:p>
          <a:p>
            <a:pPr marL="0" indent="0">
              <a:buNone/>
            </a:pPr>
            <a:r>
              <a:rPr lang="en-US" sz="2000" b="1" dirty="0" smtClean="0"/>
              <a:t>4.      Ensure </a:t>
            </a:r>
            <a:r>
              <a:rPr lang="en-US" sz="2000" b="1" dirty="0"/>
              <a:t>you can fire up </a:t>
            </a:r>
            <a:r>
              <a:rPr lang="en-US" sz="2000" b="1" dirty="0" smtClean="0"/>
              <a:t>VNC Viewer. </a:t>
            </a:r>
            <a:r>
              <a:rPr lang="en-US" sz="2000" b="1" dirty="0"/>
              <a:t>Your h</a:t>
            </a:r>
            <a:r>
              <a:rPr lang="en-US" sz="2000" b="1" dirty="0" smtClean="0"/>
              <a:t>ostname or IP </a:t>
            </a:r>
            <a:r>
              <a:rPr lang="en-US" sz="2000" b="1" dirty="0"/>
              <a:t>Address was assigned on the sign-in sheet.</a:t>
            </a:r>
          </a:p>
          <a:p>
            <a:pPr marL="507873" indent="-507873">
              <a:buNone/>
            </a:pPr>
            <a:r>
              <a:rPr lang="en-US" sz="2000" dirty="0"/>
              <a:t>	       </a:t>
            </a:r>
            <a:r>
              <a:rPr lang="en-US" sz="2000" dirty="0">
                <a:ln cmpd="sng">
                  <a:solidFill>
                    <a:schemeClr val="accent1"/>
                  </a:solidFill>
                </a:ln>
              </a:rPr>
              <a:t>Using </a:t>
            </a:r>
            <a:r>
              <a:rPr lang="en-US" sz="2000" dirty="0" err="1" smtClean="0">
                <a:ln cmpd="sng">
                  <a:solidFill>
                    <a:schemeClr val="accent1"/>
                  </a:solidFill>
                </a:ln>
              </a:rPr>
              <a:t>VNCViewer</a:t>
            </a:r>
            <a:r>
              <a:rPr lang="en-US" sz="2000" dirty="0" smtClean="0">
                <a:ln cmpd="sng">
                  <a:solidFill>
                    <a:schemeClr val="accent1"/>
                  </a:solidFill>
                </a:ln>
              </a:rPr>
              <a:t>    </a:t>
            </a:r>
            <a:r>
              <a:rPr lang="en-US" sz="2000" dirty="0">
                <a:ln cmpd="sng">
                  <a:solidFill>
                    <a:schemeClr val="accent1"/>
                  </a:solidFill>
                </a:ln>
              </a:rPr>
              <a:t>Host:  </a:t>
            </a:r>
            <a:r>
              <a:rPr lang="en-US" sz="2000" dirty="0" smtClean="0">
                <a:ln cmpd="sng">
                  <a:solidFill>
                    <a:schemeClr val="accent1"/>
                  </a:solidFill>
                </a:ln>
              </a:rPr>
              <a:t>hostname or assigned </a:t>
            </a:r>
            <a:r>
              <a:rPr lang="en-US" sz="2000" dirty="0">
                <a:ln cmpd="sng">
                  <a:solidFill>
                    <a:schemeClr val="accent1"/>
                  </a:solidFill>
                </a:ln>
              </a:rPr>
              <a:t>IP </a:t>
            </a:r>
            <a:r>
              <a:rPr lang="en-US" sz="2000" dirty="0" smtClean="0">
                <a:ln cmpd="sng">
                  <a:solidFill>
                    <a:schemeClr val="accent1"/>
                  </a:solidFill>
                </a:ln>
              </a:rPr>
              <a:t>address:</a:t>
            </a:r>
            <a:r>
              <a:rPr lang="en-US" sz="2000" dirty="0" smtClean="0">
                <a:ln cmpd="sng">
                  <a:solidFill>
                    <a:schemeClr val="accent1"/>
                  </a:solidFill>
                </a:ln>
                <a:solidFill>
                  <a:srgbClr val="000000"/>
                </a:solidFill>
              </a:rPr>
              <a:t>5901</a:t>
            </a:r>
            <a:r>
              <a:rPr lang="en-US" sz="2000" dirty="0" smtClean="0">
                <a:ln cmpd="sng">
                  <a:solidFill>
                    <a:schemeClr val="accent1"/>
                  </a:solidFill>
                </a:ln>
              </a:rPr>
              <a:t>      </a:t>
            </a:r>
            <a:r>
              <a:rPr lang="en-US" sz="2000" dirty="0">
                <a:ln cmpd="sng">
                  <a:solidFill>
                    <a:schemeClr val="accent1"/>
                  </a:solidFill>
                </a:ln>
              </a:rPr>
              <a:t>Password = </a:t>
            </a:r>
            <a:r>
              <a:rPr lang="en-US" sz="2000" dirty="0" smtClean="0">
                <a:ln cmpd="sng">
                  <a:solidFill>
                    <a:schemeClr val="accent1"/>
                  </a:solidFill>
                </a:ln>
                <a:solidFill>
                  <a:srgbClr val="FF0000"/>
                </a:solidFill>
              </a:rPr>
              <a:t>Welcome1 </a:t>
            </a:r>
            <a:endParaRPr lang="en-US" sz="2000" dirty="0">
              <a:ln cmpd="sng">
                <a:solidFill>
                  <a:schemeClr val="accent1"/>
                </a:solidFill>
              </a:ln>
              <a:solidFill>
                <a:srgbClr val="FF0000"/>
              </a:solidFill>
            </a:endParaRPr>
          </a:p>
          <a:p>
            <a:pPr marL="1045372" lvl="1" indent="-507873">
              <a:buNone/>
            </a:pPr>
            <a:endParaRPr lang="en-US" sz="2000" b="1" dirty="0" smtClean="0"/>
          </a:p>
          <a:p>
            <a:pPr marL="1045372" lvl="1" indent="-507873">
              <a:buNone/>
            </a:pPr>
            <a:r>
              <a:rPr lang="en-US" sz="2000" b="1" dirty="0" smtClean="0"/>
              <a:t>       </a:t>
            </a:r>
            <a:endParaRPr lang="en-US" sz="2000" b="1" dirty="0"/>
          </a:p>
          <a:p>
            <a:pPr marL="1045372" lvl="1" indent="-507873">
              <a:buNone/>
            </a:pPr>
            <a:r>
              <a:rPr lang="en-US" sz="2000" dirty="0" smtClean="0"/>
              <a:t>If you are able to see Linux terminal, you are all set to start the Labs.</a:t>
            </a:r>
            <a:r>
              <a:rPr lang="en-US" sz="2000" u="sng" dirty="0" smtClean="0">
                <a:solidFill>
                  <a:srgbClr val="FF0000"/>
                </a:solidFill>
              </a:rPr>
              <a:t> </a:t>
            </a:r>
          </a:p>
        </p:txBody>
      </p:sp>
    </p:spTree>
    <p:extLst>
      <p:ext uri="{BB962C8B-B14F-4D97-AF65-F5344CB8AC3E}">
        <p14:creationId xmlns:p14="http://schemas.microsoft.com/office/powerpoint/2010/main" val="2707490226"/>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Distribution Server</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extBox 7"/>
          <p:cNvSpPr txBox="1"/>
          <p:nvPr/>
        </p:nvSpPr>
        <p:spPr>
          <a:xfrm>
            <a:off x="7279780" y="1295400"/>
            <a:ext cx="4633655" cy="4902306"/>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Access via URL (http(s)://&lt;hostname&gt;:&lt;port&gt;)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i.e. </a:t>
            </a:r>
            <a:r>
              <a:rPr kumimoji="0" lang="en-US" sz="2000" b="0" i="0" u="none" strike="noStrike" kern="1200" cap="none" spc="0" normalizeH="0" baseline="0" noProof="0" dirty="0">
                <a:ln>
                  <a:noFill/>
                </a:ln>
                <a:solidFill>
                  <a:srgbClr val="58595B"/>
                </a:solidFill>
                <a:effectLst/>
                <a:uLnTx/>
                <a:uFillTx/>
                <a:latin typeface="Calibri"/>
                <a:ea typeface="+mn-ea"/>
                <a:cs typeface="+mn-cs"/>
                <a:hlinkClick r:id="rId3"/>
              </a:rPr>
              <a:t>http://localhost:16002</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Replacement for the Extract Pump process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Quickly identify source, trail file, and destination</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Distributes one or more trails to one or more destination</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1" i="0" u="none" strike="noStrike" kern="1200" cap="none" spc="0" normalizeH="0" baseline="0" noProof="0" dirty="0">
                <a:ln>
                  <a:noFill/>
                </a:ln>
                <a:solidFill>
                  <a:srgbClr val="F80000"/>
                </a:solidFill>
                <a:effectLst/>
                <a:uLnTx/>
                <a:uFillTx/>
                <a:latin typeface="Calibri"/>
                <a:ea typeface="+mn-ea"/>
                <a:cs typeface="+mn-cs"/>
              </a:rPr>
              <a:t>Does not support transformations</a:t>
            </a:r>
            <a:endParaRPr kumimoji="0" lang="en-US" sz="2000" b="0" i="0" u="none" strike="noStrike" kern="1200" cap="none" spc="0" normalizeH="0" baseline="0" noProof="0" dirty="0">
              <a:ln>
                <a:noFill/>
              </a:ln>
              <a:solidFill>
                <a:srgbClr val="F80000"/>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Supports multiple transport protocols</a:t>
            </a:r>
          </a:p>
          <a:p>
            <a:pPr marL="800100" marR="0" lvl="1"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Tunable per network path</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3" name="Picture 2"/>
          <p:cNvPicPr>
            <a:picLocks noChangeAspect="1"/>
          </p:cNvPicPr>
          <p:nvPr/>
        </p:nvPicPr>
        <p:blipFill>
          <a:blip r:embed="rId4"/>
          <a:stretch>
            <a:fillRect/>
          </a:stretch>
        </p:blipFill>
        <p:spPr>
          <a:xfrm>
            <a:off x="531812" y="1438368"/>
            <a:ext cx="6608448" cy="2740094"/>
          </a:xfrm>
          <a:prstGeom prst="rect">
            <a:avLst/>
          </a:prstGeom>
        </p:spPr>
      </p:pic>
    </p:spTree>
    <p:extLst>
      <p:ext uri="{BB962C8B-B14F-4D97-AF65-F5344CB8AC3E}">
        <p14:creationId xmlns:p14="http://schemas.microsoft.com/office/powerpoint/2010/main" val="76668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68123"/>
            <a:ext cx="381661" cy="18288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7" name="Text Placeholder 56"/>
          <p:cNvSpPr>
            <a:spLocks noGrp="1"/>
          </p:cNvSpPr>
          <p:nvPr>
            <p:ph type="body" sz="quarter" idx="13"/>
          </p:nvPr>
        </p:nvSpPr>
        <p:spPr>
          <a:xfrm>
            <a:off x="531814" y="839366"/>
            <a:ext cx="11125198" cy="343299"/>
          </a:xfrm>
        </p:spPr>
        <p:txBody>
          <a:bodyPr/>
          <a:lstStyle/>
          <a:p>
            <a:r>
              <a:rPr lang="en-US" dirty="0"/>
              <a:t>Industry standard HTTP(S) initiated full-duplex streaming protocol</a:t>
            </a:r>
          </a:p>
        </p:txBody>
      </p:sp>
      <p:sp>
        <p:nvSpPr>
          <p:cNvPr id="2" name="Title 1"/>
          <p:cNvSpPr>
            <a:spLocks noGrp="1"/>
          </p:cNvSpPr>
          <p:nvPr>
            <p:ph type="title"/>
          </p:nvPr>
        </p:nvSpPr>
        <p:spPr>
          <a:xfrm>
            <a:off x="531812" y="-127975"/>
            <a:ext cx="11125200" cy="889000"/>
          </a:xfrm>
        </p:spPr>
        <p:txBody>
          <a:bodyPr/>
          <a:lstStyle/>
          <a:p>
            <a:r>
              <a:rPr lang="en-US" dirty="0"/>
              <a:t>Communication Protocol</a:t>
            </a:r>
          </a:p>
        </p:txBody>
      </p:sp>
      <p:cxnSp>
        <p:nvCxnSpPr>
          <p:cNvPr id="6" name="Straight Arrow Connector 5"/>
          <p:cNvCxnSpPr/>
          <p:nvPr/>
        </p:nvCxnSpPr>
        <p:spPr>
          <a:xfrm flipV="1">
            <a:off x="4437194" y="3016364"/>
            <a:ext cx="3281767" cy="1890"/>
          </a:xfrm>
          <a:prstGeom prst="straightConnector1">
            <a:avLst/>
          </a:prstGeom>
          <a:ln w="571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25"/>
          <p:cNvCxnSpPr>
            <a:cxnSpLocks noChangeShapeType="1"/>
          </p:cNvCxnSpPr>
          <p:nvPr/>
        </p:nvCxnSpPr>
        <p:spPr bwMode="auto">
          <a:xfrm>
            <a:off x="4206250" y="2230307"/>
            <a:ext cx="914400" cy="914400"/>
          </a:xfrm>
          <a:prstGeom prst="line">
            <a:avLst/>
          </a:prstGeom>
          <a:noFill/>
          <a:ln w="9525" algn="ctr">
            <a:noFill/>
            <a:round/>
            <a:headEnd/>
            <a:tailEnd/>
          </a:ln>
          <a:scene3d>
            <a:camera prst="orthographicFront"/>
            <a:lightRig rig="threePt" dir="t"/>
          </a:scene3d>
          <a:sp3d>
            <a:bevelT/>
          </a:sp3d>
        </p:spPr>
      </p:cxnSp>
      <p:sp>
        <p:nvSpPr>
          <p:cNvPr id="8" name="Text Box 323"/>
          <p:cNvSpPr txBox="1">
            <a:spLocks noChangeArrowheads="1"/>
          </p:cNvSpPr>
          <p:nvPr/>
        </p:nvSpPr>
        <p:spPr bwMode="auto">
          <a:xfrm>
            <a:off x="1536250" y="1607100"/>
            <a:ext cx="2819400" cy="2697162"/>
          </a:xfrm>
          <a:prstGeom prst="rect">
            <a:avLst/>
          </a:prstGeom>
          <a:noFill/>
          <a:ln w="9525">
            <a:noFill/>
            <a:miter lim="800000"/>
            <a:headEnd/>
            <a:tailEnd/>
          </a:ln>
        </p:spPr>
        <p:txBody>
          <a:bodyPr anchor="ctr"/>
          <a:lstStyle/>
          <a:p>
            <a:pPr marL="0" marR="0" lvl="0" indent="0" algn="ctr" defTabSz="914400" rtl="0" eaLnBrk="1" fontAlgn="auto" latinLnBrk="0" hangingPunct="1">
              <a:lnSpc>
                <a:spcPct val="90000"/>
              </a:lnSpc>
              <a:spcBef>
                <a:spcPct val="50000"/>
              </a:spcBef>
              <a:spcAft>
                <a:spcPts val="0"/>
              </a:spcAft>
              <a:buClr>
                <a:srgbClr val="F80000"/>
              </a:buClr>
              <a:buSzTx/>
              <a:buFontTx/>
              <a:buNone/>
              <a:tabLst/>
              <a:defRPr/>
            </a:pPr>
            <a:endParaRPr kumimoji="0" lang="en-US" sz="900" b="1" i="0" u="none" strike="noStrike" kern="1200" cap="none" spc="0" normalizeH="0" baseline="0" noProof="0" dirty="0">
              <a:ln>
                <a:noFill/>
              </a:ln>
              <a:solidFill>
                <a:srgbClr val="58595B"/>
              </a:solidFill>
              <a:effectLst>
                <a:outerShdw blurRad="38100" dist="38100" dir="2700000" algn="tl">
                  <a:srgbClr val="000000">
                    <a:alpha val="43137"/>
                  </a:srgbClr>
                </a:outerShdw>
              </a:effectLst>
              <a:uLnTx/>
              <a:uFillTx/>
              <a:latin typeface="Calibri"/>
              <a:ea typeface="ＭＳ Ｐゴシック"/>
              <a:cs typeface="Tahoma" pitchFamily="34" charset="0"/>
            </a:endParaRPr>
          </a:p>
        </p:txBody>
      </p:sp>
      <p:pic>
        <p:nvPicPr>
          <p:cNvPr id="10" name="Picture 43"/>
          <p:cNvPicPr>
            <a:picLocks noChangeAspect="1" noChangeArrowheads="1"/>
          </p:cNvPicPr>
          <p:nvPr/>
        </p:nvPicPr>
        <p:blipFill>
          <a:blip r:embed="rId2" cstate="print"/>
          <a:stretch>
            <a:fillRect/>
          </a:stretch>
        </p:blipFill>
        <p:spPr bwMode="auto">
          <a:xfrm>
            <a:off x="338931" y="1885693"/>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11" name="Rounded Rectangle 10"/>
          <p:cNvSpPr/>
          <p:nvPr/>
        </p:nvSpPr>
        <p:spPr>
          <a:xfrm>
            <a:off x="479508" y="1674452"/>
            <a:ext cx="4104368" cy="2956955"/>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Rounded Rectangle 11"/>
          <p:cNvSpPr/>
          <p:nvPr/>
        </p:nvSpPr>
        <p:spPr>
          <a:xfrm>
            <a:off x="7706789" y="1698203"/>
            <a:ext cx="4120837" cy="2945081"/>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5" name="Picture 43"/>
          <p:cNvPicPr>
            <a:picLocks noChangeAspect="1" noChangeArrowheads="1"/>
          </p:cNvPicPr>
          <p:nvPr/>
        </p:nvPicPr>
        <p:blipFill>
          <a:blip r:embed="rId2" cstate="print"/>
          <a:stretch>
            <a:fillRect/>
          </a:stretch>
        </p:blipFill>
        <p:spPr bwMode="auto">
          <a:xfrm>
            <a:off x="10310661" y="1930291"/>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16" name="Flowchart: Multidocument 15"/>
          <p:cNvSpPr/>
          <p:nvPr/>
        </p:nvSpPr>
        <p:spPr>
          <a:xfrm>
            <a:off x="2281275" y="3571110"/>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Trail Files</a:t>
            </a:r>
          </a:p>
        </p:txBody>
      </p:sp>
      <p:sp>
        <p:nvSpPr>
          <p:cNvPr id="17" name="Rounded Rectangle 16"/>
          <p:cNvSpPr/>
          <p:nvPr/>
        </p:nvSpPr>
        <p:spPr>
          <a:xfrm>
            <a:off x="628485" y="3801732"/>
            <a:ext cx="907200" cy="309490"/>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Extract</a:t>
            </a:r>
          </a:p>
        </p:txBody>
      </p:sp>
      <p:sp>
        <p:nvSpPr>
          <p:cNvPr id="23" name="Flowchart: Multidocument 22"/>
          <p:cNvSpPr/>
          <p:nvPr/>
        </p:nvSpPr>
        <p:spPr>
          <a:xfrm>
            <a:off x="8847606" y="3738561"/>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Trail Files</a:t>
            </a:r>
          </a:p>
        </p:txBody>
      </p:sp>
      <p:sp>
        <p:nvSpPr>
          <p:cNvPr id="24" name="Rounded Rectangle 23"/>
          <p:cNvSpPr/>
          <p:nvPr/>
        </p:nvSpPr>
        <p:spPr>
          <a:xfrm>
            <a:off x="10582128" y="3862409"/>
            <a:ext cx="1036158" cy="325895"/>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Replicat</a:t>
            </a:r>
          </a:p>
        </p:txBody>
      </p:sp>
      <p:cxnSp>
        <p:nvCxnSpPr>
          <p:cNvPr id="25" name="Straight Arrow Connector 24"/>
          <p:cNvCxnSpPr/>
          <p:nvPr/>
        </p:nvCxnSpPr>
        <p:spPr>
          <a:xfrm flipH="1">
            <a:off x="1071455" y="3496008"/>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1123573" y="3542616"/>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3"/>
            <a:endCxn id="16" idx="1"/>
          </p:cNvCxnSpPr>
          <p:nvPr/>
        </p:nvCxnSpPr>
        <p:spPr>
          <a:xfrm flipV="1">
            <a:off x="1535685" y="3953708"/>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843336" y="4023174"/>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5400000" flipH="1" flipV="1">
            <a:off x="3219684" y="3327557"/>
            <a:ext cx="696683" cy="566059"/>
          </a:xfrm>
          <a:prstGeom prst="bentConnector3">
            <a:avLst>
              <a:gd name="adj1" fmla="val 2083"/>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H="1">
            <a:off x="8175899" y="3453209"/>
            <a:ext cx="748838" cy="572982"/>
          </a:xfrm>
          <a:prstGeom prst="bentConnector3">
            <a:avLst>
              <a:gd name="adj1" fmla="val 99708"/>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2972127" y="2712105"/>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Distribution Service</a:t>
            </a:r>
          </a:p>
        </p:txBody>
      </p:sp>
      <p:sp>
        <p:nvSpPr>
          <p:cNvPr id="36" name="Rounded Rectangle 35"/>
          <p:cNvSpPr/>
          <p:nvPr/>
        </p:nvSpPr>
        <p:spPr>
          <a:xfrm>
            <a:off x="7875293" y="2813761"/>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Receiver Service</a:t>
            </a:r>
          </a:p>
        </p:txBody>
      </p:sp>
      <p:sp>
        <p:nvSpPr>
          <p:cNvPr id="61" name="TextBox 60"/>
          <p:cNvSpPr txBox="1"/>
          <p:nvPr/>
        </p:nvSpPr>
        <p:spPr>
          <a:xfrm>
            <a:off x="605640" y="5035138"/>
            <a:ext cx="11044052" cy="99752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 </a:t>
            </a:r>
            <a:r>
              <a:rPr kumimoji="0" lang="en-US" sz="2400" b="0" i="0" u="none" strike="noStrike" kern="1200" cap="none" spc="0" normalizeH="0" baseline="0" noProof="0" dirty="0">
                <a:ln>
                  <a:noFill/>
                </a:ln>
                <a:solidFill>
                  <a:srgbClr val="58595B"/>
                </a:solidFill>
                <a:effectLst/>
                <a:uLnTx/>
                <a:uFillTx/>
                <a:latin typeface="Calibri"/>
                <a:ea typeface="+mn-ea"/>
                <a:cs typeface="+mn-cs"/>
              </a:rPr>
              <a:t>SSL based security</a:t>
            </a:r>
          </a:p>
          <a:p>
            <a:pPr marL="0" marR="0" lvl="0" indent="0" algn="l" defTabSz="914400" rtl="0" eaLnBrk="1" fontAlgn="auto" latinLnBrk="0" hangingPunct="1">
              <a:lnSpc>
                <a:spcPct val="9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 Can seamlessly traverse through HTTP forward/reverse proxy servers</a:t>
            </a:r>
          </a:p>
          <a:p>
            <a:pPr marL="0" marR="0" lvl="0" indent="0" algn="l" defTabSz="914400" rtl="0" eaLnBrk="1" fontAlgn="auto" latinLnBrk="0" hangingPunct="1">
              <a:lnSpc>
                <a:spcPct val="9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730" y="2209876"/>
            <a:ext cx="2613156" cy="1469900"/>
          </a:xfrm>
          <a:prstGeom prst="rect">
            <a:avLst/>
          </a:prstGeom>
        </p:spPr>
      </p:pic>
      <p:sp>
        <p:nvSpPr>
          <p:cNvPr id="60" name="TextBox 59"/>
          <p:cNvSpPr txBox="1"/>
          <p:nvPr/>
        </p:nvSpPr>
        <p:spPr>
          <a:xfrm>
            <a:off x="5396683" y="2603281"/>
            <a:ext cx="573020" cy="39365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50"/>
                </a:solidFill>
                <a:effectLst/>
                <a:uLnTx/>
                <a:uFillTx/>
                <a:latin typeface="Calibri"/>
                <a:ea typeface="+mn-ea"/>
                <a:cs typeface="+mn-cs"/>
              </a:rPr>
              <a:t>wss</a:t>
            </a:r>
            <a:endParaRPr kumimoji="0" lang="en-US" sz="2400" b="1" i="0" u="none" strike="noStrike" kern="1200" cap="none" spc="0" normalizeH="0" baseline="0" noProof="0" dirty="0">
              <a:ln>
                <a:noFill/>
              </a:ln>
              <a:solidFill>
                <a:srgbClr val="00B050"/>
              </a:solidFill>
              <a:effectLst/>
              <a:uLnTx/>
              <a:uFillTx/>
              <a:latin typeface="Calibri"/>
              <a:ea typeface="+mn-ea"/>
              <a:cs typeface="+mn-cs"/>
            </a:endParaRPr>
          </a:p>
        </p:txBody>
      </p:sp>
      <p:sp>
        <p:nvSpPr>
          <p:cNvPr id="31" name="TextBox 30"/>
          <p:cNvSpPr txBox="1"/>
          <p:nvPr/>
        </p:nvSpPr>
        <p:spPr>
          <a:xfrm>
            <a:off x="6234185" y="2767238"/>
            <a:ext cx="573020" cy="39365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80000"/>
                </a:solidFill>
                <a:effectLst/>
                <a:uLnTx/>
                <a:uFillTx/>
                <a:latin typeface="Calibri"/>
                <a:ea typeface="+mn-ea"/>
                <a:cs typeface="+mn-cs"/>
              </a:rPr>
              <a:t>ws</a:t>
            </a:r>
            <a:endParaRPr kumimoji="0" lang="en-US" sz="2400" b="1" i="0" u="none" strike="noStrike" kern="1200" cap="none" spc="0" normalizeH="0" baseline="0" noProof="0" dirty="0">
              <a:ln>
                <a:noFill/>
              </a:ln>
              <a:solidFill>
                <a:srgbClr val="F80000"/>
              </a:solidFill>
              <a:effectLst/>
              <a:uLnTx/>
              <a:uFillTx/>
              <a:latin typeface="Calibri"/>
              <a:ea typeface="+mn-ea"/>
              <a:cs typeface="+mn-cs"/>
            </a:endParaRPr>
          </a:p>
        </p:txBody>
      </p:sp>
      <p:sp>
        <p:nvSpPr>
          <p:cNvPr id="34" name="TextBox 33"/>
          <p:cNvSpPr txBox="1"/>
          <p:nvPr/>
        </p:nvSpPr>
        <p:spPr>
          <a:xfrm>
            <a:off x="5305965" y="3067839"/>
            <a:ext cx="573020" cy="39365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8D14">
                    <a:lumMod val="75000"/>
                  </a:srgbClr>
                </a:solidFill>
                <a:effectLst/>
                <a:uLnTx/>
                <a:uFillTx/>
                <a:latin typeface="Calibri"/>
                <a:ea typeface="+mn-ea"/>
                <a:cs typeface="+mn-cs"/>
              </a:rPr>
              <a:t>udt</a:t>
            </a:r>
            <a:endParaRPr kumimoji="0" lang="en-US" sz="2400" b="1" i="0" u="none" strike="noStrike" kern="1200" cap="none" spc="0" normalizeH="0" baseline="0" noProof="0" dirty="0">
              <a:ln>
                <a:noFill/>
              </a:ln>
              <a:solidFill>
                <a:srgbClr val="FF8D14">
                  <a:lumMod val="75000"/>
                </a:srgbClr>
              </a:solidFill>
              <a:effectLst/>
              <a:uLnTx/>
              <a:uFillTx/>
              <a:latin typeface="Calibri"/>
              <a:ea typeface="+mn-ea"/>
              <a:cs typeface="+mn-cs"/>
            </a:endParaRPr>
          </a:p>
        </p:txBody>
      </p:sp>
      <p:sp>
        <p:nvSpPr>
          <p:cNvPr id="35" name="TextBox 34"/>
          <p:cNvSpPr txBox="1"/>
          <p:nvPr/>
        </p:nvSpPr>
        <p:spPr>
          <a:xfrm>
            <a:off x="6181489" y="3148957"/>
            <a:ext cx="573020" cy="39365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395">
                    <a:lumMod val="75000"/>
                  </a:srgbClr>
                </a:solidFill>
                <a:effectLst/>
                <a:uLnTx/>
                <a:uFillTx/>
                <a:latin typeface="Calibri"/>
                <a:ea typeface="+mn-ea"/>
                <a:cs typeface="+mn-cs"/>
              </a:rPr>
              <a:t>ogg</a:t>
            </a:r>
            <a:endParaRPr kumimoji="0" lang="en-US" sz="2400" b="1" i="0" u="none" strike="noStrike" kern="1200" cap="none" spc="0" normalizeH="0" baseline="0" noProof="0" dirty="0">
              <a:ln>
                <a:noFill/>
              </a:ln>
              <a:solidFill>
                <a:srgbClr val="007395">
                  <a:lumMod val="75000"/>
                </a:srgbClr>
              </a:solidFill>
              <a:effectLst/>
              <a:uLnTx/>
              <a:uFillTx/>
              <a:latin typeface="Calibri"/>
              <a:ea typeface="+mn-ea"/>
              <a:cs typeface="+mn-cs"/>
            </a:endParaRPr>
          </a:p>
        </p:txBody>
      </p:sp>
    </p:spTree>
    <p:extLst>
      <p:ext uri="{BB962C8B-B14F-4D97-AF65-F5344CB8AC3E}">
        <p14:creationId xmlns:p14="http://schemas.microsoft.com/office/powerpoint/2010/main" val="89116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Receiver Server</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extBox 7"/>
          <p:cNvSpPr txBox="1"/>
          <p:nvPr/>
        </p:nvSpPr>
        <p:spPr>
          <a:xfrm>
            <a:off x="7812911" y="1188418"/>
            <a:ext cx="4121789" cy="501632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Access via URL (http(s)://&lt;hostname&gt;:&lt;port&gt;)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i.e. </a:t>
            </a:r>
            <a:r>
              <a:rPr kumimoji="0" lang="en-US" sz="2000" b="0" i="0" u="none" strike="noStrike" kern="1200" cap="none" spc="0" normalizeH="0" baseline="0" noProof="0" dirty="0">
                <a:ln>
                  <a:noFill/>
                </a:ln>
                <a:solidFill>
                  <a:srgbClr val="58595B"/>
                </a:solidFill>
                <a:effectLst/>
                <a:uLnTx/>
                <a:uFillTx/>
                <a:latin typeface="Calibri"/>
                <a:ea typeface="+mn-ea"/>
                <a:cs typeface="+mn-cs"/>
                <a:hlinkClick r:id="rId2"/>
              </a:rPr>
              <a:t>http://localhost:17003</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Replacement for Collector</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Single source that handles multiple incoming trail files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View statistics of path</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Tune network parameters</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3" name="Picture 2"/>
          <p:cNvPicPr>
            <a:picLocks noChangeAspect="1"/>
          </p:cNvPicPr>
          <p:nvPr/>
        </p:nvPicPr>
        <p:blipFill>
          <a:blip r:embed="rId3"/>
          <a:stretch>
            <a:fillRect/>
          </a:stretch>
        </p:blipFill>
        <p:spPr>
          <a:xfrm>
            <a:off x="531812" y="1085088"/>
            <a:ext cx="7005306" cy="5562600"/>
          </a:xfrm>
          <a:prstGeom prst="rect">
            <a:avLst/>
          </a:prstGeom>
        </p:spPr>
      </p:pic>
    </p:spTree>
    <p:extLst>
      <p:ext uri="{BB962C8B-B14F-4D97-AF65-F5344CB8AC3E}">
        <p14:creationId xmlns:p14="http://schemas.microsoft.com/office/powerpoint/2010/main" val="60917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p>
            <a:r>
              <a:rPr lang="en-US" dirty="0"/>
              <a:t>Performance Metrics Server</a:t>
            </a:r>
          </a:p>
        </p:txBody>
      </p:sp>
      <p:sp>
        <p:nvSpPr>
          <p:cNvPr id="7" name="Content Placeholder 6"/>
          <p:cNvSpPr>
            <a:spLocks noGrp="1"/>
          </p:cNvSpPr>
          <p:nvPr>
            <p:ph idx="1"/>
          </p:nvPr>
        </p:nvSpPr>
        <p:spPr>
          <a:xfrm>
            <a:off x="6453962" y="1288119"/>
            <a:ext cx="5203050" cy="4931927"/>
          </a:xfrm>
        </p:spPr>
        <p:txBody>
          <a:bodyPr/>
          <a:lstStyle/>
          <a:p>
            <a:r>
              <a:rPr lang="en-US" sz="2000" dirty="0"/>
              <a:t>Separate the metrics collection and repository from the administrative layer</a:t>
            </a:r>
          </a:p>
          <a:p>
            <a:r>
              <a:rPr lang="en-US" sz="2000" dirty="0"/>
              <a:t>All </a:t>
            </a:r>
            <a:r>
              <a:rPr lang="en-US" sz="2000" dirty="0" err="1"/>
              <a:t>GoldenGate</a:t>
            </a:r>
            <a:r>
              <a:rPr lang="en-US" sz="2000" dirty="0"/>
              <a:t> processes send metrics via UDP to the metrics server</a:t>
            </a:r>
          </a:p>
          <a:p>
            <a:r>
              <a:rPr lang="en-US" sz="2000" dirty="0"/>
              <a:t>Metrics server provide RESTful API to query metrics.  Responses in either</a:t>
            </a:r>
          </a:p>
          <a:p>
            <a:pPr lvl="1"/>
            <a:r>
              <a:rPr lang="en-US" sz="1800" dirty="0"/>
              <a:t>12.2 XML format</a:t>
            </a:r>
          </a:p>
          <a:p>
            <a:pPr lvl="1"/>
            <a:r>
              <a:rPr lang="en-US" sz="1800" dirty="0"/>
              <a:t>New JSON format</a:t>
            </a:r>
          </a:p>
          <a:p>
            <a:r>
              <a:rPr lang="en-US" sz="2000" dirty="0"/>
              <a:t>Supports integration with third party tools</a:t>
            </a:r>
          </a:p>
          <a:p>
            <a:r>
              <a:rPr lang="en-US" sz="2000" b="1" dirty="0">
                <a:solidFill>
                  <a:schemeClr val="accent1"/>
                </a:solidFill>
              </a:rPr>
              <a:t>MUST</a:t>
            </a:r>
            <a:r>
              <a:rPr lang="en-US" sz="2000" dirty="0"/>
              <a:t> have Oracle Management Pack for Oracle </a:t>
            </a:r>
            <a:r>
              <a:rPr lang="en-US" sz="2000" dirty="0" err="1"/>
              <a:t>GoldenGate</a:t>
            </a: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ext Placeholder 7"/>
          <p:cNvSpPr>
            <a:spLocks noGrp="1"/>
          </p:cNvSpPr>
          <p:nvPr>
            <p:ph type="body" sz="quarter" idx="13"/>
          </p:nvPr>
        </p:nvSpPr>
        <p:spPr>
          <a:xfrm>
            <a:off x="531813" y="850900"/>
            <a:ext cx="11125199" cy="343299"/>
          </a:xfrm>
        </p:spPr>
        <p:txBody>
          <a:bodyPr/>
          <a:lstStyle/>
          <a:p>
            <a:r>
              <a:rPr lang="en-US" dirty="0"/>
              <a:t>Metrics Service</a:t>
            </a:r>
          </a:p>
        </p:txBody>
      </p:sp>
      <p:pic>
        <p:nvPicPr>
          <p:cNvPr id="10" name="Picture 9"/>
          <p:cNvPicPr>
            <a:picLocks noChangeAspect="1"/>
          </p:cNvPicPr>
          <p:nvPr/>
        </p:nvPicPr>
        <p:blipFill>
          <a:blip r:embed="rId2" cstate="print"/>
          <a:stretch>
            <a:fillRect/>
          </a:stretch>
        </p:blipFill>
        <p:spPr>
          <a:xfrm>
            <a:off x="531811" y="1295400"/>
            <a:ext cx="5757353" cy="4839586"/>
          </a:xfrm>
          <a:prstGeom prst="rect">
            <a:avLst/>
          </a:prstGeom>
        </p:spPr>
      </p:pic>
    </p:spTree>
    <p:extLst>
      <p:ext uri="{BB962C8B-B14F-4D97-AF65-F5344CB8AC3E}">
        <p14:creationId xmlns:p14="http://schemas.microsoft.com/office/powerpoint/2010/main" val="125230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Administration Client (</a:t>
            </a:r>
            <a:r>
              <a:rPr lang="en-US" i="1" dirty="0" err="1"/>
              <a:t>adminclient</a:t>
            </a:r>
            <a:r>
              <a:rPr lang="en-US" dirty="0"/>
              <a:t>)</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Content Placeholder 2"/>
          <p:cNvSpPr>
            <a:spLocks noGrp="1"/>
          </p:cNvSpPr>
          <p:nvPr>
            <p:ph idx="1"/>
          </p:nvPr>
        </p:nvSpPr>
        <p:spPr>
          <a:xfrm>
            <a:off x="6251944" y="1441372"/>
            <a:ext cx="5405068" cy="4693613"/>
          </a:xfrm>
        </p:spPr>
        <p:txBody>
          <a:bodyPr/>
          <a:lstStyle/>
          <a:p>
            <a:r>
              <a:rPr lang="en-US" dirty="0"/>
              <a:t>New thin client command line tool</a:t>
            </a:r>
          </a:p>
          <a:p>
            <a:r>
              <a:rPr lang="en-US" dirty="0"/>
              <a:t>Offers similar functionality as GGSCI, now includes </a:t>
            </a:r>
            <a:r>
              <a:rPr lang="en-US" dirty="0" err="1"/>
              <a:t>rlwrap</a:t>
            </a:r>
            <a:endParaRPr lang="en-US" dirty="0"/>
          </a:p>
          <a:p>
            <a:r>
              <a:rPr lang="en-US" dirty="0"/>
              <a:t>Runs from $OGG_HOME/bin </a:t>
            </a:r>
          </a:p>
          <a:p>
            <a:pPr lvl="1"/>
            <a:r>
              <a:rPr lang="en-US" dirty="0"/>
              <a:t>$OGG_HOME can be on any machine, does not have to be directly on server</a:t>
            </a:r>
          </a:p>
          <a:p>
            <a:pPr lvl="2"/>
            <a:r>
              <a:rPr lang="en-US" dirty="0"/>
              <a:t>Supported on Windows and Linux</a:t>
            </a:r>
          </a:p>
        </p:txBody>
      </p:sp>
      <p:pic>
        <p:nvPicPr>
          <p:cNvPr id="6" name="Picture 5"/>
          <p:cNvPicPr>
            <a:picLocks noChangeAspect="1"/>
          </p:cNvPicPr>
          <p:nvPr/>
        </p:nvPicPr>
        <p:blipFill>
          <a:blip r:embed="rId3"/>
          <a:stretch>
            <a:fillRect/>
          </a:stretch>
        </p:blipFill>
        <p:spPr>
          <a:xfrm>
            <a:off x="531812" y="1441372"/>
            <a:ext cx="5156607" cy="3827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20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7" name="Picture 6"/>
          <p:cNvPicPr>
            <a:picLocks noChangeAspect="1"/>
          </p:cNvPicPr>
          <p:nvPr/>
        </p:nvPicPr>
        <p:blipFill>
          <a:blip r:embed="rId2" cstate="print"/>
          <a:stretch>
            <a:fillRect/>
          </a:stretch>
        </p:blipFill>
        <p:spPr>
          <a:xfrm>
            <a:off x="7155711" y="1260067"/>
            <a:ext cx="1757647" cy="1680867"/>
          </a:xfrm>
          <a:prstGeom prst="rect">
            <a:avLst/>
          </a:prstGeom>
        </p:spPr>
      </p:pic>
      <p:pic>
        <p:nvPicPr>
          <p:cNvPr id="8" name="Picture 7"/>
          <p:cNvPicPr>
            <a:picLocks noChangeAspect="1"/>
          </p:cNvPicPr>
          <p:nvPr/>
        </p:nvPicPr>
        <p:blipFill>
          <a:blip r:embed="rId2" cstate="print"/>
          <a:stretch>
            <a:fillRect/>
          </a:stretch>
        </p:blipFill>
        <p:spPr>
          <a:xfrm>
            <a:off x="9606976" y="2100501"/>
            <a:ext cx="1757647" cy="1680867"/>
          </a:xfrm>
          <a:prstGeom prst="rect">
            <a:avLst/>
          </a:prstGeom>
        </p:spPr>
      </p:pic>
      <p:pic>
        <p:nvPicPr>
          <p:cNvPr id="9" name="Picture 8"/>
          <p:cNvPicPr>
            <a:picLocks noChangeAspect="1"/>
          </p:cNvPicPr>
          <p:nvPr/>
        </p:nvPicPr>
        <p:blipFill>
          <a:blip r:embed="rId2" cstate="print"/>
          <a:stretch>
            <a:fillRect/>
          </a:stretch>
        </p:blipFill>
        <p:spPr>
          <a:xfrm>
            <a:off x="7357996" y="4269841"/>
            <a:ext cx="1757647" cy="1680867"/>
          </a:xfrm>
          <a:prstGeom prst="rect">
            <a:avLst/>
          </a:prstGeom>
        </p:spPr>
      </p:pic>
      <p:pic>
        <p:nvPicPr>
          <p:cNvPr id="10" name="Picture 9"/>
          <p:cNvPicPr>
            <a:picLocks noChangeAspect="1"/>
          </p:cNvPicPr>
          <p:nvPr/>
        </p:nvPicPr>
        <p:blipFill>
          <a:blip r:embed="rId3"/>
          <a:stretch>
            <a:fillRect/>
          </a:stretch>
        </p:blipFill>
        <p:spPr>
          <a:xfrm>
            <a:off x="531812" y="1850064"/>
            <a:ext cx="4456674" cy="21817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2" cstate="print"/>
          <a:stretch>
            <a:fillRect/>
          </a:stretch>
        </p:blipFill>
        <p:spPr>
          <a:xfrm>
            <a:off x="9606976" y="3429407"/>
            <a:ext cx="1757647" cy="1680867"/>
          </a:xfrm>
          <a:prstGeom prst="rect">
            <a:avLst/>
          </a:prstGeom>
        </p:spPr>
      </p:pic>
      <p:cxnSp>
        <p:nvCxnSpPr>
          <p:cNvPr id="13" name="Straight Arrow Connector 12"/>
          <p:cNvCxnSpPr>
            <a:stCxn id="10" idx="3"/>
            <a:endCxn id="7" idx="1"/>
          </p:cNvCxnSpPr>
          <p:nvPr/>
        </p:nvCxnSpPr>
        <p:spPr>
          <a:xfrm flipV="1">
            <a:off x="4988486" y="2100501"/>
            <a:ext cx="2167225" cy="840434"/>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8" idx="1"/>
          </p:cNvCxnSpPr>
          <p:nvPr/>
        </p:nvCxnSpPr>
        <p:spPr>
          <a:xfrm flipV="1">
            <a:off x="4988486" y="2940935"/>
            <a:ext cx="4618490" cy="23512"/>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11" idx="1"/>
          </p:cNvCxnSpPr>
          <p:nvPr/>
        </p:nvCxnSpPr>
        <p:spPr>
          <a:xfrm>
            <a:off x="4988486" y="2940935"/>
            <a:ext cx="4618490" cy="1328906"/>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9" idx="1"/>
          </p:cNvCxnSpPr>
          <p:nvPr/>
        </p:nvCxnSpPr>
        <p:spPr>
          <a:xfrm>
            <a:off x="4988486" y="2940935"/>
            <a:ext cx="2369510" cy="2169340"/>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31812" y="4498644"/>
            <a:ext cx="4898867" cy="914400"/>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Interact with multiple deployments from a single command line tool</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Runs from any machine using RESTful calls</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9" name="Title 1"/>
          <p:cNvSpPr>
            <a:spLocks noGrp="1"/>
          </p:cNvSpPr>
          <p:nvPr>
            <p:ph type="title"/>
          </p:nvPr>
        </p:nvSpPr>
        <p:spPr>
          <a:xfrm>
            <a:off x="531812" y="406400"/>
            <a:ext cx="11125200" cy="889000"/>
          </a:xfrm>
        </p:spPr>
        <p:txBody>
          <a:bodyPr anchor="ctr"/>
          <a:lstStyle/>
          <a:p>
            <a:r>
              <a:rPr lang="en-US" dirty="0"/>
              <a:t>Administration Client (</a:t>
            </a:r>
            <a:r>
              <a:rPr lang="en-US" i="1" dirty="0" err="1"/>
              <a:t>adminclient</a:t>
            </a:r>
            <a:r>
              <a:rPr lang="en-US" dirty="0"/>
              <a:t>)</a:t>
            </a:r>
          </a:p>
        </p:txBody>
      </p:sp>
    </p:spTree>
    <p:extLst>
      <p:ext uri="{BB962C8B-B14F-4D97-AF65-F5344CB8AC3E}">
        <p14:creationId xmlns:p14="http://schemas.microsoft.com/office/powerpoint/2010/main" val="205986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RESTful APIs</a:t>
            </a:r>
          </a:p>
        </p:txBody>
      </p:sp>
      <p:sp>
        <p:nvSpPr>
          <p:cNvPr id="8" name="TextBox 7"/>
          <p:cNvSpPr txBox="1"/>
          <p:nvPr/>
        </p:nvSpPr>
        <p:spPr>
          <a:xfrm>
            <a:off x="531812" y="1350450"/>
            <a:ext cx="9265331" cy="4768767"/>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Representational State Transfer (RESTful) Application Program Interface (API)</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Uses HTTP requests</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GET, PUT, POST, and DELETE</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Can be used with many different programming languages</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PL/SQL</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Perl</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Shell</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JSON</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err="1">
                <a:ln>
                  <a:noFill/>
                </a:ln>
                <a:solidFill>
                  <a:srgbClr val="58595B"/>
                </a:solidFill>
                <a:effectLst/>
                <a:uLnTx/>
                <a:uFillTx/>
                <a:latin typeface="Calibri"/>
                <a:ea typeface="+mn-ea"/>
                <a:cs typeface="+mn-cs"/>
              </a:rPr>
              <a:t>Etc</a:t>
            </a:r>
            <a:r>
              <a:rPr kumimoji="0" lang="is-IS" sz="2400" b="0" i="0" u="none" strike="noStrike" kern="1200" cap="none" spc="0" normalizeH="0" baseline="0" noProof="0" dirty="0">
                <a:ln>
                  <a:noFill/>
                </a:ln>
                <a:solidFill>
                  <a:srgbClr val="58595B"/>
                </a:solidFill>
                <a:effectLst/>
                <a:uLnTx/>
                <a:uFillTx/>
                <a:latin typeface="Calibri"/>
                <a:ea typeface="+mn-ea"/>
                <a:cs typeface="+mn-cs"/>
              </a:rPr>
              <a:t>… </a:t>
            </a: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Simple interaction from command line using CURL (examples </a:t>
            </a:r>
            <a:r>
              <a:rPr kumimoji="0" lang="en-US" sz="2400" b="0" i="0" u="none" strike="noStrike" kern="1200" cap="none" spc="0" normalizeH="0" baseline="0" noProof="0" dirty="0" smtClean="0">
                <a:ln>
                  <a:noFill/>
                </a:ln>
                <a:solidFill>
                  <a:srgbClr val="58595B"/>
                </a:solidFill>
                <a:effectLst/>
                <a:uLnTx/>
                <a:uFillTx/>
                <a:latin typeface="Calibri"/>
                <a:ea typeface="+mn-ea"/>
                <a:cs typeface="+mn-cs"/>
              </a:rPr>
              <a:t>in the</a:t>
            </a:r>
            <a:r>
              <a:rPr kumimoji="0" lang="en-US" sz="2400" b="0" i="0" u="none" strike="noStrike" kern="1200" cap="none" spc="0" normalizeH="0" noProof="0" dirty="0" smtClean="0">
                <a:ln>
                  <a:noFill/>
                </a:ln>
                <a:solidFill>
                  <a:srgbClr val="58595B"/>
                </a:solidFill>
                <a:effectLst/>
                <a:uLnTx/>
                <a:uFillTx/>
                <a:latin typeface="Calibri"/>
                <a:ea typeface="+mn-ea"/>
                <a:cs typeface="+mn-cs"/>
              </a:rPr>
              <a:t> lab</a:t>
            </a:r>
            <a:r>
              <a:rPr kumimoji="0" lang="en-US" sz="2400" b="0" i="0" u="none" strike="noStrike" kern="1200" cap="none" spc="0" normalizeH="0" baseline="0" noProof="0" dirty="0" smtClean="0">
                <a:ln>
                  <a:noFill/>
                </a:ln>
                <a:solidFill>
                  <a:srgbClr val="58595B"/>
                </a:solidFill>
                <a:effectLst/>
                <a:uLnTx/>
                <a:uFillTx/>
                <a:latin typeface="Calibri"/>
                <a:ea typeface="+mn-ea"/>
                <a:cs typeface="+mn-cs"/>
              </a:rPr>
              <a:t>)</a:t>
            </a: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13967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latin typeface="Calibri"/>
                <a:ea typeface="+mn-ea"/>
                <a:cs typeface="+mn-cs"/>
              </a:rPr>
              <a:t>Oracle Confidential</a:t>
            </a:r>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
        <p:nvSpPr>
          <p:cNvPr id="3" name="TextBox 2"/>
          <p:cNvSpPr txBox="1"/>
          <p:nvPr/>
        </p:nvSpPr>
        <p:spPr>
          <a:xfrm>
            <a:off x="1222512" y="2306158"/>
            <a:ext cx="9402417" cy="119773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 Microservices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sz="5400" b="1" kern="0" dirty="0">
                <a:solidFill>
                  <a:srgbClr val="FFFFFF"/>
                </a:solidFill>
                <a:latin typeface="Bookman Old Style" charset="0"/>
                <a:ea typeface="Bookman Old Style" charset="0"/>
                <a:cs typeface="Bookman Old Style" charset="0"/>
              </a:rPr>
              <a:t>To</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 Classic</a:t>
            </a:r>
          </a:p>
        </p:txBody>
      </p:sp>
    </p:spTree>
    <p:extLst>
      <p:ext uri="{BB962C8B-B14F-4D97-AF65-F5344CB8AC3E}">
        <p14:creationId xmlns:p14="http://schemas.microsoft.com/office/powerpoint/2010/main" val="2891139993"/>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p:cNvSpPr txBox="1"/>
          <p:nvPr/>
        </p:nvSpPr>
        <p:spPr>
          <a:xfrm>
            <a:off x="1885553" y="5241685"/>
            <a:ext cx="2205198" cy="1107991"/>
          </a:xfrm>
          <a:prstGeom prst="rect">
            <a:avLst/>
          </a:prstGeom>
          <a:noFill/>
        </p:spPr>
        <p:txBody>
          <a:bodyPr wrap="square" lIns="121893" tIns="60947" rIns="121893" bIns="60947" rtlCol="0" anchor="ctr">
            <a:spAutoFit/>
          </a:bodyPr>
          <a:lstStyle/>
          <a:p>
            <a:pPr algn="ctr" defTabSz="609468"/>
            <a:r>
              <a:rPr lang="en-US" sz="2100" dirty="0">
                <a:solidFill>
                  <a:prstClr val="black"/>
                </a:solidFill>
                <a:latin typeface="Arial" panose="020B0604020202020204" pitchFamily="34" charset="0"/>
                <a:cs typeface="Arial" panose="020B0604020202020204" pitchFamily="34" charset="0"/>
              </a:rPr>
              <a:t>Heterogeneous </a:t>
            </a:r>
            <a:r>
              <a:rPr lang="en-US" sz="2100" dirty="0" smtClean="0">
                <a:solidFill>
                  <a:prstClr val="black"/>
                </a:solidFill>
                <a:latin typeface="Arial" panose="020B0604020202020204" pitchFamily="34" charset="0"/>
                <a:cs typeface="Arial" panose="020B0604020202020204" pitchFamily="34" charset="0"/>
              </a:rPr>
              <a:t>Data sources</a:t>
            </a:r>
            <a:endParaRPr lang="en-US" sz="2100" dirty="0">
              <a:solidFill>
                <a:prstClr val="black"/>
              </a:solidFill>
              <a:latin typeface="Arial" panose="020B0604020202020204" pitchFamily="34" charset="0"/>
              <a:cs typeface="Arial" panose="020B0604020202020204" pitchFamily="34" charset="0"/>
            </a:endParaRPr>
          </a:p>
          <a:p>
            <a:pPr algn="ctr" defTabSz="609468"/>
            <a:endParaRPr lang="en-US" sz="2100" dirty="0">
              <a:solidFill>
                <a:prstClr val="black"/>
              </a:solidFill>
              <a:latin typeface="Arial" panose="020B0604020202020204" pitchFamily="34" charset="0"/>
              <a:cs typeface="Arial" panose="020B0604020202020204" pitchFamily="34" charset="0"/>
            </a:endParaRPr>
          </a:p>
        </p:txBody>
      </p:sp>
      <p:sp>
        <p:nvSpPr>
          <p:cNvPr id="88" name="Text Box 7"/>
          <p:cNvSpPr txBox="1">
            <a:spLocks noChangeArrowheads="1"/>
          </p:cNvSpPr>
          <p:nvPr/>
        </p:nvSpPr>
        <p:spPr bwMode="auto">
          <a:xfrm>
            <a:off x="2590800" y="1858526"/>
            <a:ext cx="5932644" cy="428209"/>
          </a:xfrm>
          <a:prstGeom prst="rect">
            <a:avLst/>
          </a:prstGeom>
          <a:solidFill>
            <a:srgbClr val="FF0000"/>
          </a:solidFill>
          <a:ln>
            <a:headEnd/>
            <a:tailEnd/>
          </a:ln>
        </p:spPr>
        <p:style>
          <a:lnRef idx="1">
            <a:schemeClr val="dk1"/>
          </a:lnRef>
          <a:fillRef idx="2">
            <a:schemeClr val="dk1"/>
          </a:fillRef>
          <a:effectRef idx="1">
            <a:schemeClr val="dk1"/>
          </a:effectRef>
          <a:fontRef idx="minor">
            <a:schemeClr val="dk1"/>
          </a:fontRef>
        </p:style>
        <p:txBody>
          <a:bodyPr vert="horz" wrap="square" lIns="91432" tIns="45717" rIns="91432" bIns="45717" numCol="1" anchor="t" anchorCtr="0" compatLnSpc="1">
            <a:prstTxWarp prst="textNoShape">
              <a:avLst/>
            </a:prstTxWarp>
          </a:bodyPr>
          <a:lstStyle/>
          <a:p>
            <a:pPr algn="ctr" defTabSz="609468"/>
            <a:r>
              <a:rPr lang="en-US" sz="1600" b="1" dirty="0">
                <a:solidFill>
                  <a:prstClr val="white"/>
                </a:solidFill>
                <a:latin typeface="Arial" panose="020B0604020202020204" pitchFamily="34" charset="0"/>
                <a:cs typeface="Arial" panose="020B0604020202020204" pitchFamily="34" charset="0"/>
              </a:rPr>
              <a:t>GoldenGate for Big Data</a:t>
            </a:r>
          </a:p>
        </p:txBody>
      </p:sp>
      <p:cxnSp>
        <p:nvCxnSpPr>
          <p:cNvPr id="15" name="Straight Arrow Connector 14"/>
          <p:cNvCxnSpPr>
            <a:endCxn id="50" idx="0"/>
          </p:cNvCxnSpPr>
          <p:nvPr/>
        </p:nvCxnSpPr>
        <p:spPr>
          <a:xfrm flipH="1">
            <a:off x="8208611" y="4340858"/>
            <a:ext cx="7595" cy="9628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6107208" y="5308373"/>
            <a:ext cx="1638052" cy="816864"/>
            <a:chOff x="3936951" y="3330895"/>
            <a:chExt cx="1228859" cy="612648"/>
          </a:xfrm>
        </p:grpSpPr>
        <p:sp>
          <p:nvSpPr>
            <p:cNvPr id="18" name="Flowchart: Predefined Process 17"/>
            <p:cNvSpPr/>
            <p:nvPr/>
          </p:nvSpPr>
          <p:spPr>
            <a:xfrm>
              <a:off x="4094181" y="3330895"/>
              <a:ext cx="914400" cy="612648"/>
            </a:xfrm>
            <a:prstGeom prst="flowChartPredefinedProcess">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468"/>
              <a:endParaRPr lang="en-US" sz="2400">
                <a:solidFill>
                  <a:prstClr val="white"/>
                </a:solidFill>
                <a:latin typeface="Calibri"/>
              </a:endParaRPr>
            </a:p>
          </p:txBody>
        </p:sp>
        <p:sp>
          <p:nvSpPr>
            <p:cNvPr id="49" name="TextBox 48"/>
            <p:cNvSpPr txBox="1"/>
            <p:nvPr/>
          </p:nvSpPr>
          <p:spPr>
            <a:xfrm>
              <a:off x="3936951" y="3457854"/>
              <a:ext cx="1228859" cy="430887"/>
            </a:xfrm>
            <a:prstGeom prst="rect">
              <a:avLst/>
            </a:prstGeom>
            <a:noFill/>
          </p:spPr>
          <p:txBody>
            <a:bodyPr wrap="square" rtlCol="0">
              <a:spAutoFit/>
            </a:bodyPr>
            <a:lstStyle/>
            <a:p>
              <a:pPr algn="ctr" defTabSz="609468"/>
              <a:r>
                <a:rPr lang="en-US" sz="1500" b="1" dirty="0">
                  <a:solidFill>
                    <a:prstClr val="black"/>
                  </a:solidFill>
                  <a:latin typeface="Calibri"/>
                </a:rPr>
                <a:t>Parameter</a:t>
              </a:r>
            </a:p>
            <a:p>
              <a:pPr algn="ctr" defTabSz="609468"/>
              <a:r>
                <a:rPr lang="en-US" sz="1500" b="1" dirty="0">
                  <a:solidFill>
                    <a:prstClr val="black"/>
                  </a:solidFill>
                  <a:latin typeface="Calibri"/>
                </a:rPr>
                <a:t>File</a:t>
              </a:r>
            </a:p>
          </p:txBody>
        </p:sp>
      </p:grpSp>
      <p:sp>
        <p:nvSpPr>
          <p:cNvPr id="50" name="Flowchart: Predefined Process 49"/>
          <p:cNvSpPr/>
          <p:nvPr/>
        </p:nvSpPr>
        <p:spPr>
          <a:xfrm>
            <a:off x="7599169" y="5303713"/>
            <a:ext cx="1218883" cy="821524"/>
          </a:xfrm>
          <a:prstGeom prst="flowChartPredefinedProcess">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defTabSz="609468"/>
            <a:endParaRPr lang="en-US" sz="2400">
              <a:solidFill>
                <a:prstClr val="white"/>
              </a:solidFill>
              <a:latin typeface="Calibri"/>
            </a:endParaRPr>
          </a:p>
        </p:txBody>
      </p:sp>
      <p:sp>
        <p:nvSpPr>
          <p:cNvPr id="51" name="TextBox 50"/>
          <p:cNvSpPr txBox="1"/>
          <p:nvPr/>
        </p:nvSpPr>
        <p:spPr>
          <a:xfrm>
            <a:off x="7382774" y="5467415"/>
            <a:ext cx="1638052" cy="584753"/>
          </a:xfrm>
          <a:prstGeom prst="rect">
            <a:avLst/>
          </a:prstGeom>
          <a:noFill/>
        </p:spPr>
        <p:txBody>
          <a:bodyPr wrap="square" lIns="121893" tIns="60947" rIns="121893" bIns="60947" rtlCol="0">
            <a:spAutoFit/>
          </a:bodyPr>
          <a:lstStyle/>
          <a:p>
            <a:pPr algn="ctr" defTabSz="609468"/>
            <a:r>
              <a:rPr lang="en-US" sz="1500" b="1" dirty="0">
                <a:solidFill>
                  <a:prstClr val="black"/>
                </a:solidFill>
                <a:latin typeface="Calibri"/>
              </a:rPr>
              <a:t>Adapter </a:t>
            </a:r>
          </a:p>
          <a:p>
            <a:pPr algn="ctr" defTabSz="609468"/>
            <a:r>
              <a:rPr lang="en-US" sz="1500" b="1" dirty="0">
                <a:solidFill>
                  <a:prstClr val="black"/>
                </a:solidFill>
                <a:latin typeface="Calibri"/>
              </a:rPr>
              <a:t>Properties</a:t>
            </a:r>
          </a:p>
        </p:txBody>
      </p:sp>
      <p:sp>
        <p:nvSpPr>
          <p:cNvPr id="52" name="Flowchart: Predefined Process 51"/>
          <p:cNvSpPr/>
          <p:nvPr/>
        </p:nvSpPr>
        <p:spPr>
          <a:xfrm>
            <a:off x="8757745" y="5303713"/>
            <a:ext cx="1218883" cy="821524"/>
          </a:xfrm>
          <a:prstGeom prst="flowChartPredefinedProcess">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defTabSz="609468"/>
            <a:endParaRPr lang="en-US" sz="2400">
              <a:solidFill>
                <a:prstClr val="white"/>
              </a:solidFill>
              <a:latin typeface="Calibri"/>
            </a:endParaRPr>
          </a:p>
        </p:txBody>
      </p:sp>
      <p:sp>
        <p:nvSpPr>
          <p:cNvPr id="17" name="TextBox 16"/>
          <p:cNvSpPr txBox="1"/>
          <p:nvPr/>
        </p:nvSpPr>
        <p:spPr>
          <a:xfrm>
            <a:off x="8881853" y="5579730"/>
            <a:ext cx="1228809" cy="492443"/>
          </a:xfrm>
          <a:prstGeom prst="rect">
            <a:avLst/>
          </a:prstGeom>
          <a:noFill/>
        </p:spPr>
        <p:txBody>
          <a:bodyPr wrap="square" lIns="121893" tIns="60947" rIns="121893" bIns="60947" rtlCol="0">
            <a:spAutoFit/>
          </a:bodyPr>
          <a:lstStyle/>
          <a:p>
            <a:pPr defTabSz="609468"/>
            <a:r>
              <a:rPr lang="en-US" sz="2400" b="1" dirty="0">
                <a:solidFill>
                  <a:prstClr val="black"/>
                </a:solidFill>
                <a:latin typeface="Arial Black" panose="020B0A04020102020204" pitchFamily="34" charset="0"/>
              </a:rPr>
              <a:t>JAR</a:t>
            </a:r>
          </a:p>
        </p:txBody>
      </p:sp>
      <p:pic>
        <p:nvPicPr>
          <p:cNvPr id="55" name="Picture 2" descr="https://pbs.twimg.com/profile_images/426420605945004032/K85ZWV2F_400x4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9668" y="5398744"/>
            <a:ext cx="246589" cy="255843"/>
          </a:xfrm>
          <a:prstGeom prst="rect">
            <a:avLst/>
          </a:prstGeom>
          <a:solidFill>
            <a:srgbClr val="00B0F0"/>
          </a:solidFill>
          <a:extLst/>
        </p:spPr>
      </p:pic>
      <p:sp>
        <p:nvSpPr>
          <p:cNvPr id="40" name="Rounded Rectangle 39"/>
          <p:cNvSpPr/>
          <p:nvPr/>
        </p:nvSpPr>
        <p:spPr>
          <a:xfrm>
            <a:off x="10215931" y="152401"/>
            <a:ext cx="1757011" cy="6324600"/>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3" name="Rounded Rectangle 42"/>
          <p:cNvSpPr/>
          <p:nvPr/>
        </p:nvSpPr>
        <p:spPr>
          <a:xfrm>
            <a:off x="11150984" y="1171127"/>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600" b="1" kern="0" dirty="0" smtClean="0">
              <a:solidFill>
                <a:srgbClr val="FFFFFF"/>
              </a:solidFill>
            </a:endParaRPr>
          </a:p>
          <a:p>
            <a:pPr algn="ctr">
              <a:defRPr/>
            </a:pPr>
            <a:r>
              <a:rPr lang="en-US" sz="1600" b="1" kern="0" dirty="0" smtClean="0">
                <a:solidFill>
                  <a:srgbClr val="FFFFFF"/>
                </a:solidFill>
              </a:rPr>
              <a:t>Kafka</a:t>
            </a:r>
          </a:p>
        </p:txBody>
      </p:sp>
      <p:grpSp>
        <p:nvGrpSpPr>
          <p:cNvPr id="46" name="Group 45"/>
          <p:cNvGrpSpPr/>
          <p:nvPr/>
        </p:nvGrpSpPr>
        <p:grpSpPr>
          <a:xfrm>
            <a:off x="10867712" y="340344"/>
            <a:ext cx="1228859" cy="802656"/>
            <a:chOff x="3918471" y="2988360"/>
            <a:chExt cx="932108" cy="594908"/>
          </a:xfrm>
        </p:grpSpPr>
        <p:sp>
          <p:nvSpPr>
            <p:cNvPr id="71" name="Rounded Rectangle 70"/>
            <p:cNvSpPr/>
            <p:nvPr/>
          </p:nvSpPr>
          <p:spPr>
            <a:xfrm>
              <a:off x="4128528" y="2988360"/>
              <a:ext cx="511995" cy="546845"/>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chemeClr val="bg1"/>
                </a:solidFill>
              </a:endParaRPr>
            </a:p>
          </p:txBody>
        </p:sp>
        <p:pic>
          <p:nvPicPr>
            <p:cNvPr id="72" name="Picture 71"/>
            <p:cNvPicPr>
              <a:picLocks noChangeAspect="1"/>
            </p:cNvPicPr>
            <p:nvPr/>
          </p:nvPicPr>
          <p:blipFill>
            <a:blip r:embed="rId4" cstate="print"/>
            <a:stretch>
              <a:fillRect/>
            </a:stretch>
          </p:blipFill>
          <p:spPr>
            <a:xfrm>
              <a:off x="4179329" y="3078603"/>
              <a:ext cx="408458" cy="286827"/>
            </a:xfrm>
            <a:prstGeom prst="rect">
              <a:avLst/>
            </a:prstGeom>
          </p:spPr>
        </p:pic>
        <p:sp>
          <p:nvSpPr>
            <p:cNvPr id="73" name="TextBox 72"/>
            <p:cNvSpPr txBox="1"/>
            <p:nvPr/>
          </p:nvSpPr>
          <p:spPr>
            <a:xfrm>
              <a:off x="3918471" y="3335467"/>
              <a:ext cx="932108" cy="247801"/>
            </a:xfrm>
            <a:prstGeom prst="rect">
              <a:avLst/>
            </a:prstGeom>
            <a:noFill/>
          </p:spPr>
          <p:txBody>
            <a:bodyPr wrap="square" rtlCol="0">
              <a:spAutoFit/>
            </a:bodyPr>
            <a:lstStyle/>
            <a:p>
              <a:pPr algn="ctr"/>
              <a:r>
                <a:rPr lang="en-US" sz="1600" b="1" dirty="0" smtClean="0">
                  <a:solidFill>
                    <a:schemeClr val="bg1"/>
                  </a:solidFill>
                </a:rPr>
                <a:t>Hive</a:t>
              </a:r>
              <a:endParaRPr lang="en-US" sz="1600" b="1" dirty="0">
                <a:solidFill>
                  <a:schemeClr val="bg1"/>
                </a:solidFill>
              </a:endParaRPr>
            </a:p>
          </p:txBody>
        </p:sp>
      </p:grpSp>
      <p:grpSp>
        <p:nvGrpSpPr>
          <p:cNvPr id="47" name="Group 46"/>
          <p:cNvGrpSpPr/>
          <p:nvPr/>
        </p:nvGrpSpPr>
        <p:grpSpPr>
          <a:xfrm>
            <a:off x="10062466" y="338088"/>
            <a:ext cx="1213546" cy="729513"/>
            <a:chOff x="4591018" y="3702875"/>
            <a:chExt cx="932108" cy="546845"/>
          </a:xfrm>
        </p:grpSpPr>
        <p:sp>
          <p:nvSpPr>
            <p:cNvPr id="66" name="Rounded Rectangle 65"/>
            <p:cNvSpPr/>
            <p:nvPr/>
          </p:nvSpPr>
          <p:spPr>
            <a:xfrm>
              <a:off x="4793141" y="3702875"/>
              <a:ext cx="511995" cy="546845"/>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chemeClr val="bg1"/>
                </a:solidFill>
              </a:endParaRPr>
            </a:p>
          </p:txBody>
        </p:sp>
        <p:sp>
          <p:nvSpPr>
            <p:cNvPr id="67" name="TextBox 66"/>
            <p:cNvSpPr txBox="1"/>
            <p:nvPr/>
          </p:nvSpPr>
          <p:spPr>
            <a:xfrm>
              <a:off x="4591018" y="3990311"/>
              <a:ext cx="932108" cy="258296"/>
            </a:xfrm>
            <a:prstGeom prst="rect">
              <a:avLst/>
            </a:prstGeom>
            <a:noFill/>
          </p:spPr>
          <p:txBody>
            <a:bodyPr wrap="square" rtlCol="0">
              <a:spAutoFit/>
            </a:bodyPr>
            <a:lstStyle/>
            <a:p>
              <a:pPr algn="ctr"/>
              <a:r>
                <a:rPr lang="en-US" sz="1600" b="1" dirty="0" smtClean="0">
                  <a:solidFill>
                    <a:schemeClr val="bg1"/>
                  </a:solidFill>
                </a:rPr>
                <a:t>HDFS</a:t>
              </a:r>
              <a:endParaRPr lang="en-US" sz="1600" b="1" dirty="0">
                <a:solidFill>
                  <a:schemeClr val="bg1"/>
                </a:solidFill>
              </a:endParaRPr>
            </a:p>
          </p:txBody>
        </p:sp>
        <p:pic>
          <p:nvPicPr>
            <p:cNvPr id="68" name="Picture 4" descr="https://cloud.google.com/hadoop/images/hadoop-elepha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4859" y="3780162"/>
              <a:ext cx="347421" cy="24824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 name="Group 47"/>
          <p:cNvGrpSpPr/>
          <p:nvPr/>
        </p:nvGrpSpPr>
        <p:grpSpPr>
          <a:xfrm>
            <a:off x="10103374" y="1954910"/>
            <a:ext cx="1220137" cy="712090"/>
            <a:chOff x="481773" y="5580631"/>
            <a:chExt cx="932108" cy="546845"/>
          </a:xfrm>
        </p:grpSpPr>
        <p:sp>
          <p:nvSpPr>
            <p:cNvPr id="60" name="Rounded Rectangle 59"/>
            <p:cNvSpPr/>
            <p:nvPr/>
          </p:nvSpPr>
          <p:spPr>
            <a:xfrm>
              <a:off x="683897" y="5580631"/>
              <a:ext cx="511995" cy="546845"/>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chemeClr val="bg1"/>
                </a:solidFill>
              </a:endParaRPr>
            </a:p>
          </p:txBody>
        </p:sp>
        <p:sp>
          <p:nvSpPr>
            <p:cNvPr id="63" name="TextBox 62"/>
            <p:cNvSpPr txBox="1"/>
            <p:nvPr/>
          </p:nvSpPr>
          <p:spPr>
            <a:xfrm>
              <a:off x="481773" y="5871076"/>
              <a:ext cx="932108" cy="240560"/>
            </a:xfrm>
            <a:prstGeom prst="rect">
              <a:avLst/>
            </a:prstGeom>
            <a:noFill/>
          </p:spPr>
          <p:txBody>
            <a:bodyPr wrap="square" rtlCol="0">
              <a:spAutoFit/>
            </a:bodyPr>
            <a:lstStyle/>
            <a:p>
              <a:pPr algn="ctr"/>
              <a:r>
                <a:rPr lang="en-US" sz="1400" b="1" dirty="0" smtClean="0">
                  <a:solidFill>
                    <a:schemeClr val="bg1"/>
                  </a:solidFill>
                </a:rPr>
                <a:t>HBASE</a:t>
              </a:r>
              <a:endParaRPr lang="en-US" sz="1400" b="1" dirty="0">
                <a:solidFill>
                  <a:schemeClr val="bg1"/>
                </a:solidFill>
              </a:endParaRPr>
            </a:p>
          </p:txBody>
        </p:sp>
        <p:pic>
          <p:nvPicPr>
            <p:cNvPr id="65" name="Picture 64"/>
            <p:cNvPicPr>
              <a:picLocks noChangeAspect="1"/>
            </p:cNvPicPr>
            <p:nvPr/>
          </p:nvPicPr>
          <p:blipFill rotWithShape="1">
            <a:blip r:embed="rId6" cstate="print"/>
            <a:srcRect l="10367" t="33757" r="10560" b="33756"/>
            <a:stretch/>
          </p:blipFill>
          <p:spPr>
            <a:xfrm>
              <a:off x="749705" y="5665153"/>
              <a:ext cx="393640" cy="188902"/>
            </a:xfrm>
            <a:prstGeom prst="rect">
              <a:avLst/>
            </a:prstGeom>
          </p:spPr>
        </p:pic>
      </p:grpSp>
      <p:grpSp>
        <p:nvGrpSpPr>
          <p:cNvPr id="53" name="Group 52"/>
          <p:cNvGrpSpPr/>
          <p:nvPr/>
        </p:nvGrpSpPr>
        <p:grpSpPr>
          <a:xfrm>
            <a:off x="10113863" y="1143000"/>
            <a:ext cx="1209254" cy="681460"/>
            <a:chOff x="2960277" y="6843495"/>
            <a:chExt cx="932108" cy="563181"/>
          </a:xfrm>
        </p:grpSpPr>
        <p:sp>
          <p:nvSpPr>
            <p:cNvPr id="54" name="Rounded Rectangle 53"/>
            <p:cNvSpPr/>
            <p:nvPr/>
          </p:nvSpPr>
          <p:spPr>
            <a:xfrm>
              <a:off x="3149891" y="6843495"/>
              <a:ext cx="511995" cy="546845"/>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chemeClr val="bg1"/>
                </a:solidFill>
              </a:endParaRPr>
            </a:p>
          </p:txBody>
        </p:sp>
        <p:sp>
          <p:nvSpPr>
            <p:cNvPr id="57" name="TextBox 56"/>
            <p:cNvSpPr txBox="1"/>
            <p:nvPr/>
          </p:nvSpPr>
          <p:spPr>
            <a:xfrm>
              <a:off x="2960277" y="7147794"/>
              <a:ext cx="932108" cy="258882"/>
            </a:xfrm>
            <a:prstGeom prst="rect">
              <a:avLst/>
            </a:prstGeom>
            <a:noFill/>
          </p:spPr>
          <p:txBody>
            <a:bodyPr wrap="square" rtlCol="0">
              <a:spAutoFit/>
            </a:bodyPr>
            <a:lstStyle/>
            <a:p>
              <a:pPr algn="ctr"/>
              <a:r>
                <a:rPr lang="en-US" sz="1400" b="1" dirty="0" smtClean="0">
                  <a:solidFill>
                    <a:schemeClr val="bg1"/>
                  </a:solidFill>
                </a:rPr>
                <a:t>Flume</a:t>
              </a:r>
              <a:endParaRPr lang="en-US" sz="1400" b="1" dirty="0">
                <a:solidFill>
                  <a:schemeClr val="bg1"/>
                </a:solidFill>
              </a:endParaRPr>
            </a:p>
          </p:txBody>
        </p:sp>
        <p:pic>
          <p:nvPicPr>
            <p:cNvPr id="58" name="Picture 57"/>
            <p:cNvPicPr>
              <a:picLocks noChangeAspect="1"/>
            </p:cNvPicPr>
            <p:nvPr/>
          </p:nvPicPr>
          <p:blipFill>
            <a:blip r:embed="rId7" cstate="print"/>
            <a:stretch>
              <a:fillRect/>
            </a:stretch>
          </p:blipFill>
          <p:spPr>
            <a:xfrm>
              <a:off x="3233575" y="6887575"/>
              <a:ext cx="343752" cy="270086"/>
            </a:xfrm>
            <a:prstGeom prst="rect">
              <a:avLst/>
            </a:prstGeom>
          </p:spPr>
        </p:pic>
      </p:grpSp>
      <p:cxnSp>
        <p:nvCxnSpPr>
          <p:cNvPr id="80" name="Straight Arrow Connector 79"/>
          <p:cNvCxnSpPr/>
          <p:nvPr/>
        </p:nvCxnSpPr>
        <p:spPr>
          <a:xfrm>
            <a:off x="1446212" y="3200400"/>
            <a:ext cx="1285143" cy="0"/>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2762848" y="2886023"/>
            <a:ext cx="705123" cy="743940"/>
            <a:chOff x="2587569" y="2877385"/>
            <a:chExt cx="1528292" cy="1392341"/>
          </a:xfrm>
          <a:solidFill>
            <a:schemeClr val="bg1"/>
          </a:solidFill>
        </p:grpSpPr>
        <p:sp>
          <p:nvSpPr>
            <p:cNvPr id="82" name="Rounded Rectangle 81"/>
            <p:cNvSpPr/>
            <p:nvPr/>
          </p:nvSpPr>
          <p:spPr>
            <a:xfrm>
              <a:off x="2587569" y="2877385"/>
              <a:ext cx="1222840" cy="1150647"/>
            </a:xfrm>
            <a:prstGeom prst="roundRect">
              <a:avLst/>
            </a:prstGeom>
            <a:grp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00" kern="0" dirty="0" smtClean="0">
                <a:solidFill>
                  <a:prstClr val="black"/>
                </a:solidFill>
              </a:endParaRPr>
            </a:p>
          </p:txBody>
        </p:sp>
        <p:sp>
          <p:nvSpPr>
            <p:cNvPr id="83" name="Right Arrow 82"/>
            <p:cNvSpPr/>
            <p:nvPr/>
          </p:nvSpPr>
          <p:spPr bwMode="auto">
            <a:xfrm>
              <a:off x="3174894" y="3280682"/>
              <a:ext cx="940967" cy="989044"/>
            </a:xfrm>
            <a:prstGeom prst="rightArrow">
              <a:avLst>
                <a:gd name="adj1" fmla="val 50000"/>
                <a:gd name="adj2" fmla="val 54504"/>
              </a:avLst>
            </a:prstGeom>
            <a:grpFill/>
            <a:ln w="19050" cap="flat" cmpd="sng" algn="ctr">
              <a:solidFill>
                <a:srgbClr val="FF141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indent="-158723" algn="ctr">
                <a:lnSpc>
                  <a:spcPct val="90000"/>
                </a:lnSpc>
                <a:spcBef>
                  <a:spcPct val="50000"/>
                </a:spcBef>
                <a:buClr>
                  <a:srgbClr val="7FD13B"/>
                </a:buClr>
                <a:defRPr/>
              </a:pPr>
              <a:endParaRPr lang="en-US" sz="2700" b="1" kern="0" dirty="0" smtClean="0">
                <a:solidFill>
                  <a:prstClr val="black"/>
                </a:solidFill>
                <a:ea typeface="MS PGothic" pitchFamily="34" charset="-128"/>
              </a:endParaRPr>
            </a:p>
          </p:txBody>
        </p:sp>
      </p:grpSp>
      <p:sp>
        <p:nvSpPr>
          <p:cNvPr id="85" name="TextBox 84"/>
          <p:cNvSpPr txBox="1"/>
          <p:nvPr/>
        </p:nvSpPr>
        <p:spPr>
          <a:xfrm>
            <a:off x="2181130" y="3647107"/>
            <a:ext cx="1752600" cy="307777"/>
          </a:xfrm>
          <a:prstGeom prst="rect">
            <a:avLst/>
          </a:prstGeom>
          <a:noFill/>
        </p:spPr>
        <p:txBody>
          <a:bodyPr wrap="square" rtlCol="0" anchor="ctr">
            <a:spAutoFit/>
          </a:bodyPr>
          <a:lstStyle/>
          <a:p>
            <a:pPr algn="ctr"/>
            <a:r>
              <a:rPr lang="en-US" sz="1400" dirty="0" smtClean="0">
                <a:latin typeface="Arial" panose="020B0604020202020204" pitchFamily="34" charset="0"/>
                <a:cs typeface="Arial" panose="020B0604020202020204" pitchFamily="34" charset="0"/>
              </a:rPr>
              <a:t>Capture</a:t>
            </a:r>
          </a:p>
        </p:txBody>
      </p:sp>
      <p:grpSp>
        <p:nvGrpSpPr>
          <p:cNvPr id="86" name="Group 85"/>
          <p:cNvGrpSpPr/>
          <p:nvPr/>
        </p:nvGrpSpPr>
        <p:grpSpPr>
          <a:xfrm>
            <a:off x="3969465" y="2923164"/>
            <a:ext cx="505494" cy="465057"/>
            <a:chOff x="3975100" y="1458657"/>
            <a:chExt cx="505494" cy="465057"/>
          </a:xfrm>
          <a:solidFill>
            <a:schemeClr val="accent2"/>
          </a:solidFill>
        </p:grpSpPr>
        <p:sp>
          <p:nvSpPr>
            <p:cNvPr id="87" name="Rounded Rectangle 86"/>
            <p:cNvSpPr/>
            <p:nvPr/>
          </p:nvSpPr>
          <p:spPr>
            <a:xfrm>
              <a:off x="3975100" y="1458657"/>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042444" y="1527721"/>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ed Rectangle 89"/>
            <p:cNvSpPr/>
            <p:nvPr/>
          </p:nvSpPr>
          <p:spPr>
            <a:xfrm>
              <a:off x="4113614" y="1586361"/>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4188494" y="1650314"/>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TextBox 91"/>
          <p:cNvSpPr txBox="1"/>
          <p:nvPr/>
        </p:nvSpPr>
        <p:spPr>
          <a:xfrm>
            <a:off x="3660569" y="3664142"/>
            <a:ext cx="1044580" cy="307777"/>
          </a:xfrm>
          <a:prstGeom prst="rect">
            <a:avLst/>
          </a:prstGeom>
          <a:noFill/>
        </p:spPr>
        <p:txBody>
          <a:bodyPr wrap="square" rtlCol="0" anchor="ctr">
            <a:spAutoFit/>
          </a:bodyPr>
          <a:lstStyle/>
          <a:p>
            <a:pPr algn="ctr"/>
            <a:r>
              <a:rPr lang="en-US" sz="1400" dirty="0" smtClean="0">
                <a:latin typeface="Arial" panose="020B0604020202020204" pitchFamily="34" charset="0"/>
                <a:cs typeface="Arial" panose="020B0604020202020204" pitchFamily="34" charset="0"/>
              </a:rPr>
              <a:t>Trail Files</a:t>
            </a:r>
          </a:p>
        </p:txBody>
      </p:sp>
      <p:grpSp>
        <p:nvGrpSpPr>
          <p:cNvPr id="93" name="Group 92"/>
          <p:cNvGrpSpPr/>
          <p:nvPr/>
        </p:nvGrpSpPr>
        <p:grpSpPr>
          <a:xfrm>
            <a:off x="7652012" y="2761380"/>
            <a:ext cx="941260" cy="801576"/>
            <a:chOff x="6546501" y="2101721"/>
            <a:chExt cx="941260" cy="801576"/>
          </a:xfrm>
        </p:grpSpPr>
        <p:sp>
          <p:nvSpPr>
            <p:cNvPr id="94" name="Rounded Rectangle 93"/>
            <p:cNvSpPr/>
            <p:nvPr/>
          </p:nvSpPr>
          <p:spPr>
            <a:xfrm>
              <a:off x="6546501" y="2200964"/>
              <a:ext cx="564194" cy="614801"/>
            </a:xfrm>
            <a:prstGeom prst="roundRect">
              <a:avLst/>
            </a:prstGeom>
            <a:solidFill>
              <a:schemeClr val="bg1"/>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00" kern="0" dirty="0" smtClean="0">
                <a:solidFill>
                  <a:prstClr val="black"/>
                </a:solidFill>
              </a:endParaRPr>
            </a:p>
          </p:txBody>
        </p:sp>
        <p:sp>
          <p:nvSpPr>
            <p:cNvPr id="95" name="Trapezoid 94"/>
            <p:cNvSpPr/>
            <p:nvPr/>
          </p:nvSpPr>
          <p:spPr>
            <a:xfrm rot="16200000">
              <a:off x="6774309" y="2189844"/>
              <a:ext cx="801576" cy="625329"/>
            </a:xfrm>
            <a:prstGeom prst="trapezoid">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p:cNvGrpSpPr/>
            <p:nvPr/>
          </p:nvGrpSpPr>
          <p:grpSpPr>
            <a:xfrm>
              <a:off x="7156856" y="2228490"/>
              <a:ext cx="261077" cy="560506"/>
              <a:chOff x="6217364" y="3809312"/>
              <a:chExt cx="329137" cy="710685"/>
            </a:xfrm>
          </p:grpSpPr>
          <p:sp>
            <p:nvSpPr>
              <p:cNvPr id="98" name="Right Arrow 97"/>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FF141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indent="-158723" algn="ctr">
                  <a:lnSpc>
                    <a:spcPct val="90000"/>
                  </a:lnSpc>
                  <a:spcBef>
                    <a:spcPct val="50000"/>
                  </a:spcBef>
                  <a:buClr>
                    <a:srgbClr val="7FD13B"/>
                  </a:buClr>
                  <a:defRPr/>
                </a:pPr>
                <a:endParaRPr lang="en-US" sz="2700" b="1" kern="0" dirty="0" smtClean="0">
                  <a:solidFill>
                    <a:prstClr val="black"/>
                  </a:solidFill>
                  <a:ea typeface="MS PGothic" pitchFamily="34" charset="-128"/>
                </a:endParaRPr>
              </a:p>
            </p:txBody>
          </p:sp>
          <p:sp>
            <p:nvSpPr>
              <p:cNvPr id="99" name="Right Arrow 98"/>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FF141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indent="-158723" algn="ctr">
                  <a:lnSpc>
                    <a:spcPct val="90000"/>
                  </a:lnSpc>
                  <a:spcBef>
                    <a:spcPct val="50000"/>
                  </a:spcBef>
                  <a:buClr>
                    <a:srgbClr val="7FD13B"/>
                  </a:buClr>
                  <a:defRPr/>
                </a:pPr>
                <a:endParaRPr lang="en-US" sz="2700" b="1" kern="0" dirty="0" smtClean="0">
                  <a:solidFill>
                    <a:prstClr val="black"/>
                  </a:solidFill>
                  <a:ea typeface="MS PGothic" pitchFamily="34" charset="-128"/>
                </a:endParaRPr>
              </a:p>
            </p:txBody>
          </p:sp>
          <p:sp>
            <p:nvSpPr>
              <p:cNvPr id="100" name="Right Arrow 99"/>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FF141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indent="-158723" algn="ctr">
                  <a:lnSpc>
                    <a:spcPct val="90000"/>
                  </a:lnSpc>
                  <a:spcBef>
                    <a:spcPct val="50000"/>
                  </a:spcBef>
                  <a:buClr>
                    <a:srgbClr val="7FD13B"/>
                  </a:buClr>
                  <a:defRPr/>
                </a:pPr>
                <a:endParaRPr lang="en-US" sz="2700" b="1" kern="0" dirty="0" smtClean="0">
                  <a:solidFill>
                    <a:prstClr val="black"/>
                  </a:solidFill>
                  <a:ea typeface="MS PGothic" pitchFamily="34" charset="-128"/>
                </a:endParaRPr>
              </a:p>
            </p:txBody>
          </p:sp>
        </p:grpSp>
        <p:sp>
          <p:nvSpPr>
            <p:cNvPr id="97" name="Right Arrow 96"/>
            <p:cNvSpPr/>
            <p:nvPr/>
          </p:nvSpPr>
          <p:spPr bwMode="auto">
            <a:xfrm>
              <a:off x="6638105" y="2335669"/>
              <a:ext cx="476105" cy="395259"/>
            </a:xfrm>
            <a:prstGeom prst="rightArrow">
              <a:avLst>
                <a:gd name="adj1" fmla="val 50000"/>
                <a:gd name="adj2" fmla="val 54504"/>
              </a:avLst>
            </a:prstGeom>
            <a:solidFill>
              <a:schemeClr val="bg1"/>
            </a:solidFill>
            <a:ln w="15875" cap="flat" cmpd="sng" algn="ctr">
              <a:solidFill>
                <a:srgbClr val="FF141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indent="-158723" algn="ctr">
                <a:lnSpc>
                  <a:spcPct val="90000"/>
                </a:lnSpc>
                <a:spcBef>
                  <a:spcPct val="50000"/>
                </a:spcBef>
                <a:buClr>
                  <a:srgbClr val="7FD13B"/>
                </a:buClr>
                <a:defRPr/>
              </a:pPr>
              <a:endParaRPr lang="en-US" sz="2700" b="1" kern="0" dirty="0" smtClean="0">
                <a:solidFill>
                  <a:prstClr val="black"/>
                </a:solidFill>
                <a:ea typeface="MS PGothic" pitchFamily="34" charset="-128"/>
              </a:endParaRPr>
            </a:p>
          </p:txBody>
        </p:sp>
      </p:grpSp>
      <p:sp>
        <p:nvSpPr>
          <p:cNvPr id="101" name="TextBox 100"/>
          <p:cNvSpPr txBox="1"/>
          <p:nvPr/>
        </p:nvSpPr>
        <p:spPr>
          <a:xfrm>
            <a:off x="4951412" y="3657600"/>
            <a:ext cx="1044580" cy="738664"/>
          </a:xfrm>
          <a:prstGeom prst="rect">
            <a:avLst/>
          </a:prstGeom>
          <a:noFill/>
        </p:spPr>
        <p:txBody>
          <a:bodyPr wrap="square" rtlCol="0" anchor="ctr">
            <a:spAutoFit/>
          </a:bodyPr>
          <a:lstStyle/>
          <a:p>
            <a:pPr algn="ctr"/>
            <a:r>
              <a:rPr lang="en-US" sz="1400" dirty="0" smtClean="0">
                <a:latin typeface="Arial" panose="020B0604020202020204" pitchFamily="34" charset="0"/>
                <a:cs typeface="Arial" panose="020B0604020202020204" pitchFamily="34" charset="0"/>
              </a:rPr>
              <a:t>Network</a:t>
            </a:r>
          </a:p>
          <a:p>
            <a:pPr algn="ctr"/>
            <a:r>
              <a:rPr lang="en-US" sz="1400" dirty="0" smtClean="0">
                <a:latin typeface="Arial" panose="020B0604020202020204" pitchFamily="34" charset="0"/>
                <a:cs typeface="Arial" panose="020B0604020202020204" pitchFamily="34" charset="0"/>
              </a:rPr>
              <a:t>Firewall</a:t>
            </a:r>
          </a:p>
          <a:p>
            <a:pPr algn="ctr"/>
            <a:r>
              <a:rPr lang="en-US" sz="1400" dirty="0" smtClean="0">
                <a:latin typeface="Arial" panose="020B0604020202020204" pitchFamily="34" charset="0"/>
                <a:cs typeface="Arial" panose="020B0604020202020204" pitchFamily="34" charset="0"/>
              </a:rPr>
              <a:t>Cloud</a:t>
            </a:r>
          </a:p>
        </p:txBody>
      </p:sp>
      <p:grpSp>
        <p:nvGrpSpPr>
          <p:cNvPr id="102" name="Group 101"/>
          <p:cNvGrpSpPr/>
          <p:nvPr/>
        </p:nvGrpSpPr>
        <p:grpSpPr>
          <a:xfrm>
            <a:off x="6508177" y="2919522"/>
            <a:ext cx="505494" cy="465057"/>
            <a:chOff x="3975100" y="1458657"/>
            <a:chExt cx="505494" cy="465057"/>
          </a:xfrm>
          <a:solidFill>
            <a:schemeClr val="accent2"/>
          </a:solidFill>
        </p:grpSpPr>
        <p:sp>
          <p:nvSpPr>
            <p:cNvPr id="103" name="Rounded Rectangle 102"/>
            <p:cNvSpPr/>
            <p:nvPr/>
          </p:nvSpPr>
          <p:spPr>
            <a:xfrm>
              <a:off x="3975100" y="1458657"/>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4042444" y="1527721"/>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4113614" y="1586361"/>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4188494" y="1650314"/>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7" name="Straight Arrow Connector 106"/>
          <p:cNvCxnSpPr/>
          <p:nvPr/>
        </p:nvCxnSpPr>
        <p:spPr>
          <a:xfrm flipV="1">
            <a:off x="3375997" y="3200400"/>
            <a:ext cx="599343" cy="4196"/>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4480112" y="3200400"/>
            <a:ext cx="599343" cy="4196"/>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V="1">
            <a:off x="5902390" y="3188726"/>
            <a:ext cx="599343" cy="4196"/>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V="1">
            <a:off x="7031000" y="3188726"/>
            <a:ext cx="599343" cy="4196"/>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6313816" y="3651543"/>
            <a:ext cx="1044580" cy="307777"/>
          </a:xfrm>
          <a:prstGeom prst="rect">
            <a:avLst/>
          </a:prstGeom>
          <a:noFill/>
        </p:spPr>
        <p:txBody>
          <a:bodyPr wrap="square" rtlCol="0" anchor="ctr">
            <a:spAutoFit/>
          </a:bodyPr>
          <a:lstStyle/>
          <a:p>
            <a:pPr algn="ctr"/>
            <a:r>
              <a:rPr lang="en-US" sz="1400" dirty="0" smtClean="0">
                <a:latin typeface="Arial" panose="020B0604020202020204" pitchFamily="34" charset="0"/>
                <a:cs typeface="Arial" panose="020B0604020202020204" pitchFamily="34" charset="0"/>
              </a:rPr>
              <a:t>Trail Files</a:t>
            </a:r>
          </a:p>
        </p:txBody>
      </p:sp>
      <p:sp>
        <p:nvSpPr>
          <p:cNvPr id="112" name="TextBox 111"/>
          <p:cNvSpPr txBox="1"/>
          <p:nvPr/>
        </p:nvSpPr>
        <p:spPr>
          <a:xfrm>
            <a:off x="7591422" y="3602194"/>
            <a:ext cx="1044580" cy="738664"/>
          </a:xfrm>
          <a:prstGeom prst="rect">
            <a:avLst/>
          </a:prstGeom>
          <a:noFill/>
        </p:spPr>
        <p:txBody>
          <a:bodyPr wrap="square" rtlCol="0" anchor="ctr">
            <a:spAutoFit/>
          </a:bodyPr>
          <a:lstStyle/>
          <a:p>
            <a:pPr algn="ctr"/>
            <a:r>
              <a:rPr lang="en-US" sz="1400" dirty="0" smtClean="0">
                <a:latin typeface="Arial" panose="020B0604020202020204" pitchFamily="34" charset="0"/>
                <a:cs typeface="Arial" panose="020B0604020202020204" pitchFamily="34" charset="0"/>
              </a:rPr>
              <a:t>Native Java Replicat</a:t>
            </a:r>
          </a:p>
        </p:txBody>
      </p:sp>
      <p:pic>
        <p:nvPicPr>
          <p:cNvPr id="113" name="Picture 112"/>
          <p:cNvPicPr>
            <a:picLocks noChangeAspect="1"/>
          </p:cNvPicPr>
          <p:nvPr/>
        </p:nvPicPr>
        <p:blipFill>
          <a:blip r:embed="rId8"/>
          <a:stretch>
            <a:fillRect/>
          </a:stretch>
        </p:blipFill>
        <p:spPr>
          <a:xfrm>
            <a:off x="5102335" y="2808612"/>
            <a:ext cx="778505" cy="778505"/>
          </a:xfrm>
          <a:prstGeom prst="rect">
            <a:avLst/>
          </a:prstGeom>
        </p:spPr>
      </p:pic>
      <p:cxnSp>
        <p:nvCxnSpPr>
          <p:cNvPr id="117" name="Straight Arrow Connector 116"/>
          <p:cNvCxnSpPr/>
          <p:nvPr/>
        </p:nvCxnSpPr>
        <p:spPr>
          <a:xfrm>
            <a:off x="8685212" y="3200400"/>
            <a:ext cx="1371600" cy="18453"/>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69" name="Picture 68"/>
          <p:cNvPicPr>
            <a:picLocks noChangeAspect="1"/>
          </p:cNvPicPr>
          <p:nvPr/>
        </p:nvPicPr>
        <p:blipFill>
          <a:blip r:embed="rId9"/>
          <a:stretch>
            <a:fillRect/>
          </a:stretch>
        </p:blipFill>
        <p:spPr>
          <a:xfrm>
            <a:off x="11384519" y="1224078"/>
            <a:ext cx="192258" cy="299922"/>
          </a:xfrm>
          <a:prstGeom prst="rect">
            <a:avLst/>
          </a:prstGeom>
        </p:spPr>
      </p:pic>
      <p:pic>
        <p:nvPicPr>
          <p:cNvPr id="2" name="Picture 1"/>
          <p:cNvPicPr>
            <a:picLocks noChangeAspect="1"/>
          </p:cNvPicPr>
          <p:nvPr/>
        </p:nvPicPr>
        <p:blipFill>
          <a:blip r:embed="rId10"/>
          <a:stretch>
            <a:fillRect/>
          </a:stretch>
        </p:blipFill>
        <p:spPr>
          <a:xfrm>
            <a:off x="9180292" y="3298434"/>
            <a:ext cx="576245" cy="576245"/>
          </a:xfrm>
          <a:prstGeom prst="rect">
            <a:avLst/>
          </a:prstGeom>
        </p:spPr>
      </p:pic>
      <p:pic>
        <p:nvPicPr>
          <p:cNvPr id="4" name="Picture 3"/>
          <p:cNvPicPr>
            <a:picLocks noChangeAspect="1"/>
          </p:cNvPicPr>
          <p:nvPr/>
        </p:nvPicPr>
        <p:blipFill>
          <a:blip r:embed="rId11"/>
          <a:stretch>
            <a:fillRect/>
          </a:stretch>
        </p:blipFill>
        <p:spPr>
          <a:xfrm>
            <a:off x="9132710" y="3805122"/>
            <a:ext cx="797029" cy="380122"/>
          </a:xfrm>
          <a:prstGeom prst="rect">
            <a:avLst/>
          </a:prstGeom>
        </p:spPr>
      </p:pic>
      <p:pic>
        <p:nvPicPr>
          <p:cNvPr id="75" name="Picture 74"/>
          <p:cNvPicPr>
            <a:picLocks noChangeAspect="1"/>
          </p:cNvPicPr>
          <p:nvPr/>
        </p:nvPicPr>
        <p:blipFill>
          <a:blip r:embed="rId12"/>
          <a:stretch>
            <a:fillRect/>
          </a:stretch>
        </p:blipFill>
        <p:spPr>
          <a:xfrm>
            <a:off x="9068252" y="4226277"/>
            <a:ext cx="898114" cy="279144"/>
          </a:xfrm>
          <a:prstGeom prst="rect">
            <a:avLst/>
          </a:prstGeom>
        </p:spPr>
      </p:pic>
      <p:sp>
        <p:nvSpPr>
          <p:cNvPr id="114" name="Rounded Rectangle 113"/>
          <p:cNvSpPr/>
          <p:nvPr/>
        </p:nvSpPr>
        <p:spPr>
          <a:xfrm>
            <a:off x="302110" y="1838319"/>
            <a:ext cx="1505304" cy="4267200"/>
          </a:xfrm>
          <a:prstGeom prst="roundRect">
            <a:avLst/>
          </a:prstGeom>
          <a:solidFill>
            <a:schemeClr val="bg1"/>
          </a:solidFill>
          <a:ln w="19050">
            <a:solidFill>
              <a:srgbClr val="FF0000"/>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15" name="Picture 2" descr="http://m.c.lnkd.licdn.com/media/p/3/000/010/031/17827a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4738" y="5296234"/>
            <a:ext cx="1185573" cy="31266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2" descr="http://www.andynyau.net/wp-content/uploads/2013/08/1768.sql_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5566" y="2793357"/>
            <a:ext cx="1184746" cy="42549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4" descr="http://www.comparebusinessproducts.com/content/assets/20/vendorlogossm/sybase-logo-fix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4167" y="4886321"/>
            <a:ext cx="1166144" cy="32811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6" descr="http://learneveryday.net/wp-content/uploads/2012/03/mysql-logos.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4738" y="2409819"/>
            <a:ext cx="1185573" cy="387147"/>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488650" y="5685167"/>
            <a:ext cx="1142232" cy="184471"/>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JMS</a:t>
            </a:r>
            <a:endParaRPr lang="en-US" sz="1400" dirty="0"/>
          </a:p>
        </p:txBody>
      </p:sp>
      <p:pic>
        <p:nvPicPr>
          <p:cNvPr id="121" name="Picture 3" descr="E:\My Douments Backup\My Pictures\IBM_zOS.png"/>
          <p:cNvPicPr>
            <a:picLocks noChangeAspect="1" noChangeArrowheads="1"/>
          </p:cNvPicPr>
          <p:nvPr/>
        </p:nvPicPr>
        <p:blipFill>
          <a:blip r:embed="rId17" cstate="print"/>
          <a:srcRect/>
          <a:stretch>
            <a:fillRect/>
          </a:stretch>
        </p:blipFill>
        <p:spPr bwMode="auto">
          <a:xfrm>
            <a:off x="407633" y="3667119"/>
            <a:ext cx="1200150" cy="381000"/>
          </a:xfrm>
          <a:prstGeom prst="rect">
            <a:avLst/>
          </a:prstGeom>
          <a:solidFill>
            <a:srgbClr val="0070C0"/>
          </a:solidFill>
        </p:spPr>
      </p:pic>
      <p:pic>
        <p:nvPicPr>
          <p:cNvPr id="122" name="Picture 5" descr="E:\My Douments Backup\My Pictures\IBM_i.png"/>
          <p:cNvPicPr>
            <a:picLocks noChangeAspect="1" noChangeArrowheads="1"/>
          </p:cNvPicPr>
          <p:nvPr/>
        </p:nvPicPr>
        <p:blipFill>
          <a:blip r:embed="rId18" cstate="print"/>
          <a:srcRect/>
          <a:stretch>
            <a:fillRect/>
          </a:stretch>
        </p:blipFill>
        <p:spPr bwMode="auto">
          <a:xfrm>
            <a:off x="407633" y="4048119"/>
            <a:ext cx="1200150" cy="381000"/>
          </a:xfrm>
          <a:prstGeom prst="rect">
            <a:avLst/>
          </a:prstGeom>
          <a:solidFill>
            <a:srgbClr val="0070C0"/>
          </a:solidFill>
        </p:spPr>
      </p:pic>
      <p:pic>
        <p:nvPicPr>
          <p:cNvPr id="123" name="Picture 6" descr="E:\My Douments Backup\My Pictures\IBM_DB2.png"/>
          <p:cNvPicPr>
            <a:picLocks noChangeAspect="1" noChangeArrowheads="1"/>
          </p:cNvPicPr>
          <p:nvPr/>
        </p:nvPicPr>
        <p:blipFill>
          <a:blip r:embed="rId19" cstate="print"/>
          <a:srcRect/>
          <a:stretch>
            <a:fillRect/>
          </a:stretch>
        </p:blipFill>
        <p:spPr bwMode="auto">
          <a:xfrm>
            <a:off x="407633" y="3286119"/>
            <a:ext cx="1200151" cy="381000"/>
          </a:xfrm>
          <a:prstGeom prst="rect">
            <a:avLst/>
          </a:prstGeom>
          <a:solidFill>
            <a:srgbClr val="0070C0"/>
          </a:solidFill>
        </p:spPr>
      </p:pic>
      <p:pic>
        <p:nvPicPr>
          <p:cNvPr id="124" name="Picture 8" descr="E:\My Douments Backup\My Pictures\IBM_Informix.png"/>
          <p:cNvPicPr>
            <a:picLocks noChangeAspect="1" noChangeArrowheads="1"/>
          </p:cNvPicPr>
          <p:nvPr/>
        </p:nvPicPr>
        <p:blipFill>
          <a:blip r:embed="rId20" cstate="print"/>
          <a:srcRect/>
          <a:stretch>
            <a:fillRect/>
          </a:stretch>
        </p:blipFill>
        <p:spPr bwMode="auto">
          <a:xfrm>
            <a:off x="407633" y="4429119"/>
            <a:ext cx="1200150" cy="381000"/>
          </a:xfrm>
          <a:prstGeom prst="rect">
            <a:avLst/>
          </a:prstGeom>
          <a:solidFill>
            <a:srgbClr val="0070C0"/>
          </a:solidFill>
        </p:spPr>
      </p:pic>
      <p:sp>
        <p:nvSpPr>
          <p:cNvPr id="126" name="Rounded Rectangle 125"/>
          <p:cNvSpPr/>
          <p:nvPr/>
        </p:nvSpPr>
        <p:spPr>
          <a:xfrm>
            <a:off x="10351286" y="2856739"/>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400" b="1" kern="0" dirty="0" smtClean="0">
                <a:solidFill>
                  <a:srgbClr val="FFFFFF"/>
                </a:solidFill>
              </a:rPr>
              <a:t>Mongo</a:t>
            </a:r>
          </a:p>
        </p:txBody>
      </p:sp>
      <p:pic>
        <p:nvPicPr>
          <p:cNvPr id="6" name="Picture 5"/>
          <p:cNvPicPr>
            <a:picLocks noChangeAspect="1"/>
          </p:cNvPicPr>
          <p:nvPr/>
        </p:nvPicPr>
        <p:blipFill>
          <a:blip r:embed="rId21"/>
          <a:stretch>
            <a:fillRect/>
          </a:stretch>
        </p:blipFill>
        <p:spPr>
          <a:xfrm>
            <a:off x="10525096" y="2950471"/>
            <a:ext cx="332610" cy="332610"/>
          </a:xfrm>
          <a:prstGeom prst="rect">
            <a:avLst/>
          </a:prstGeom>
        </p:spPr>
      </p:pic>
      <p:sp>
        <p:nvSpPr>
          <p:cNvPr id="5" name="Slide Number Placeholder 4"/>
          <p:cNvSpPr>
            <a:spLocks noGrp="1"/>
          </p:cNvSpPr>
          <p:nvPr>
            <p:ph type="sldNum" sz="quarter" idx="4294967295"/>
          </p:nvPr>
        </p:nvSpPr>
        <p:spPr>
          <a:xfrm>
            <a:off x="11276012" y="6556248"/>
            <a:ext cx="381661" cy="182880"/>
          </a:xfrm>
          <a:prstGeom prst="rect">
            <a:avLst/>
          </a:prstGeom>
        </p:spPr>
        <p:txBody>
          <a:bodyPr/>
          <a:lstStyle/>
          <a:p>
            <a:fld id="{C51EAA63-D034-42AE-91FA-B13B9518C7BE}" type="slidenum">
              <a:rPr lang="en-US" smtClean="0"/>
              <a:pPr/>
              <a:t>38</a:t>
            </a:fld>
            <a:endParaRPr lang="en-US" dirty="0"/>
          </a:p>
        </p:txBody>
      </p:sp>
      <p:sp>
        <p:nvSpPr>
          <p:cNvPr id="127" name="Rounded Rectangle 126"/>
          <p:cNvSpPr/>
          <p:nvPr/>
        </p:nvSpPr>
        <p:spPr>
          <a:xfrm>
            <a:off x="11183188" y="2018899"/>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p:txBody>
      </p:sp>
      <p:pic>
        <p:nvPicPr>
          <p:cNvPr id="7" name="Picture 6"/>
          <p:cNvPicPr>
            <a:picLocks noChangeAspect="1"/>
          </p:cNvPicPr>
          <p:nvPr/>
        </p:nvPicPr>
        <p:blipFill>
          <a:blip r:embed="rId22"/>
          <a:stretch>
            <a:fillRect/>
          </a:stretch>
        </p:blipFill>
        <p:spPr>
          <a:xfrm>
            <a:off x="11254367" y="2039790"/>
            <a:ext cx="551889" cy="551889"/>
          </a:xfrm>
          <a:prstGeom prst="rect">
            <a:avLst/>
          </a:prstGeom>
        </p:spPr>
      </p:pic>
      <p:sp>
        <p:nvSpPr>
          <p:cNvPr id="128" name="Rounded Rectangle 127"/>
          <p:cNvSpPr/>
          <p:nvPr/>
        </p:nvSpPr>
        <p:spPr>
          <a:xfrm>
            <a:off x="10358766" y="3642275"/>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400" b="1" kern="0" dirty="0" smtClean="0">
                <a:solidFill>
                  <a:srgbClr val="FFFFFF"/>
                </a:solidFill>
              </a:rPr>
              <a:t>Elastic</a:t>
            </a:r>
          </a:p>
        </p:txBody>
      </p:sp>
      <p:pic>
        <p:nvPicPr>
          <p:cNvPr id="8" name="Picture 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489157" y="3696223"/>
            <a:ext cx="417512" cy="417512"/>
          </a:xfrm>
          <a:prstGeom prst="rect">
            <a:avLst/>
          </a:prstGeom>
        </p:spPr>
      </p:pic>
      <p:sp>
        <p:nvSpPr>
          <p:cNvPr id="130" name="Rounded Rectangle 129"/>
          <p:cNvSpPr/>
          <p:nvPr/>
        </p:nvSpPr>
        <p:spPr>
          <a:xfrm>
            <a:off x="11131157" y="2845138"/>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100" b="1" kern="0" dirty="0" smtClean="0">
                <a:solidFill>
                  <a:srgbClr val="FFFFFF"/>
                </a:solidFill>
              </a:rPr>
              <a:t>Cassandra</a:t>
            </a:r>
            <a:endParaRPr lang="en-US" sz="2000" b="1" kern="0" dirty="0" smtClean="0">
              <a:solidFill>
                <a:srgbClr val="FFFFFF"/>
              </a:solidFill>
            </a:endParaRPr>
          </a:p>
        </p:txBody>
      </p:sp>
      <p:pic>
        <p:nvPicPr>
          <p:cNvPr id="11" name="Picture 1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1183188" y="2950471"/>
            <a:ext cx="532983" cy="356129"/>
          </a:xfrm>
          <a:prstGeom prst="rect">
            <a:avLst/>
          </a:prstGeom>
        </p:spPr>
      </p:pic>
      <p:sp>
        <p:nvSpPr>
          <p:cNvPr id="139" name="Rounded Rectangle 138"/>
          <p:cNvSpPr/>
          <p:nvPr/>
        </p:nvSpPr>
        <p:spPr>
          <a:xfrm>
            <a:off x="11150118" y="3612294"/>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400" b="1" kern="0" dirty="0" smtClean="0">
                <a:solidFill>
                  <a:srgbClr val="FFFFFF"/>
                </a:solidFill>
              </a:rPr>
              <a:t>JMS</a:t>
            </a:r>
          </a:p>
        </p:txBody>
      </p:sp>
      <p:sp>
        <p:nvSpPr>
          <p:cNvPr id="140" name="Rounded Rectangle 139"/>
          <p:cNvSpPr/>
          <p:nvPr/>
        </p:nvSpPr>
        <p:spPr>
          <a:xfrm>
            <a:off x="10312812" y="5259415"/>
            <a:ext cx="1550308" cy="109026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endParaRPr lang="en-US" sz="1400" b="1" kern="0" dirty="0">
              <a:solidFill>
                <a:srgbClr val="FFFFFF"/>
              </a:solidFill>
            </a:endParaRPr>
          </a:p>
          <a:p>
            <a:pPr algn="ctr">
              <a:defRPr/>
            </a:pPr>
            <a:r>
              <a:rPr lang="en-US" sz="1400" b="1" kern="0" dirty="0" smtClean="0">
                <a:solidFill>
                  <a:srgbClr val="FFFFFF"/>
                </a:solidFill>
              </a:rPr>
              <a:t>JDBC</a:t>
            </a:r>
          </a:p>
        </p:txBody>
      </p:sp>
      <p:sp>
        <p:nvSpPr>
          <p:cNvPr id="141" name="Rounded Rectangle 140"/>
          <p:cNvSpPr/>
          <p:nvPr/>
        </p:nvSpPr>
        <p:spPr>
          <a:xfrm>
            <a:off x="11175626" y="4450845"/>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400" b="1" kern="0" dirty="0" smtClean="0">
                <a:solidFill>
                  <a:srgbClr val="FFFFFF"/>
                </a:solidFill>
              </a:rPr>
              <a:t>Kinesis</a:t>
            </a:r>
          </a:p>
        </p:txBody>
      </p:sp>
      <p:sp>
        <p:nvSpPr>
          <p:cNvPr id="142" name="Rounded Rectangle 141"/>
          <p:cNvSpPr/>
          <p:nvPr/>
        </p:nvSpPr>
        <p:spPr>
          <a:xfrm>
            <a:off x="10382143" y="4437010"/>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400" b="1" kern="0" dirty="0" smtClean="0">
                <a:solidFill>
                  <a:srgbClr val="FFFFFF"/>
                </a:solidFill>
              </a:rPr>
              <a:t>OSA</a:t>
            </a:r>
          </a:p>
        </p:txBody>
      </p:sp>
      <p:pic>
        <p:nvPicPr>
          <p:cNvPr id="137" name="Picture 13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445051" y="4528528"/>
            <a:ext cx="526161" cy="326808"/>
          </a:xfrm>
          <a:prstGeom prst="rect">
            <a:avLst/>
          </a:prstGeom>
          <a:solidFill>
            <a:srgbClr val="B0C3C8"/>
          </a:solidFill>
        </p:spPr>
      </p:pic>
      <p:pic>
        <p:nvPicPr>
          <p:cNvPr id="14" name="Picture 1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269623" y="3674311"/>
            <a:ext cx="429394" cy="429394"/>
          </a:xfrm>
          <a:prstGeom prst="rect">
            <a:avLst/>
          </a:prstGeom>
        </p:spPr>
      </p:pic>
      <p:pic>
        <p:nvPicPr>
          <p:cNvPr id="16" name="Picture 1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47688" y="2074065"/>
            <a:ext cx="1143249" cy="293533"/>
          </a:xfrm>
          <a:prstGeom prst="rect">
            <a:avLst/>
          </a:prstGeom>
        </p:spPr>
      </p:pic>
      <p:pic>
        <p:nvPicPr>
          <p:cNvPr id="144" name="Picture 14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646320" y="5909519"/>
            <a:ext cx="910238" cy="248214"/>
          </a:xfrm>
          <a:prstGeom prst="rect">
            <a:avLst/>
          </a:prstGeom>
        </p:spPr>
      </p:pic>
      <p:pic>
        <p:nvPicPr>
          <p:cNvPr id="145" name="Picture 14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697913" y="5657275"/>
            <a:ext cx="718731" cy="240253"/>
          </a:xfrm>
          <a:prstGeom prst="rect">
            <a:avLst/>
          </a:prstGeom>
        </p:spPr>
      </p:pic>
      <p:pic>
        <p:nvPicPr>
          <p:cNvPr id="19" name="Picture 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678800" y="5294902"/>
            <a:ext cx="709722" cy="354861"/>
          </a:xfrm>
          <a:prstGeom prst="rect">
            <a:avLst/>
          </a:prstGeom>
        </p:spPr>
      </p:pic>
      <p:pic>
        <p:nvPicPr>
          <p:cNvPr id="125" name="Picture 12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228256" y="4528528"/>
            <a:ext cx="487916" cy="381972"/>
          </a:xfrm>
          <a:prstGeom prst="rect">
            <a:avLst/>
          </a:prstGeom>
        </p:spPr>
      </p:pic>
      <p:sp>
        <p:nvSpPr>
          <p:cNvPr id="129" name="Title 23"/>
          <p:cNvSpPr>
            <a:spLocks noGrp="1"/>
          </p:cNvSpPr>
          <p:nvPr>
            <p:ph type="title"/>
          </p:nvPr>
        </p:nvSpPr>
        <p:spPr>
          <a:xfrm>
            <a:off x="260873" y="311671"/>
            <a:ext cx="9955058" cy="538464"/>
          </a:xfrm>
        </p:spPr>
        <p:txBody>
          <a:bodyPr/>
          <a:lstStyle/>
          <a:p>
            <a:r>
              <a:rPr lang="en-US" dirty="0" smtClean="0"/>
              <a:t>Oracle GoldenGate for Big Data</a:t>
            </a:r>
            <a:endParaRPr lang="en-US" b="1" dirty="0"/>
          </a:p>
        </p:txBody>
      </p:sp>
      <p:sp>
        <p:nvSpPr>
          <p:cNvPr id="131" name="Text Placeholder 2"/>
          <p:cNvSpPr>
            <a:spLocks noGrp="1"/>
          </p:cNvSpPr>
          <p:nvPr>
            <p:ph type="body" sz="quarter" idx="13"/>
          </p:nvPr>
        </p:nvSpPr>
        <p:spPr>
          <a:xfrm>
            <a:off x="324480" y="901574"/>
            <a:ext cx="11125199" cy="343299"/>
          </a:xfrm>
        </p:spPr>
        <p:txBody>
          <a:bodyPr/>
          <a:lstStyle/>
          <a:p>
            <a:r>
              <a:rPr lang="en-US" dirty="0" smtClean="0">
                <a:solidFill>
                  <a:srgbClr val="FF0000"/>
                </a:solidFill>
              </a:rPr>
              <a:t>High Level Architecture</a:t>
            </a:r>
            <a:endParaRPr lang="en-US" dirty="0">
              <a:solidFill>
                <a:srgbClr val="FF0000"/>
              </a:solidFill>
            </a:endParaRPr>
          </a:p>
        </p:txBody>
      </p:sp>
    </p:spTree>
    <p:extLst>
      <p:ext uri="{BB962C8B-B14F-4D97-AF65-F5344CB8AC3E}">
        <p14:creationId xmlns:p14="http://schemas.microsoft.com/office/powerpoint/2010/main" val="240647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9A49BC7-5D42-B141-83E2-1E8C48A17D4A}"/>
              </a:ext>
            </a:extLst>
          </p:cNvPr>
          <p:cNvSpPr>
            <a:spLocks noGrp="1"/>
          </p:cNvSpPr>
          <p:nvPr>
            <p:ph type="body" sz="quarter" idx="13"/>
          </p:nvPr>
        </p:nvSpPr>
        <p:spPr/>
        <p:txBody>
          <a:bodyPr/>
          <a:lstStyle/>
          <a:p>
            <a:r>
              <a:rPr lang="en-US" dirty="0"/>
              <a:t>Architecture – High Level – Microservices + OGG4BD</a:t>
            </a:r>
          </a:p>
        </p:txBody>
      </p:sp>
      <p:sp>
        <p:nvSpPr>
          <p:cNvPr id="3" name="Title 2">
            <a:extLst>
              <a:ext uri="{FF2B5EF4-FFF2-40B4-BE49-F238E27FC236}">
                <a16:creationId xmlns:a16="http://schemas.microsoft.com/office/drawing/2014/main" xmlns="" id="{A47BEF6D-6D28-AD4A-92F9-CA53C8BC3F57}"/>
              </a:ext>
            </a:extLst>
          </p:cNvPr>
          <p:cNvSpPr>
            <a:spLocks noGrp="1"/>
          </p:cNvSpPr>
          <p:nvPr>
            <p:ph type="title"/>
          </p:nvPr>
        </p:nvSpPr>
        <p:spPr/>
        <p:txBody>
          <a:bodyPr/>
          <a:lstStyle/>
          <a:p>
            <a:r>
              <a:rPr lang="en-US" dirty="0"/>
              <a:t>Oracle to Kafka – GoldenGate Microservices</a:t>
            </a:r>
          </a:p>
        </p:txBody>
      </p:sp>
      <p:sp>
        <p:nvSpPr>
          <p:cNvPr id="8"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813444" y="4665177"/>
            <a:ext cx="636680" cy="702543"/>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32" name="Rounded Rectangle 31">
            <a:extLst>
              <a:ext uri="{FF2B5EF4-FFF2-40B4-BE49-F238E27FC236}">
                <a16:creationId xmlns:a16="http://schemas.microsoft.com/office/drawing/2014/main" xmlns="" id="{DABB9EB8-7AF8-814F-B5BC-999133A96ADC}"/>
              </a:ext>
            </a:extLst>
          </p:cNvPr>
          <p:cNvSpPr/>
          <p:nvPr/>
        </p:nvSpPr>
        <p:spPr bwMode="gray">
          <a:xfrm>
            <a:off x="294544" y="2740254"/>
            <a:ext cx="6148524" cy="3518041"/>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3" name="TextBox 32">
            <a:extLst>
              <a:ext uri="{FF2B5EF4-FFF2-40B4-BE49-F238E27FC236}">
                <a16:creationId xmlns:a16="http://schemas.microsoft.com/office/drawing/2014/main" xmlns="" id="{51766357-8807-FA4E-8E8C-D35EA6934D44}"/>
              </a:ext>
            </a:extLst>
          </p:cNvPr>
          <p:cNvSpPr txBox="1"/>
          <p:nvPr/>
        </p:nvSpPr>
        <p:spPr>
          <a:xfrm>
            <a:off x="326851" y="3864059"/>
            <a:ext cx="157129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11.2.x/12.x/18.x</a:t>
            </a:r>
          </a:p>
        </p:txBody>
      </p:sp>
      <p:sp>
        <p:nvSpPr>
          <p:cNvPr id="34" name="TextBox 33">
            <a:extLst>
              <a:ext uri="{FF2B5EF4-FFF2-40B4-BE49-F238E27FC236}">
                <a16:creationId xmlns:a16="http://schemas.microsoft.com/office/drawing/2014/main" xmlns="" id="{7E22C638-36C4-A244-8A23-4E90471AF625}"/>
              </a:ext>
            </a:extLst>
          </p:cNvPr>
          <p:cNvSpPr txBox="1"/>
          <p:nvPr/>
        </p:nvSpPr>
        <p:spPr>
          <a:xfrm>
            <a:off x="345394" y="2347641"/>
            <a:ext cx="1571292"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On-Premises</a:t>
            </a:r>
          </a:p>
        </p:txBody>
      </p:sp>
      <p:sp>
        <p:nvSpPr>
          <p:cNvPr id="12" name="Rounded Rectangle 11">
            <a:extLst>
              <a:ext uri="{FF2B5EF4-FFF2-40B4-BE49-F238E27FC236}">
                <a16:creationId xmlns:a16="http://schemas.microsoft.com/office/drawing/2014/main" xmlns="" id="{B66038F7-9288-F24B-8BD4-0450017469F0}"/>
              </a:ext>
            </a:extLst>
          </p:cNvPr>
          <p:cNvSpPr/>
          <p:nvPr/>
        </p:nvSpPr>
        <p:spPr bwMode="gray">
          <a:xfrm>
            <a:off x="2580526" y="4060448"/>
            <a:ext cx="3508332" cy="1429959"/>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xmlns="" id="{17B54961-F88A-CF4F-9505-E0EE427317EA}"/>
              </a:ext>
            </a:extLst>
          </p:cNvPr>
          <p:cNvSpPr/>
          <p:nvPr/>
        </p:nvSpPr>
        <p:spPr bwMode="gray">
          <a:xfrm>
            <a:off x="2390859" y="3601637"/>
            <a:ext cx="3880129" cy="207476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0" name="Rounded Rectangle 9">
            <a:extLst>
              <a:ext uri="{FF2B5EF4-FFF2-40B4-BE49-F238E27FC236}">
                <a16:creationId xmlns:a16="http://schemas.microsoft.com/office/drawing/2014/main" xmlns="" id="{60021A4F-477E-7745-933D-33BBB80527F8}"/>
              </a:ext>
            </a:extLst>
          </p:cNvPr>
          <p:cNvSpPr/>
          <p:nvPr/>
        </p:nvSpPr>
        <p:spPr bwMode="gray">
          <a:xfrm>
            <a:off x="2994235" y="3940956"/>
            <a:ext cx="1356052" cy="235080"/>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1 (AS)</a:t>
            </a:r>
          </a:p>
        </p:txBody>
      </p:sp>
      <p:sp>
        <p:nvSpPr>
          <p:cNvPr id="11" name="Rounded Rectangle 10">
            <a:extLst>
              <a:ext uri="{FF2B5EF4-FFF2-40B4-BE49-F238E27FC236}">
                <a16:creationId xmlns:a16="http://schemas.microsoft.com/office/drawing/2014/main" xmlns="" id="{4CB68B6C-DF4D-F243-A768-44316CC83A2D}"/>
              </a:ext>
            </a:extLst>
          </p:cNvPr>
          <p:cNvSpPr/>
          <p:nvPr/>
        </p:nvSpPr>
        <p:spPr bwMode="gray">
          <a:xfrm>
            <a:off x="2932069" y="3491841"/>
            <a:ext cx="1356053" cy="24797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xmlns="" id="{9C7A68C7-0881-7C4C-B187-E4560EC5E187}"/>
              </a:ext>
            </a:extLst>
          </p:cNvPr>
          <p:cNvGrpSpPr/>
          <p:nvPr/>
        </p:nvGrpSpPr>
        <p:grpSpPr>
          <a:xfrm>
            <a:off x="3259092" y="4769814"/>
            <a:ext cx="551323" cy="542393"/>
            <a:chOff x="2587569" y="2877385"/>
            <a:chExt cx="1528292" cy="1392341"/>
          </a:xfrm>
          <a:solidFill>
            <a:schemeClr val="accent3">
              <a:lumMod val="60000"/>
              <a:lumOff val="40000"/>
            </a:schemeClr>
          </a:solidFill>
        </p:grpSpPr>
        <p:sp>
          <p:nvSpPr>
            <p:cNvPr id="14" name="Rounded Rectangle 13">
              <a:extLst>
                <a:ext uri="{FF2B5EF4-FFF2-40B4-BE49-F238E27FC236}">
                  <a16:creationId xmlns:a16="http://schemas.microsoft.com/office/drawing/2014/main" xmlns=""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Right Arrow 14">
              <a:extLst>
                <a:ext uri="{FF2B5EF4-FFF2-40B4-BE49-F238E27FC236}">
                  <a16:creationId xmlns:a16="http://schemas.microsoft.com/office/drawing/2014/main" xmlns=""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6" name="Group 15">
            <a:extLst>
              <a:ext uri="{FF2B5EF4-FFF2-40B4-BE49-F238E27FC236}">
                <a16:creationId xmlns:a16="http://schemas.microsoft.com/office/drawing/2014/main" xmlns="" id="{29ACBB6B-7BF5-7341-93EA-D74BD01DA7B6}"/>
              </a:ext>
            </a:extLst>
          </p:cNvPr>
          <p:cNvGrpSpPr/>
          <p:nvPr/>
        </p:nvGrpSpPr>
        <p:grpSpPr>
          <a:xfrm>
            <a:off x="4674687" y="4769814"/>
            <a:ext cx="453200" cy="465057"/>
            <a:chOff x="3975100" y="1458657"/>
            <a:chExt cx="505494" cy="465057"/>
          </a:xfrm>
          <a:solidFill>
            <a:schemeClr val="accent2"/>
          </a:solidFill>
        </p:grpSpPr>
        <p:sp>
          <p:nvSpPr>
            <p:cNvPr id="17" name="Rounded Rectangle 16">
              <a:extLst>
                <a:ext uri="{FF2B5EF4-FFF2-40B4-BE49-F238E27FC236}">
                  <a16:creationId xmlns:a16="http://schemas.microsoft.com/office/drawing/2014/main" xmlns=""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xmlns=""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Rounded Rectangle 18">
              <a:extLst>
                <a:ext uri="{FF2B5EF4-FFF2-40B4-BE49-F238E27FC236}">
                  <a16:creationId xmlns:a16="http://schemas.microsoft.com/office/drawing/2014/main" xmlns=""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Rounded Rectangle 19">
              <a:extLst>
                <a:ext uri="{FF2B5EF4-FFF2-40B4-BE49-F238E27FC236}">
                  <a16:creationId xmlns:a16="http://schemas.microsoft.com/office/drawing/2014/main" xmlns=""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30" name="TextBox 29">
            <a:extLst>
              <a:ext uri="{FF2B5EF4-FFF2-40B4-BE49-F238E27FC236}">
                <a16:creationId xmlns:a16="http://schemas.microsoft.com/office/drawing/2014/main" xmlns="" id="{A47A7581-8CB0-2840-A752-41E2757B6BCA}"/>
              </a:ext>
            </a:extLst>
          </p:cNvPr>
          <p:cNvSpPr txBox="1"/>
          <p:nvPr/>
        </p:nvSpPr>
        <p:spPr>
          <a:xfrm>
            <a:off x="3109662" y="4444109"/>
            <a:ext cx="1571292"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Capture</a:t>
            </a:r>
          </a:p>
        </p:txBody>
      </p:sp>
      <p:sp>
        <p:nvSpPr>
          <p:cNvPr id="36" name="TextBox 35">
            <a:extLst>
              <a:ext uri="{FF2B5EF4-FFF2-40B4-BE49-F238E27FC236}">
                <a16:creationId xmlns:a16="http://schemas.microsoft.com/office/drawing/2014/main" xmlns="" id="{77451D78-A279-6946-BD2A-7ABDBAF86F99}"/>
              </a:ext>
            </a:extLst>
          </p:cNvPr>
          <p:cNvSpPr txBox="1"/>
          <p:nvPr/>
        </p:nvSpPr>
        <p:spPr>
          <a:xfrm>
            <a:off x="4665595" y="4441031"/>
            <a:ext cx="117536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cxnSp>
        <p:nvCxnSpPr>
          <p:cNvPr id="40" name="Straight Arrow Connector 39">
            <a:extLst>
              <a:ext uri="{FF2B5EF4-FFF2-40B4-BE49-F238E27FC236}">
                <a16:creationId xmlns:a16="http://schemas.microsoft.com/office/drawing/2014/main" xmlns="" id="{7E6877C2-D75D-8B45-8064-7054F10A1981}"/>
              </a:ext>
            </a:extLst>
          </p:cNvPr>
          <p:cNvCxnSpPr>
            <a:cxnSpLocks/>
          </p:cNvCxnSpPr>
          <p:nvPr/>
        </p:nvCxnSpPr>
        <p:spPr>
          <a:xfrm>
            <a:off x="1524932" y="5043214"/>
            <a:ext cx="302091"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0CB3925F-5B8E-944F-AC5C-B5DA5F411C5E}"/>
              </a:ext>
            </a:extLst>
          </p:cNvPr>
          <p:cNvCxnSpPr>
            <a:cxnSpLocks/>
          </p:cNvCxnSpPr>
          <p:nvPr/>
        </p:nvCxnSpPr>
        <p:spPr>
          <a:xfrm>
            <a:off x="2694012" y="5019959"/>
            <a:ext cx="437076"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D9962243-D94A-0447-99DD-207A9F9D13A6}"/>
              </a:ext>
            </a:extLst>
          </p:cNvPr>
          <p:cNvCxnSpPr>
            <a:cxnSpLocks/>
          </p:cNvCxnSpPr>
          <p:nvPr/>
        </p:nvCxnSpPr>
        <p:spPr>
          <a:xfrm>
            <a:off x="3915191" y="5019959"/>
            <a:ext cx="589475"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AF5F2653-8CD5-F049-B61C-F647EBAD494B}"/>
              </a:ext>
            </a:extLst>
          </p:cNvPr>
          <p:cNvCxnSpPr>
            <a:cxnSpLocks/>
          </p:cNvCxnSpPr>
          <p:nvPr/>
        </p:nvCxnSpPr>
        <p:spPr>
          <a:xfrm>
            <a:off x="5290749" y="5047050"/>
            <a:ext cx="589475"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xmlns="" id="{31F05F6C-3401-F24C-B38D-CC4CD7EB761D}"/>
              </a:ext>
            </a:extLst>
          </p:cNvPr>
          <p:cNvGrpSpPr/>
          <p:nvPr/>
        </p:nvGrpSpPr>
        <p:grpSpPr>
          <a:xfrm>
            <a:off x="6793752" y="2416043"/>
            <a:ext cx="3318618" cy="834265"/>
            <a:chOff x="3708422" y="1717040"/>
            <a:chExt cx="4102440" cy="1223610"/>
          </a:xfrm>
        </p:grpSpPr>
        <p:grpSp>
          <p:nvGrpSpPr>
            <p:cNvPr id="60" name="Group 59">
              <a:extLst>
                <a:ext uri="{FF2B5EF4-FFF2-40B4-BE49-F238E27FC236}">
                  <a16:creationId xmlns:a16="http://schemas.microsoft.com/office/drawing/2014/main" xmlns="" id="{087B9E73-ECD8-C84F-B074-95E19AAF1252}"/>
                </a:ext>
              </a:extLst>
            </p:cNvPr>
            <p:cNvGrpSpPr/>
            <p:nvPr/>
          </p:nvGrpSpPr>
          <p:grpSpPr>
            <a:xfrm>
              <a:off x="4753002" y="1902425"/>
              <a:ext cx="1044580" cy="1038225"/>
              <a:chOff x="5361529" y="2956523"/>
              <a:chExt cx="1044580" cy="1038225"/>
            </a:xfrm>
          </p:grpSpPr>
          <p:pic>
            <p:nvPicPr>
              <p:cNvPr id="71" name="Picture 70">
                <a:extLst>
                  <a:ext uri="{FF2B5EF4-FFF2-40B4-BE49-F238E27FC236}">
                    <a16:creationId xmlns:a16="http://schemas.microsoft.com/office/drawing/2014/main" xmlns="" id="{94EB04E6-1ED2-D140-AFFD-3892C792F2A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72" name="TextBox 71">
                <a:extLst>
                  <a:ext uri="{FF2B5EF4-FFF2-40B4-BE49-F238E27FC236}">
                    <a16:creationId xmlns:a16="http://schemas.microsoft.com/office/drawing/2014/main" xmlns="" id="{1DB1DD98-5443-2748-97FA-25ABBBAB1E67}"/>
                  </a:ext>
                </a:extLst>
              </p:cNvPr>
              <p:cNvSpPr txBox="1"/>
              <p:nvPr/>
            </p:nvSpPr>
            <p:spPr>
              <a:xfrm>
                <a:off x="5361529" y="3255136"/>
                <a:ext cx="1044580" cy="31599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&gt;HTML</a:t>
                </a:r>
              </a:p>
            </p:txBody>
          </p:sp>
        </p:grpSp>
        <p:grpSp>
          <p:nvGrpSpPr>
            <p:cNvPr id="61" name="Group 60">
              <a:extLst>
                <a:ext uri="{FF2B5EF4-FFF2-40B4-BE49-F238E27FC236}">
                  <a16:creationId xmlns:a16="http://schemas.microsoft.com/office/drawing/2014/main" xmlns="" id="{B362BE2D-AFB6-7E4E-9CCC-1CAF1CC05FC6}"/>
                </a:ext>
              </a:extLst>
            </p:cNvPr>
            <p:cNvGrpSpPr/>
            <p:nvPr/>
          </p:nvGrpSpPr>
          <p:grpSpPr>
            <a:xfrm>
              <a:off x="3708422" y="1902425"/>
              <a:ext cx="1044580" cy="1038225"/>
              <a:chOff x="5361529" y="2956523"/>
              <a:chExt cx="1044580" cy="1038225"/>
            </a:xfrm>
          </p:grpSpPr>
          <p:pic>
            <p:nvPicPr>
              <p:cNvPr id="69" name="Picture 68">
                <a:extLst>
                  <a:ext uri="{FF2B5EF4-FFF2-40B4-BE49-F238E27FC236}">
                    <a16:creationId xmlns:a16="http://schemas.microsoft.com/office/drawing/2014/main" xmlns="" id="{1BBECA22-B4F9-6A44-8B9E-B7FA66B1975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70" name="TextBox 69">
                <a:extLst>
                  <a:ext uri="{FF2B5EF4-FFF2-40B4-BE49-F238E27FC236}">
                    <a16:creationId xmlns:a16="http://schemas.microsoft.com/office/drawing/2014/main" xmlns="" id="{2C6488F4-D0B1-4542-80BE-1370D8E10484}"/>
                  </a:ext>
                </a:extLst>
              </p:cNvPr>
              <p:cNvSpPr txBox="1"/>
              <p:nvPr/>
            </p:nvSpPr>
            <p:spPr>
              <a:xfrm>
                <a:off x="5361529" y="3255136"/>
                <a:ext cx="1044580" cy="31599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&gt;&gt;SQL</a:t>
                </a:r>
              </a:p>
            </p:txBody>
          </p:sp>
        </p:grpSp>
        <p:grpSp>
          <p:nvGrpSpPr>
            <p:cNvPr id="62" name="Group 61">
              <a:extLst>
                <a:ext uri="{FF2B5EF4-FFF2-40B4-BE49-F238E27FC236}">
                  <a16:creationId xmlns:a16="http://schemas.microsoft.com/office/drawing/2014/main" xmlns="" id="{80D1E9F7-C2A3-8A4F-9EC8-B1716E55847D}"/>
                </a:ext>
              </a:extLst>
            </p:cNvPr>
            <p:cNvGrpSpPr/>
            <p:nvPr/>
          </p:nvGrpSpPr>
          <p:grpSpPr>
            <a:xfrm>
              <a:off x="5782721" y="1902425"/>
              <a:ext cx="1044580" cy="1038225"/>
              <a:chOff x="5361529" y="2956523"/>
              <a:chExt cx="1044580" cy="1038225"/>
            </a:xfrm>
          </p:grpSpPr>
          <p:pic>
            <p:nvPicPr>
              <p:cNvPr id="67" name="Picture 66">
                <a:extLst>
                  <a:ext uri="{FF2B5EF4-FFF2-40B4-BE49-F238E27FC236}">
                    <a16:creationId xmlns:a16="http://schemas.microsoft.com/office/drawing/2014/main" xmlns="" id="{B67EB2C9-EBF3-D642-958C-3EC714CE229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68" name="TextBox 67">
                <a:extLst>
                  <a:ext uri="{FF2B5EF4-FFF2-40B4-BE49-F238E27FC236}">
                    <a16:creationId xmlns:a16="http://schemas.microsoft.com/office/drawing/2014/main" xmlns="" id="{F29FD814-2642-C849-B381-FE7C10190069}"/>
                  </a:ext>
                </a:extLst>
              </p:cNvPr>
              <p:cNvSpPr txBox="1"/>
              <p:nvPr/>
            </p:nvSpPr>
            <p:spPr>
              <a:xfrm>
                <a:off x="5361529" y="3255136"/>
                <a:ext cx="1044580" cy="31599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58595B"/>
                    </a:solidFill>
                    <a:effectLst/>
                    <a:uLnTx/>
                    <a:uFillTx/>
                    <a:latin typeface="Arial" panose="020B0604020202020204" pitchFamily="34" charset="0"/>
                    <a:ea typeface="+mn-ea"/>
                    <a:cs typeface="Arial" panose="020B0604020202020204" pitchFamily="34" charset="0"/>
                  </a:rPr>
                  <a:t>&gt;&gt;CLI</a:t>
                </a:r>
                <a:endParaRPr kumimoji="0" lang="en-US" sz="8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grpSp>
          <p:nvGrpSpPr>
            <p:cNvPr id="63" name="Group 62">
              <a:extLst>
                <a:ext uri="{FF2B5EF4-FFF2-40B4-BE49-F238E27FC236}">
                  <a16:creationId xmlns:a16="http://schemas.microsoft.com/office/drawing/2014/main" xmlns="" id="{AC7B2DFA-2CD5-4D43-930E-404495392FE7}"/>
                </a:ext>
              </a:extLst>
            </p:cNvPr>
            <p:cNvGrpSpPr/>
            <p:nvPr/>
          </p:nvGrpSpPr>
          <p:grpSpPr>
            <a:xfrm>
              <a:off x="6766282" y="1902425"/>
              <a:ext cx="1044580" cy="1038225"/>
              <a:chOff x="5361529" y="2956523"/>
              <a:chExt cx="1044580" cy="1038225"/>
            </a:xfrm>
          </p:grpSpPr>
          <p:pic>
            <p:nvPicPr>
              <p:cNvPr id="65" name="Picture 64">
                <a:extLst>
                  <a:ext uri="{FF2B5EF4-FFF2-40B4-BE49-F238E27FC236}">
                    <a16:creationId xmlns:a16="http://schemas.microsoft.com/office/drawing/2014/main" xmlns="" id="{B15B0DD6-C314-AF45-8FB1-6B2C6B5DDC9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66" name="TextBox 65">
                <a:extLst>
                  <a:ext uri="{FF2B5EF4-FFF2-40B4-BE49-F238E27FC236}">
                    <a16:creationId xmlns:a16="http://schemas.microsoft.com/office/drawing/2014/main" xmlns="" id="{7184A481-995D-1D44-925C-8C4072421AD9}"/>
                  </a:ext>
                </a:extLst>
              </p:cNvPr>
              <p:cNvSpPr txBox="1"/>
              <p:nvPr/>
            </p:nvSpPr>
            <p:spPr>
              <a:xfrm>
                <a:off x="5361529" y="3255136"/>
                <a:ext cx="1044580" cy="31599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&gt;&gt;API</a:t>
                </a:r>
              </a:p>
            </p:txBody>
          </p:sp>
        </p:grpSp>
        <p:sp>
          <p:nvSpPr>
            <p:cNvPr id="64" name="Rounded Rectangle 63">
              <a:extLst>
                <a:ext uri="{FF2B5EF4-FFF2-40B4-BE49-F238E27FC236}">
                  <a16:creationId xmlns:a16="http://schemas.microsoft.com/office/drawing/2014/main" xmlns="" id="{956C1762-4C81-ED46-A17F-96EFFB8635A7}"/>
                </a:ext>
              </a:extLst>
            </p:cNvPr>
            <p:cNvSpPr/>
            <p:nvPr/>
          </p:nvSpPr>
          <p:spPr bwMode="gray">
            <a:xfrm>
              <a:off x="3789802" y="1717040"/>
              <a:ext cx="3889091" cy="1081244"/>
            </a:xfrm>
            <a:prstGeom prst="roundRect">
              <a:avLst/>
            </a:prstGeom>
            <a:noFill/>
            <a:ln w="12700">
              <a:solidFill>
                <a:schemeClr val="tx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grpSp>
      <p:cxnSp>
        <p:nvCxnSpPr>
          <p:cNvPr id="74" name="Straight Arrow Connector 73">
            <a:extLst>
              <a:ext uri="{FF2B5EF4-FFF2-40B4-BE49-F238E27FC236}">
                <a16:creationId xmlns:a16="http://schemas.microsoft.com/office/drawing/2014/main" xmlns="" id="{CD1760FA-E200-594D-B682-B3AE193D7798}"/>
              </a:ext>
            </a:extLst>
          </p:cNvPr>
          <p:cNvCxnSpPr>
            <a:cxnSpLocks/>
          </p:cNvCxnSpPr>
          <p:nvPr/>
        </p:nvCxnSpPr>
        <p:spPr>
          <a:xfrm flipH="1">
            <a:off x="6174820" y="2702015"/>
            <a:ext cx="597030" cy="294993"/>
          </a:xfrm>
          <a:prstGeom prst="straightConnector1">
            <a:avLst/>
          </a:prstGeom>
          <a:ln w="28575">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1" name="Rounded Rectangle 30">
            <a:extLst>
              <a:ext uri="{FF2B5EF4-FFF2-40B4-BE49-F238E27FC236}">
                <a16:creationId xmlns:a16="http://schemas.microsoft.com/office/drawing/2014/main" xmlns="" id="{D0A80636-DDEC-4D4E-AB72-10A398FB5981}"/>
              </a:ext>
            </a:extLst>
          </p:cNvPr>
          <p:cNvSpPr/>
          <p:nvPr/>
        </p:nvSpPr>
        <p:spPr bwMode="gray">
          <a:xfrm>
            <a:off x="7074941" y="4176036"/>
            <a:ext cx="2713570" cy="2082258"/>
          </a:xfrm>
          <a:prstGeom prst="roundRect">
            <a:avLst/>
          </a:prstGeom>
          <a:noFill/>
          <a:ln w="19050">
            <a:solidFill>
              <a:schemeClr val="accent4">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grpSp>
        <p:nvGrpSpPr>
          <p:cNvPr id="42" name="Group 41">
            <a:extLst>
              <a:ext uri="{FF2B5EF4-FFF2-40B4-BE49-F238E27FC236}">
                <a16:creationId xmlns:a16="http://schemas.microsoft.com/office/drawing/2014/main" xmlns="" id="{9C24AA58-8583-1F44-9160-77EBC15DF2BC}"/>
              </a:ext>
            </a:extLst>
          </p:cNvPr>
          <p:cNvGrpSpPr/>
          <p:nvPr/>
        </p:nvGrpSpPr>
        <p:grpSpPr>
          <a:xfrm>
            <a:off x="8611358" y="4644502"/>
            <a:ext cx="991035" cy="1143716"/>
            <a:chOff x="9512648" y="1129152"/>
            <a:chExt cx="991035" cy="1143716"/>
          </a:xfrm>
        </p:grpSpPr>
        <p:grpSp>
          <p:nvGrpSpPr>
            <p:cNvPr id="21" name="Group 20">
              <a:extLst>
                <a:ext uri="{FF2B5EF4-FFF2-40B4-BE49-F238E27FC236}">
                  <a16:creationId xmlns:a16="http://schemas.microsoft.com/office/drawing/2014/main" xmlns="" id="{75B29E15-43EA-CB45-B7C6-74583F2028B3}"/>
                </a:ext>
              </a:extLst>
            </p:cNvPr>
            <p:cNvGrpSpPr/>
            <p:nvPr/>
          </p:nvGrpSpPr>
          <p:grpSpPr>
            <a:xfrm>
              <a:off x="9628282" y="1129152"/>
              <a:ext cx="875401" cy="801576"/>
              <a:chOff x="6546501" y="2101721"/>
              <a:chExt cx="941260" cy="801576"/>
            </a:xfrm>
          </p:grpSpPr>
          <p:sp>
            <p:nvSpPr>
              <p:cNvPr id="22" name="Rounded Rectangle 21">
                <a:extLst>
                  <a:ext uri="{FF2B5EF4-FFF2-40B4-BE49-F238E27FC236}">
                    <a16:creationId xmlns:a16="http://schemas.microsoft.com/office/drawing/2014/main" xmlns=""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23" name="Trapezoid 22">
                <a:extLst>
                  <a:ext uri="{FF2B5EF4-FFF2-40B4-BE49-F238E27FC236}">
                    <a16:creationId xmlns:a16="http://schemas.microsoft.com/office/drawing/2014/main" xmlns=""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xmlns="" id="{EDB2ADCA-C4DD-F543-85E7-F769E2CFC1A3}"/>
                  </a:ext>
                </a:extLst>
              </p:cNvPr>
              <p:cNvGrpSpPr/>
              <p:nvPr/>
            </p:nvGrpSpPr>
            <p:grpSpPr>
              <a:xfrm>
                <a:off x="7156856" y="2228490"/>
                <a:ext cx="261077" cy="560506"/>
                <a:chOff x="6217364" y="3809312"/>
                <a:chExt cx="329137" cy="710685"/>
              </a:xfrm>
            </p:grpSpPr>
            <p:sp>
              <p:nvSpPr>
                <p:cNvPr id="26" name="Right Arrow 25">
                  <a:extLst>
                    <a:ext uri="{FF2B5EF4-FFF2-40B4-BE49-F238E27FC236}">
                      <a16:creationId xmlns:a16="http://schemas.microsoft.com/office/drawing/2014/main" xmlns=""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27" name="Right Arrow 26">
                  <a:extLst>
                    <a:ext uri="{FF2B5EF4-FFF2-40B4-BE49-F238E27FC236}">
                      <a16:creationId xmlns:a16="http://schemas.microsoft.com/office/drawing/2014/main" xmlns=""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28" name="Right Arrow 27">
                  <a:extLst>
                    <a:ext uri="{FF2B5EF4-FFF2-40B4-BE49-F238E27FC236}">
                      <a16:creationId xmlns:a16="http://schemas.microsoft.com/office/drawing/2014/main" xmlns=""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25" name="Right Arrow 24">
                <a:extLst>
                  <a:ext uri="{FF2B5EF4-FFF2-40B4-BE49-F238E27FC236}">
                    <a16:creationId xmlns:a16="http://schemas.microsoft.com/office/drawing/2014/main" xmlns=""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37" name="TextBox 36">
              <a:extLst>
                <a:ext uri="{FF2B5EF4-FFF2-40B4-BE49-F238E27FC236}">
                  <a16:creationId xmlns:a16="http://schemas.microsoft.com/office/drawing/2014/main" xmlns="" id="{5B1353E4-4663-6D4A-BE8F-C7ADDD2391CA}"/>
                </a:ext>
              </a:extLst>
            </p:cNvPr>
            <p:cNvSpPr txBox="1"/>
            <p:nvPr/>
          </p:nvSpPr>
          <p:spPr>
            <a:xfrm>
              <a:off x="9512648" y="1965091"/>
              <a:ext cx="971492"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Delivery</a:t>
              </a:r>
            </a:p>
          </p:txBody>
        </p:sp>
      </p:grpSp>
      <p:cxnSp>
        <p:nvCxnSpPr>
          <p:cNvPr id="49" name="Straight Arrow Connector 48">
            <a:extLst>
              <a:ext uri="{FF2B5EF4-FFF2-40B4-BE49-F238E27FC236}">
                <a16:creationId xmlns:a16="http://schemas.microsoft.com/office/drawing/2014/main" xmlns="" id="{E4F495FD-C700-0A46-A92D-94656ED0C1F4}"/>
              </a:ext>
            </a:extLst>
          </p:cNvPr>
          <p:cNvCxnSpPr>
            <a:cxnSpLocks/>
          </p:cNvCxnSpPr>
          <p:nvPr/>
        </p:nvCxnSpPr>
        <p:spPr>
          <a:xfrm>
            <a:off x="8219440" y="50267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9AD8A6B4-9197-A54E-95F6-AC0EF199533C}"/>
              </a:ext>
            </a:extLst>
          </p:cNvPr>
          <p:cNvCxnSpPr>
            <a:cxnSpLocks/>
          </p:cNvCxnSpPr>
          <p:nvPr/>
        </p:nvCxnSpPr>
        <p:spPr>
          <a:xfrm>
            <a:off x="9678137" y="5121013"/>
            <a:ext cx="589475"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xmlns="" id="{C553AE91-D143-9642-8831-AB3DC3B856C3}"/>
              </a:ext>
            </a:extLst>
          </p:cNvPr>
          <p:cNvGrpSpPr/>
          <p:nvPr/>
        </p:nvGrpSpPr>
        <p:grpSpPr>
          <a:xfrm>
            <a:off x="7735663" y="4866932"/>
            <a:ext cx="453200" cy="465057"/>
            <a:chOff x="3975100" y="1458657"/>
            <a:chExt cx="505494" cy="465057"/>
          </a:xfrm>
          <a:solidFill>
            <a:schemeClr val="accent2"/>
          </a:solidFill>
        </p:grpSpPr>
        <p:sp>
          <p:nvSpPr>
            <p:cNvPr id="76" name="Rounded Rectangle 75">
              <a:extLst>
                <a:ext uri="{FF2B5EF4-FFF2-40B4-BE49-F238E27FC236}">
                  <a16:creationId xmlns:a16="http://schemas.microsoft.com/office/drawing/2014/main" xmlns=""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7" name="Rounded Rectangle 76">
              <a:extLst>
                <a:ext uri="{FF2B5EF4-FFF2-40B4-BE49-F238E27FC236}">
                  <a16:creationId xmlns:a16="http://schemas.microsoft.com/office/drawing/2014/main" xmlns=""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8" name="Rounded Rectangle 77">
              <a:extLst>
                <a:ext uri="{FF2B5EF4-FFF2-40B4-BE49-F238E27FC236}">
                  <a16:creationId xmlns:a16="http://schemas.microsoft.com/office/drawing/2014/main" xmlns=""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9" name="Rounded Rectangle 78">
              <a:extLst>
                <a:ext uri="{FF2B5EF4-FFF2-40B4-BE49-F238E27FC236}">
                  <a16:creationId xmlns:a16="http://schemas.microsoft.com/office/drawing/2014/main" xmlns=""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80" name="TextBox 79">
            <a:extLst>
              <a:ext uri="{FF2B5EF4-FFF2-40B4-BE49-F238E27FC236}">
                <a16:creationId xmlns:a16="http://schemas.microsoft.com/office/drawing/2014/main" xmlns="" id="{ED40A74D-8979-5146-B46E-0DEF5790C1B8}"/>
              </a:ext>
            </a:extLst>
          </p:cNvPr>
          <p:cNvSpPr txBox="1"/>
          <p:nvPr/>
        </p:nvSpPr>
        <p:spPr>
          <a:xfrm>
            <a:off x="7474985" y="5485653"/>
            <a:ext cx="117536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sp>
        <p:nvSpPr>
          <p:cNvPr id="81" name="TextBox 80">
            <a:extLst>
              <a:ext uri="{FF2B5EF4-FFF2-40B4-BE49-F238E27FC236}">
                <a16:creationId xmlns:a16="http://schemas.microsoft.com/office/drawing/2014/main" xmlns="" id="{DE7727DB-A1A9-0940-A3FE-74F44A766257}"/>
              </a:ext>
            </a:extLst>
          </p:cNvPr>
          <p:cNvSpPr txBox="1"/>
          <p:nvPr/>
        </p:nvSpPr>
        <p:spPr>
          <a:xfrm>
            <a:off x="7582681" y="4272004"/>
            <a:ext cx="1571292"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OGG4BD</a:t>
            </a:r>
          </a:p>
        </p:txBody>
      </p:sp>
      <p:grpSp>
        <p:nvGrpSpPr>
          <p:cNvPr id="6" name="Group 5">
            <a:extLst>
              <a:ext uri="{FF2B5EF4-FFF2-40B4-BE49-F238E27FC236}">
                <a16:creationId xmlns:a16="http://schemas.microsoft.com/office/drawing/2014/main" xmlns="" id="{0AFF877E-AAF9-844A-9171-D93211D88C2E}"/>
              </a:ext>
            </a:extLst>
          </p:cNvPr>
          <p:cNvGrpSpPr/>
          <p:nvPr/>
        </p:nvGrpSpPr>
        <p:grpSpPr>
          <a:xfrm>
            <a:off x="1981855" y="1814027"/>
            <a:ext cx="3146032" cy="455780"/>
            <a:chOff x="2134136" y="2046987"/>
            <a:chExt cx="3146032" cy="455780"/>
          </a:xfrm>
        </p:grpSpPr>
        <p:sp>
          <p:nvSpPr>
            <p:cNvPr id="73" name="Rounded Rectangle 72">
              <a:extLst>
                <a:ext uri="{FF2B5EF4-FFF2-40B4-BE49-F238E27FC236}">
                  <a16:creationId xmlns:a16="http://schemas.microsoft.com/office/drawing/2014/main" xmlns="" id="{126694E1-0ABA-5844-934F-26148ED47679}"/>
                </a:ext>
              </a:extLst>
            </p:cNvPr>
            <p:cNvSpPr/>
            <p:nvPr/>
          </p:nvSpPr>
          <p:spPr bwMode="gray">
            <a:xfrm>
              <a:off x="2401106" y="2160705"/>
              <a:ext cx="2542310" cy="233429"/>
            </a:xfrm>
            <a:prstGeom prst="roundRect">
              <a:avLst/>
            </a:prstGeom>
            <a:solidFill>
              <a:srgbClr val="FF0000"/>
            </a:solidFill>
            <a:ln w="15875">
              <a:solidFill>
                <a:srgbClr val="FF0000"/>
              </a:solidFill>
              <a:miter lim="800000"/>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8D9DE">
                      <a:lumMod val="10000"/>
                    </a:srgbClr>
                  </a:solidFill>
                  <a:effectLst/>
                  <a:uLnTx/>
                  <a:uFillTx/>
                  <a:latin typeface="Arial" panose="020B0604020202020204" pitchFamily="34" charset="0"/>
                  <a:ea typeface="+mn-ea"/>
                  <a:cs typeface="Arial" panose="020B0604020202020204" pitchFamily="34" charset="0"/>
                </a:rPr>
                <a:t>On-Premises Applications</a:t>
              </a:r>
            </a:p>
          </p:txBody>
        </p:sp>
        <p:sp>
          <p:nvSpPr>
            <p:cNvPr id="89" name="Rounded Rectangle 88">
              <a:extLst>
                <a:ext uri="{FF2B5EF4-FFF2-40B4-BE49-F238E27FC236}">
                  <a16:creationId xmlns:a16="http://schemas.microsoft.com/office/drawing/2014/main" xmlns="" id="{15232447-68A6-794A-994C-C44F8E70E11F}"/>
                </a:ext>
              </a:extLst>
            </p:cNvPr>
            <p:cNvSpPr/>
            <p:nvPr/>
          </p:nvSpPr>
          <p:spPr bwMode="gray">
            <a:xfrm>
              <a:off x="2134136" y="2046987"/>
              <a:ext cx="3146032" cy="455780"/>
            </a:xfrm>
            <a:prstGeom prst="roundRect">
              <a:avLst/>
            </a:prstGeom>
            <a:noFill/>
            <a:ln w="12700">
              <a:solidFill>
                <a:schemeClr val="tx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98" name="Rounded Rectangle 97">
            <a:extLst>
              <a:ext uri="{FF2B5EF4-FFF2-40B4-BE49-F238E27FC236}">
                <a16:creationId xmlns:a16="http://schemas.microsoft.com/office/drawing/2014/main" xmlns="" id="{4BDB938D-172A-E142-ADDD-342133163DD8}"/>
              </a:ext>
            </a:extLst>
          </p:cNvPr>
          <p:cNvSpPr/>
          <p:nvPr/>
        </p:nvSpPr>
        <p:spPr bwMode="gray">
          <a:xfrm>
            <a:off x="7182556" y="2472878"/>
            <a:ext cx="2542310" cy="233429"/>
          </a:xfrm>
          <a:prstGeom prst="roundRect">
            <a:avLst/>
          </a:prstGeom>
          <a:solidFill>
            <a:srgbClr val="FF0000"/>
          </a:solidFill>
          <a:ln w="15875">
            <a:solidFill>
              <a:srgbClr val="FF0000"/>
            </a:solidFill>
            <a:miter lim="800000"/>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8D9DE">
                    <a:lumMod val="10000"/>
                  </a:srgbClr>
                </a:solidFill>
                <a:effectLst/>
                <a:uLnTx/>
                <a:uFillTx/>
                <a:latin typeface="Arial" panose="020B0604020202020204" pitchFamily="34" charset="0"/>
                <a:ea typeface="+mn-ea"/>
                <a:cs typeface="Arial" panose="020B0604020202020204" pitchFamily="34" charset="0"/>
              </a:rPr>
              <a:t>Customizable Interactive Experience </a:t>
            </a:r>
          </a:p>
        </p:txBody>
      </p:sp>
      <p:cxnSp>
        <p:nvCxnSpPr>
          <p:cNvPr id="99" name="Straight Arrow Connector 98">
            <a:extLst>
              <a:ext uri="{FF2B5EF4-FFF2-40B4-BE49-F238E27FC236}">
                <a16:creationId xmlns:a16="http://schemas.microsoft.com/office/drawing/2014/main" xmlns="" id="{B783BEEC-AD23-5D49-B966-A6C3228F065E}"/>
              </a:ext>
            </a:extLst>
          </p:cNvPr>
          <p:cNvCxnSpPr>
            <a:cxnSpLocks/>
            <a:stCxn id="89" idx="2"/>
          </p:cNvCxnSpPr>
          <p:nvPr/>
        </p:nvCxnSpPr>
        <p:spPr>
          <a:xfrm>
            <a:off x="3554871" y="2269807"/>
            <a:ext cx="0" cy="432208"/>
          </a:xfrm>
          <a:prstGeom prst="straightConnector1">
            <a:avLst/>
          </a:prstGeom>
          <a:ln w="28575">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82" name="Rounded Rectangle 81">
            <a:extLst>
              <a:ext uri="{FF2B5EF4-FFF2-40B4-BE49-F238E27FC236}">
                <a16:creationId xmlns:a16="http://schemas.microsoft.com/office/drawing/2014/main" xmlns="" id="{18FE86A5-D552-244E-A2DC-2D2B34E23518}"/>
              </a:ext>
            </a:extLst>
          </p:cNvPr>
          <p:cNvSpPr/>
          <p:nvPr/>
        </p:nvSpPr>
        <p:spPr bwMode="gray">
          <a:xfrm rot="16200000">
            <a:off x="1439229" y="4736759"/>
            <a:ext cx="1356053" cy="247975"/>
          </a:xfrm>
          <a:prstGeom prst="roundRect">
            <a:avLst/>
          </a:prstGeom>
          <a:solidFill>
            <a:schemeClr val="accent5">
              <a:lumMod val="60000"/>
              <a:lumOff val="40000"/>
            </a:schemeClr>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Reverse Proxy</a:t>
            </a:r>
          </a:p>
        </p:txBody>
      </p:sp>
      <p:sp>
        <p:nvSpPr>
          <p:cNvPr id="84" name="Rounded Rectangle 83">
            <a:extLst>
              <a:ext uri="{FF2B5EF4-FFF2-40B4-BE49-F238E27FC236}">
                <a16:creationId xmlns:a16="http://schemas.microsoft.com/office/drawing/2014/main" xmlns="" id="{432C95C0-BC20-554D-8967-8FF4D82A6388}"/>
              </a:ext>
            </a:extLst>
          </p:cNvPr>
          <p:cNvSpPr/>
          <p:nvPr/>
        </p:nvSpPr>
        <p:spPr bwMode="gray">
          <a:xfrm rot="5400000">
            <a:off x="5639999" y="4851745"/>
            <a:ext cx="868059" cy="284377"/>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cxnSp>
        <p:nvCxnSpPr>
          <p:cNvPr id="85" name="Straight Arrow Connector 84">
            <a:extLst>
              <a:ext uri="{FF2B5EF4-FFF2-40B4-BE49-F238E27FC236}">
                <a16:creationId xmlns:a16="http://schemas.microsoft.com/office/drawing/2014/main" xmlns="" id="{9F279AF6-FAB6-C14F-A94E-FB2EA4ECE4EC}"/>
              </a:ext>
            </a:extLst>
          </p:cNvPr>
          <p:cNvCxnSpPr>
            <a:cxnSpLocks/>
          </p:cNvCxnSpPr>
          <p:nvPr/>
        </p:nvCxnSpPr>
        <p:spPr>
          <a:xfrm>
            <a:off x="6316050" y="5043214"/>
            <a:ext cx="589475"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xmlns="" id="{468F3344-6129-E04F-844F-92CC90CAF769}"/>
              </a:ext>
            </a:extLst>
          </p:cNvPr>
          <p:cNvSpPr/>
          <p:nvPr/>
        </p:nvSpPr>
        <p:spPr bwMode="gray">
          <a:xfrm rot="5400000">
            <a:off x="6649013" y="4901025"/>
            <a:ext cx="868059" cy="284377"/>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MGR</a:t>
            </a:r>
          </a:p>
        </p:txBody>
      </p:sp>
      <p:cxnSp>
        <p:nvCxnSpPr>
          <p:cNvPr id="87" name="Straight Arrow Connector 86">
            <a:extLst>
              <a:ext uri="{FF2B5EF4-FFF2-40B4-BE49-F238E27FC236}">
                <a16:creationId xmlns:a16="http://schemas.microsoft.com/office/drawing/2014/main" xmlns="" id="{C57A8FB2-FF8F-D841-8227-3B997E066A86}"/>
              </a:ext>
            </a:extLst>
          </p:cNvPr>
          <p:cNvCxnSpPr>
            <a:cxnSpLocks/>
          </p:cNvCxnSpPr>
          <p:nvPr/>
        </p:nvCxnSpPr>
        <p:spPr>
          <a:xfrm>
            <a:off x="7279026" y="50499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xmlns="" id="{AAC7235F-C386-6E4F-A3E2-ADC727E33A7E}"/>
              </a:ext>
            </a:extLst>
          </p:cNvPr>
          <p:cNvPicPr>
            <a:picLocks noChangeAspect="1"/>
          </p:cNvPicPr>
          <p:nvPr/>
        </p:nvPicPr>
        <p:blipFill>
          <a:blip r:embed="rId4"/>
          <a:stretch>
            <a:fillRect/>
          </a:stretch>
        </p:blipFill>
        <p:spPr>
          <a:xfrm>
            <a:off x="10230895" y="4594919"/>
            <a:ext cx="1632804" cy="1011594"/>
          </a:xfrm>
          <a:prstGeom prst="rect">
            <a:avLst/>
          </a:prstGeom>
        </p:spPr>
      </p:pic>
    </p:spTree>
    <p:extLst>
      <p:ext uri="{BB962C8B-B14F-4D97-AF65-F5344CB8AC3E}">
        <p14:creationId xmlns:p14="http://schemas.microsoft.com/office/powerpoint/2010/main" val="412220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16269629"/>
              </p:ext>
            </p:extLst>
          </p:nvPr>
        </p:nvGraphicFramePr>
        <p:xfrm>
          <a:off x="0" y="4"/>
          <a:ext cx="12188825" cy="6857997"/>
        </p:xfrm>
        <a:graphic>
          <a:graphicData uri="http://schemas.openxmlformats.org/drawingml/2006/table">
            <a:tbl>
              <a:tblPr firstRow="1" bandRow="1">
                <a:tableStyleId>{5C22544A-7EE6-4342-B048-85BDC9FD1C3A}</a:tableStyleId>
              </a:tblPr>
              <a:tblGrid>
                <a:gridCol w="8797151"/>
                <a:gridCol w="3391674"/>
              </a:tblGrid>
              <a:tr h="408792">
                <a:tc>
                  <a:txBody>
                    <a:bodyPr/>
                    <a:lstStyle/>
                    <a:p>
                      <a:r>
                        <a:rPr lang="en-US" sz="1900" dirty="0" smtClean="0"/>
                        <a:t>Agenda Topics</a:t>
                      </a:r>
                      <a:endParaRPr lang="en-US" sz="1900" dirty="0"/>
                    </a:p>
                  </a:txBody>
                  <a:tcPr marL="121888" marR="121888" marT="45708" marB="45708"/>
                </a:tc>
                <a:tc>
                  <a:txBody>
                    <a:bodyPr/>
                    <a:lstStyle/>
                    <a:p>
                      <a:r>
                        <a:rPr lang="en-US" sz="1900" dirty="0" smtClean="0"/>
                        <a:t>Time</a:t>
                      </a:r>
                      <a:endParaRPr lang="en-US" sz="1900" dirty="0"/>
                    </a:p>
                  </a:txBody>
                  <a:tcPr marL="121888" marR="121888" marT="45708" marB="45708"/>
                </a:tc>
              </a:tr>
              <a:tr h="40879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smtClean="0"/>
                        <a:t>Breakfast</a:t>
                      </a:r>
                      <a:r>
                        <a:rPr lang="en-US" sz="1900" baseline="0" dirty="0" smtClean="0"/>
                        <a:t> and Network Setup</a:t>
                      </a:r>
                      <a:endParaRPr lang="en-US" sz="1900" dirty="0" smtClean="0"/>
                    </a:p>
                  </a:txBody>
                  <a:tcPr marL="121888" marR="121888" marT="45708" marB="45708"/>
                </a:tc>
                <a:tc>
                  <a:txBody>
                    <a:bodyPr/>
                    <a:lstStyle/>
                    <a:p>
                      <a:r>
                        <a:rPr lang="en-US" sz="1900" dirty="0" smtClean="0"/>
                        <a:t>8:30 -  9:00</a:t>
                      </a:r>
                      <a:endParaRPr lang="en-US" sz="1900" dirty="0"/>
                    </a:p>
                  </a:txBody>
                  <a:tcPr marL="121888" marR="121888" marT="45708" marB="45708"/>
                </a:tc>
              </a:tr>
              <a:tr h="40879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800" kern="1200" dirty="0" smtClean="0">
                          <a:solidFill>
                            <a:schemeClr val="dk1"/>
                          </a:solidFill>
                          <a:effectLst/>
                          <a:latin typeface="+mn-lt"/>
                          <a:ea typeface="+mn-ea"/>
                          <a:cs typeface="+mn-cs"/>
                        </a:rPr>
                        <a:t>Oracle Golden</a:t>
                      </a:r>
                      <a:r>
                        <a:rPr lang="en-CA" sz="1800" kern="1200" baseline="0" dirty="0" smtClean="0">
                          <a:solidFill>
                            <a:schemeClr val="dk1"/>
                          </a:solidFill>
                          <a:effectLst/>
                          <a:latin typeface="+mn-lt"/>
                          <a:ea typeface="+mn-ea"/>
                          <a:cs typeface="+mn-cs"/>
                        </a:rPr>
                        <a:t>Gate Overview and Introduction to </a:t>
                      </a:r>
                      <a:r>
                        <a:rPr lang="en-CA" sz="1800" kern="1200" baseline="0" dirty="0" err="1" smtClean="0">
                          <a:solidFill>
                            <a:schemeClr val="dk1"/>
                          </a:solidFill>
                          <a:effectLst/>
                          <a:latin typeface="+mn-lt"/>
                          <a:ea typeface="+mn-ea"/>
                          <a:cs typeface="+mn-cs"/>
                        </a:rPr>
                        <a:t>Microservices</a:t>
                      </a:r>
                      <a:r>
                        <a:rPr lang="en-CA" sz="1800" kern="1200" baseline="0" dirty="0" smtClean="0">
                          <a:solidFill>
                            <a:schemeClr val="dk1"/>
                          </a:solidFill>
                          <a:effectLst/>
                          <a:latin typeface="+mn-lt"/>
                          <a:ea typeface="+mn-ea"/>
                          <a:cs typeface="+mn-cs"/>
                        </a:rPr>
                        <a:t> Architecture</a:t>
                      </a:r>
                      <a:endParaRPr lang="en-US" sz="1900" dirty="0" smtClean="0"/>
                    </a:p>
                  </a:txBody>
                  <a:tcPr marL="121888" marR="121888" marT="45708" marB="45708"/>
                </a:tc>
                <a:tc>
                  <a:txBody>
                    <a:bodyPr/>
                    <a:lstStyle/>
                    <a:p>
                      <a:r>
                        <a:rPr lang="en-US" sz="1900" dirty="0" smtClean="0"/>
                        <a:t>9:00 - 11:30</a:t>
                      </a:r>
                      <a:endParaRPr lang="en-US" sz="1900" dirty="0"/>
                    </a:p>
                  </a:txBody>
                  <a:tcPr marL="121888" marR="121888" marT="45708" marB="45708"/>
                </a:tc>
              </a:tr>
              <a:tr h="408792">
                <a:tc>
                  <a:txBody>
                    <a:bodyPr/>
                    <a:lstStyle/>
                    <a:p>
                      <a:r>
                        <a:rPr lang="en-CA" sz="1800" kern="1200" dirty="0" smtClean="0">
                          <a:solidFill>
                            <a:schemeClr val="dk1"/>
                          </a:solidFill>
                          <a:effectLst/>
                          <a:latin typeface="+mn-lt"/>
                          <a:ea typeface="+mn-ea"/>
                          <a:cs typeface="+mn-cs"/>
                        </a:rPr>
                        <a:t>Break</a:t>
                      </a:r>
                      <a:endParaRPr lang="en-US" sz="1900" dirty="0" smtClean="0"/>
                    </a:p>
                  </a:txBody>
                  <a:tcPr marL="121888" marR="121888" marT="45708" marB="45708"/>
                </a:tc>
                <a:tc>
                  <a:txBody>
                    <a:bodyPr/>
                    <a:lstStyle/>
                    <a:p>
                      <a:r>
                        <a:rPr lang="en-US" sz="1900" dirty="0" smtClean="0"/>
                        <a:t>11:30- 11:45</a:t>
                      </a:r>
                      <a:endParaRPr lang="en-US" sz="1900" dirty="0"/>
                    </a:p>
                  </a:txBody>
                  <a:tcPr marL="121888" marR="121888" marT="45708" marB="45708"/>
                </a:tc>
              </a:tr>
              <a:tr h="4087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i="0" kern="1200" dirty="0" smtClean="0">
                          <a:solidFill>
                            <a:schemeClr val="dk1"/>
                          </a:solidFill>
                          <a:effectLst/>
                          <a:latin typeface="+mn-lt"/>
                          <a:ea typeface="+mn-ea"/>
                          <a:cs typeface="+mn-cs"/>
                        </a:rPr>
                        <a:t>Lab </a:t>
                      </a:r>
                      <a:r>
                        <a:rPr lang="en-CA" sz="1800" b="1" i="0" kern="1200" dirty="0" smtClean="0">
                          <a:solidFill>
                            <a:schemeClr val="dk1"/>
                          </a:solidFill>
                          <a:effectLst/>
                          <a:latin typeface="+mn-lt"/>
                          <a:ea typeface="+mn-ea"/>
                          <a:cs typeface="+mn-cs"/>
                        </a:rPr>
                        <a:t>100</a:t>
                      </a:r>
                      <a:r>
                        <a:rPr lang="en-CA" sz="1800" b="1" i="0" kern="1200" baseline="0" dirty="0" smtClean="0">
                          <a:solidFill>
                            <a:schemeClr val="dk1"/>
                          </a:solidFill>
                          <a:effectLst/>
                          <a:latin typeface="+mn-lt"/>
                          <a:ea typeface="+mn-ea"/>
                          <a:cs typeface="+mn-cs"/>
                        </a:rPr>
                        <a:t> </a:t>
                      </a:r>
                      <a:r>
                        <a:rPr lang="en-CA" sz="1800" b="1" i="0" kern="1200" baseline="0" dirty="0" smtClean="0">
                          <a:solidFill>
                            <a:schemeClr val="dk1"/>
                          </a:solidFill>
                          <a:effectLst/>
                          <a:latin typeface="+mn-lt"/>
                          <a:ea typeface="+mn-ea"/>
                          <a:cs typeface="+mn-cs"/>
                        </a:rPr>
                        <a:t>: </a:t>
                      </a:r>
                      <a:r>
                        <a:rPr lang="en-CA" sz="1800" b="1" i="0" kern="1200" dirty="0" smtClean="0">
                          <a:solidFill>
                            <a:schemeClr val="dk1"/>
                          </a:solidFill>
                          <a:effectLst/>
                          <a:latin typeface="+mn-lt"/>
                          <a:ea typeface="+mn-ea"/>
                          <a:cs typeface="+mn-cs"/>
                        </a:rPr>
                        <a:t>Install GoldenGate </a:t>
                      </a:r>
                      <a:r>
                        <a:rPr lang="en-CA" sz="1800" b="1" i="0" kern="1200" dirty="0" err="1" smtClean="0">
                          <a:solidFill>
                            <a:schemeClr val="dk1"/>
                          </a:solidFill>
                          <a:effectLst/>
                          <a:latin typeface="+mn-lt"/>
                          <a:ea typeface="+mn-ea"/>
                          <a:cs typeface="+mn-cs"/>
                        </a:rPr>
                        <a:t>Microservices</a:t>
                      </a:r>
                      <a:r>
                        <a:rPr lang="en-CA" sz="1800" b="1" i="0" kern="1200" dirty="0" smtClean="0">
                          <a:solidFill>
                            <a:schemeClr val="dk1"/>
                          </a:solidFill>
                          <a:effectLst/>
                          <a:latin typeface="+mn-lt"/>
                          <a:ea typeface="+mn-ea"/>
                          <a:cs typeface="+mn-cs"/>
                        </a:rPr>
                        <a:t> Architecture</a:t>
                      </a:r>
                    </a:p>
                  </a:txBody>
                  <a:tcPr marL="121888" marR="121888" marT="45708" marB="45708"/>
                </a:tc>
                <a:tc>
                  <a:txBody>
                    <a:bodyPr/>
                    <a:lstStyle/>
                    <a:p>
                      <a:r>
                        <a:rPr lang="en-US" sz="1900" dirty="0" smtClean="0"/>
                        <a:t>11:45</a:t>
                      </a:r>
                      <a:r>
                        <a:rPr lang="en-US" sz="1900" baseline="0" dirty="0" smtClean="0"/>
                        <a:t> - 12:00</a:t>
                      </a:r>
                      <a:endParaRPr lang="en-US" sz="1900" dirty="0"/>
                    </a:p>
                  </a:txBody>
                  <a:tcPr marL="121888" marR="121888" marT="45708" marB="45708"/>
                </a:tc>
              </a:tr>
              <a:tr h="408792">
                <a:tc>
                  <a:txBody>
                    <a:bodyPr/>
                    <a:lstStyle/>
                    <a:p>
                      <a:r>
                        <a:rPr lang="en-CA" sz="1800" b="1" i="0" kern="1200" dirty="0" smtClean="0">
                          <a:solidFill>
                            <a:schemeClr val="dk1"/>
                          </a:solidFill>
                          <a:effectLst/>
                          <a:latin typeface="+mn-lt"/>
                          <a:ea typeface="+mn-ea"/>
                          <a:cs typeface="+mn-cs"/>
                        </a:rPr>
                        <a:t>Lab </a:t>
                      </a:r>
                      <a:r>
                        <a:rPr lang="en-CA" sz="1800" b="1" i="0" kern="1200" dirty="0" smtClean="0">
                          <a:solidFill>
                            <a:schemeClr val="dk1"/>
                          </a:solidFill>
                          <a:effectLst/>
                          <a:latin typeface="+mn-lt"/>
                          <a:ea typeface="+mn-ea"/>
                          <a:cs typeface="+mn-cs"/>
                        </a:rPr>
                        <a:t>200 </a:t>
                      </a:r>
                      <a:r>
                        <a:rPr lang="en-CA" sz="1800" b="1" i="0" kern="1200" dirty="0" smtClean="0">
                          <a:solidFill>
                            <a:schemeClr val="dk1"/>
                          </a:solidFill>
                          <a:effectLst/>
                          <a:latin typeface="+mn-lt"/>
                          <a:ea typeface="+mn-ea"/>
                          <a:cs typeface="+mn-cs"/>
                        </a:rPr>
                        <a:t>: Creating Deployments for Oracle GoldenGate</a:t>
                      </a:r>
                      <a:r>
                        <a:rPr lang="en-CA" sz="1800" b="1" i="0" kern="1200" baseline="0" dirty="0" smtClean="0">
                          <a:solidFill>
                            <a:schemeClr val="dk1"/>
                          </a:solidFill>
                          <a:effectLst/>
                          <a:latin typeface="+mn-lt"/>
                          <a:ea typeface="+mn-ea"/>
                          <a:cs typeface="+mn-cs"/>
                        </a:rPr>
                        <a:t> </a:t>
                      </a:r>
                      <a:r>
                        <a:rPr lang="en-CA" sz="1800" b="1" i="0" kern="1200" baseline="0" dirty="0" err="1" smtClean="0">
                          <a:solidFill>
                            <a:schemeClr val="dk1"/>
                          </a:solidFill>
                          <a:effectLst/>
                          <a:latin typeface="+mn-lt"/>
                          <a:ea typeface="+mn-ea"/>
                          <a:cs typeface="+mn-cs"/>
                        </a:rPr>
                        <a:t>Microservices</a:t>
                      </a:r>
                      <a:r>
                        <a:rPr lang="en-CA" sz="1800" b="1" i="0" kern="1200" baseline="0" dirty="0" smtClean="0">
                          <a:solidFill>
                            <a:schemeClr val="dk1"/>
                          </a:solidFill>
                          <a:effectLst/>
                          <a:latin typeface="+mn-lt"/>
                          <a:ea typeface="+mn-ea"/>
                          <a:cs typeface="+mn-cs"/>
                        </a:rPr>
                        <a:t> Architecture</a:t>
                      </a:r>
                      <a:endParaRPr lang="en-CA" sz="1800" b="1" i="0" kern="1200" dirty="0">
                        <a:solidFill>
                          <a:schemeClr val="dk1"/>
                        </a:solidFill>
                        <a:effectLst/>
                        <a:latin typeface="+mn-lt"/>
                        <a:ea typeface="+mn-ea"/>
                        <a:cs typeface="+mn-cs"/>
                      </a:endParaRPr>
                    </a:p>
                  </a:txBody>
                  <a:tcPr marL="121888" marR="121888" marT="45708" marB="45708"/>
                </a:tc>
                <a:tc>
                  <a:txBody>
                    <a:bodyPr/>
                    <a:lstStyle/>
                    <a:p>
                      <a:r>
                        <a:rPr lang="en-US" sz="1900" dirty="0" smtClean="0"/>
                        <a:t>12:00 -12:15</a:t>
                      </a:r>
                      <a:endParaRPr lang="en-US" sz="1900" dirty="0"/>
                    </a:p>
                  </a:txBody>
                  <a:tcPr marL="121888" marR="121888" marT="45708" marB="45708"/>
                </a:tc>
              </a:tr>
              <a:tr h="4087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i="0" kern="1200" dirty="0" smtClean="0">
                          <a:solidFill>
                            <a:schemeClr val="dk1"/>
                          </a:solidFill>
                          <a:effectLst/>
                          <a:latin typeface="+mn-lt"/>
                          <a:ea typeface="+mn-ea"/>
                          <a:cs typeface="+mn-cs"/>
                        </a:rPr>
                        <a:t>Lab </a:t>
                      </a:r>
                      <a:r>
                        <a:rPr lang="en-CA" sz="1800" b="1" i="0" kern="1200" dirty="0" smtClean="0">
                          <a:solidFill>
                            <a:schemeClr val="dk1"/>
                          </a:solidFill>
                          <a:effectLst/>
                          <a:latin typeface="+mn-lt"/>
                          <a:ea typeface="+mn-ea"/>
                          <a:cs typeface="+mn-cs"/>
                        </a:rPr>
                        <a:t>300 : </a:t>
                      </a:r>
                      <a:r>
                        <a:rPr lang="en-CA" sz="1800" b="1" i="0" kern="1200" dirty="0" smtClean="0">
                          <a:solidFill>
                            <a:schemeClr val="dk1"/>
                          </a:solidFill>
                          <a:effectLst/>
                          <a:latin typeface="+mn-lt"/>
                          <a:ea typeface="+mn-ea"/>
                          <a:cs typeface="+mn-cs"/>
                        </a:rPr>
                        <a:t>Creating Credentials</a:t>
                      </a:r>
                    </a:p>
                  </a:txBody>
                  <a:tcPr marL="121888" marR="121888" marT="45708" marB="45708"/>
                </a:tc>
                <a:tc>
                  <a:txBody>
                    <a:bodyPr/>
                    <a:lstStyle/>
                    <a:p>
                      <a:r>
                        <a:rPr lang="en-US" sz="1900" dirty="0" smtClean="0"/>
                        <a:t>12:15 - 12:30</a:t>
                      </a:r>
                      <a:endParaRPr lang="en-US" sz="1900" dirty="0"/>
                    </a:p>
                  </a:txBody>
                  <a:tcPr marL="121888" marR="121888" marT="45708" marB="45708"/>
                </a:tc>
              </a:tr>
              <a:tr h="408792">
                <a:tc>
                  <a:txBody>
                    <a:bodyPr/>
                    <a:lstStyle/>
                    <a:p>
                      <a:r>
                        <a:rPr lang="en-US" sz="1900" dirty="0" smtClean="0"/>
                        <a:t>Lunch</a:t>
                      </a:r>
                      <a:endParaRPr lang="en-US" sz="1900" dirty="0"/>
                    </a:p>
                  </a:txBody>
                  <a:tcPr marL="121888" marR="121888" marT="45708" marB="45708"/>
                </a:tc>
                <a:tc>
                  <a:txBody>
                    <a:bodyPr/>
                    <a:lstStyle/>
                    <a:p>
                      <a:r>
                        <a:rPr lang="en-US" sz="1900" dirty="0" smtClean="0"/>
                        <a:t>12:30 – 1:30</a:t>
                      </a:r>
                      <a:endParaRPr lang="en-US" sz="1900" dirty="0"/>
                    </a:p>
                  </a:txBody>
                  <a:tcPr marL="121888" marR="121888" marT="45708" marB="45708"/>
                </a:tc>
              </a:tr>
              <a:tr h="408792">
                <a:tc>
                  <a:txBody>
                    <a:bodyPr/>
                    <a:lstStyle/>
                    <a:p>
                      <a:r>
                        <a:rPr lang="en-CA" sz="1800" b="1" i="0" kern="1200" dirty="0" smtClean="0">
                          <a:solidFill>
                            <a:schemeClr val="dk1"/>
                          </a:solidFill>
                          <a:effectLst/>
                          <a:latin typeface="+mn-lt"/>
                          <a:ea typeface="+mn-ea"/>
                          <a:cs typeface="+mn-cs"/>
                        </a:rPr>
                        <a:t>Lab </a:t>
                      </a:r>
                      <a:r>
                        <a:rPr lang="en-CA" sz="1800" b="1" i="0" kern="1200" dirty="0" smtClean="0">
                          <a:solidFill>
                            <a:schemeClr val="dk1"/>
                          </a:solidFill>
                          <a:effectLst/>
                          <a:latin typeface="+mn-lt"/>
                          <a:ea typeface="+mn-ea"/>
                          <a:cs typeface="+mn-cs"/>
                        </a:rPr>
                        <a:t>400 </a:t>
                      </a:r>
                      <a:r>
                        <a:rPr lang="en-CA" sz="1800" b="1" i="0" kern="1200" dirty="0" smtClean="0">
                          <a:solidFill>
                            <a:schemeClr val="dk1"/>
                          </a:solidFill>
                          <a:effectLst/>
                          <a:latin typeface="+mn-lt"/>
                          <a:ea typeface="+mn-ea"/>
                          <a:cs typeface="+mn-cs"/>
                        </a:rPr>
                        <a:t>: </a:t>
                      </a:r>
                      <a:r>
                        <a:rPr lang="en-CA" sz="1800" b="1" i="0" kern="1200" dirty="0" err="1" smtClean="0">
                          <a:solidFill>
                            <a:schemeClr val="dk1"/>
                          </a:solidFill>
                          <a:effectLst/>
                          <a:latin typeface="+mn-lt"/>
                          <a:ea typeface="+mn-ea"/>
                          <a:cs typeface="+mn-cs"/>
                        </a:rPr>
                        <a:t>Uni</a:t>
                      </a:r>
                      <a:r>
                        <a:rPr lang="en-CA" sz="1800" b="1" i="0" kern="1200" dirty="0" smtClean="0">
                          <a:solidFill>
                            <a:schemeClr val="dk1"/>
                          </a:solidFill>
                          <a:effectLst/>
                          <a:latin typeface="+mn-lt"/>
                          <a:ea typeface="+mn-ea"/>
                          <a:cs typeface="+mn-cs"/>
                        </a:rPr>
                        <a:t> Directional and DDL Replication</a:t>
                      </a:r>
                      <a:endParaRPr lang="en-CA" sz="1800" b="1" i="0" kern="1200" dirty="0">
                        <a:solidFill>
                          <a:schemeClr val="dk1"/>
                        </a:solidFill>
                        <a:effectLst/>
                        <a:latin typeface="+mn-lt"/>
                        <a:ea typeface="+mn-ea"/>
                        <a:cs typeface="+mn-cs"/>
                      </a:endParaRPr>
                    </a:p>
                  </a:txBody>
                  <a:tcPr marL="121888" marR="121888" marT="45708" marB="45708"/>
                </a:tc>
                <a:tc>
                  <a:txBody>
                    <a:bodyPr/>
                    <a:lstStyle/>
                    <a:p>
                      <a:r>
                        <a:rPr lang="en-US" sz="1900" dirty="0" smtClean="0"/>
                        <a:t> 1:30 -</a:t>
                      </a:r>
                      <a:r>
                        <a:rPr lang="en-US" sz="1900" baseline="0" dirty="0" smtClean="0"/>
                        <a:t> 2</a:t>
                      </a:r>
                      <a:r>
                        <a:rPr lang="en-US" sz="1900" dirty="0" smtClean="0"/>
                        <a:t>:15</a:t>
                      </a:r>
                      <a:endParaRPr lang="en-US" sz="1900" dirty="0"/>
                    </a:p>
                  </a:txBody>
                  <a:tcPr marL="121888" marR="121888" marT="45708" marB="45708"/>
                </a:tc>
              </a:tr>
              <a:tr h="4481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i="0" kern="1200" dirty="0" smtClean="0">
                          <a:solidFill>
                            <a:schemeClr val="dk1"/>
                          </a:solidFill>
                          <a:effectLst/>
                          <a:latin typeface="+mn-lt"/>
                          <a:ea typeface="+mn-ea"/>
                          <a:cs typeface="+mn-cs"/>
                        </a:rPr>
                        <a:t>Lab </a:t>
                      </a:r>
                      <a:r>
                        <a:rPr lang="en-CA" sz="1800" b="1" i="0" kern="1200" dirty="0" smtClean="0">
                          <a:solidFill>
                            <a:schemeClr val="dk1"/>
                          </a:solidFill>
                          <a:effectLst/>
                          <a:latin typeface="+mn-lt"/>
                          <a:ea typeface="+mn-ea"/>
                          <a:cs typeface="+mn-cs"/>
                        </a:rPr>
                        <a:t>500 </a:t>
                      </a:r>
                      <a:r>
                        <a:rPr lang="en-CA" sz="1800" b="1" i="0" kern="1200" dirty="0" smtClean="0">
                          <a:solidFill>
                            <a:schemeClr val="dk1"/>
                          </a:solidFill>
                          <a:effectLst/>
                          <a:latin typeface="+mn-lt"/>
                          <a:ea typeface="+mn-ea"/>
                          <a:cs typeface="+mn-cs"/>
                        </a:rPr>
                        <a:t>: Zero Downtime Configuration</a:t>
                      </a:r>
                    </a:p>
                  </a:txBody>
                  <a:tcPr marL="121888" marR="121888" marT="45708" marB="45708"/>
                </a:tc>
                <a:tc>
                  <a:txBody>
                    <a:bodyPr/>
                    <a:lstStyle/>
                    <a:p>
                      <a:r>
                        <a:rPr lang="en-US" sz="1900" dirty="0" smtClean="0"/>
                        <a:t> 2:15 - 2:45</a:t>
                      </a:r>
                      <a:endParaRPr lang="en-US" sz="1900" dirty="0"/>
                    </a:p>
                  </a:txBody>
                  <a:tcPr marL="121888" marR="121888" marT="45708" marB="45708"/>
                </a:tc>
              </a:tr>
              <a:tr h="408792">
                <a:tc>
                  <a:txBody>
                    <a:bodyPr/>
                    <a:lstStyle/>
                    <a:p>
                      <a:r>
                        <a:rPr lang="en-US" sz="1800" b="1" i="0" kern="1200" dirty="0" smtClean="0">
                          <a:solidFill>
                            <a:schemeClr val="dk1"/>
                          </a:solidFill>
                          <a:effectLst/>
                          <a:latin typeface="+mn-lt"/>
                          <a:ea typeface="+mn-ea"/>
                          <a:cs typeface="+mn-cs"/>
                        </a:rPr>
                        <a:t>Lab </a:t>
                      </a:r>
                      <a:r>
                        <a:rPr lang="en-US" sz="1800" b="1" i="0" kern="1200" dirty="0" smtClean="0">
                          <a:solidFill>
                            <a:schemeClr val="dk1"/>
                          </a:solidFill>
                          <a:effectLst/>
                          <a:latin typeface="+mn-lt"/>
                          <a:ea typeface="+mn-ea"/>
                          <a:cs typeface="+mn-cs"/>
                        </a:rPr>
                        <a:t>600 </a:t>
                      </a:r>
                      <a:r>
                        <a:rPr lang="en-US" sz="1800" b="1" i="0" kern="1200" dirty="0" smtClean="0">
                          <a:solidFill>
                            <a:schemeClr val="dk1"/>
                          </a:solidFill>
                          <a:effectLst/>
                          <a:latin typeface="+mn-lt"/>
                          <a:ea typeface="+mn-ea"/>
                          <a:cs typeface="+mn-cs"/>
                        </a:rPr>
                        <a:t>: Bi-Directional and Auto Conflict Detection and Resolution(CDR)</a:t>
                      </a:r>
                      <a:endParaRPr lang="en-US" sz="1800" b="1" i="0" kern="1200" dirty="0">
                        <a:solidFill>
                          <a:schemeClr val="dk1"/>
                        </a:solidFill>
                        <a:effectLst/>
                        <a:latin typeface="+mn-lt"/>
                        <a:ea typeface="+mn-ea"/>
                        <a:cs typeface="+mn-cs"/>
                      </a:endParaRPr>
                    </a:p>
                  </a:txBody>
                  <a:tcPr marL="121888" marR="121888" marT="45708" marB="45708"/>
                </a:tc>
                <a:tc>
                  <a:txBody>
                    <a:bodyPr/>
                    <a:lstStyle/>
                    <a:p>
                      <a:r>
                        <a:rPr lang="en-US" sz="1900" dirty="0" smtClean="0"/>
                        <a:t> 2:45 - 3:15</a:t>
                      </a:r>
                      <a:endParaRPr lang="en-US" sz="1900" dirty="0"/>
                    </a:p>
                  </a:txBody>
                  <a:tcPr marL="121888" marR="121888" marT="45708" marB="45708"/>
                </a:tc>
              </a:tr>
              <a:tr h="4087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i="0" kern="1200" dirty="0" smtClean="0">
                          <a:solidFill>
                            <a:schemeClr val="dk1"/>
                          </a:solidFill>
                          <a:effectLst/>
                          <a:latin typeface="+mn-lt"/>
                          <a:ea typeface="+mn-ea"/>
                          <a:cs typeface="+mn-cs"/>
                        </a:rPr>
                        <a:t>Lab </a:t>
                      </a:r>
                      <a:r>
                        <a:rPr lang="en-CA" sz="1800" b="1" i="0" kern="1200" dirty="0" smtClean="0">
                          <a:solidFill>
                            <a:schemeClr val="dk1"/>
                          </a:solidFill>
                          <a:effectLst/>
                          <a:latin typeface="+mn-lt"/>
                          <a:ea typeface="+mn-ea"/>
                          <a:cs typeface="+mn-cs"/>
                        </a:rPr>
                        <a:t>700 </a:t>
                      </a:r>
                      <a:r>
                        <a:rPr lang="en-CA" sz="1800" b="1" i="0" kern="1200" dirty="0" smtClean="0">
                          <a:solidFill>
                            <a:schemeClr val="dk1"/>
                          </a:solidFill>
                          <a:effectLst/>
                          <a:latin typeface="+mn-lt"/>
                          <a:ea typeface="+mn-ea"/>
                          <a:cs typeface="+mn-cs"/>
                        </a:rPr>
                        <a:t>: Heterogeneous Replication</a:t>
                      </a:r>
                    </a:p>
                  </a:txBody>
                  <a:tcPr marL="121888" marR="121888" marT="45708" marB="45708"/>
                </a:tc>
                <a:tc>
                  <a:txBody>
                    <a:bodyPr/>
                    <a:lstStyle/>
                    <a:p>
                      <a:r>
                        <a:rPr lang="en-US" sz="1900" dirty="0" smtClean="0"/>
                        <a:t> 3:15 – </a:t>
                      </a:r>
                      <a:r>
                        <a:rPr lang="en-US" sz="1900" baseline="0" dirty="0" smtClean="0"/>
                        <a:t>Onwards</a:t>
                      </a:r>
                      <a:endParaRPr lang="en-US" sz="1900" dirty="0"/>
                    </a:p>
                  </a:txBody>
                  <a:tcPr marL="121888" marR="121888" marT="45708" marB="45708"/>
                </a:tc>
              </a:tr>
              <a:tr h="408792">
                <a:tc>
                  <a:txBody>
                    <a:bodyPr/>
                    <a:lstStyle/>
                    <a:p>
                      <a:r>
                        <a:rPr lang="en-CA" sz="1800" b="1" i="0" kern="1200" dirty="0" smtClean="0">
                          <a:solidFill>
                            <a:schemeClr val="dk1"/>
                          </a:solidFill>
                          <a:effectLst/>
                          <a:latin typeface="+mn-lt"/>
                          <a:ea typeface="+mn-ea"/>
                          <a:cs typeface="+mn-cs"/>
                        </a:rPr>
                        <a:t>Lab </a:t>
                      </a:r>
                      <a:r>
                        <a:rPr lang="en-CA" sz="1800" b="1" i="0" kern="1200" dirty="0" smtClean="0">
                          <a:solidFill>
                            <a:schemeClr val="dk1"/>
                          </a:solidFill>
                          <a:effectLst/>
                          <a:latin typeface="+mn-lt"/>
                          <a:ea typeface="+mn-ea"/>
                          <a:cs typeface="+mn-cs"/>
                        </a:rPr>
                        <a:t>800 </a:t>
                      </a:r>
                      <a:r>
                        <a:rPr lang="en-CA" sz="1800" b="1" i="0" kern="1200" dirty="0" smtClean="0">
                          <a:solidFill>
                            <a:schemeClr val="dk1"/>
                          </a:solidFill>
                          <a:effectLst/>
                          <a:latin typeface="+mn-lt"/>
                          <a:ea typeface="+mn-ea"/>
                          <a:cs typeface="+mn-cs"/>
                        </a:rPr>
                        <a:t>: Data Transformations</a:t>
                      </a:r>
                      <a:endParaRPr lang="en-CA" sz="1800" b="1" i="0" kern="1200" dirty="0">
                        <a:solidFill>
                          <a:schemeClr val="dk1"/>
                        </a:solidFill>
                        <a:effectLst/>
                        <a:latin typeface="+mn-lt"/>
                        <a:ea typeface="+mn-ea"/>
                        <a:cs typeface="+mn-cs"/>
                      </a:endParaRPr>
                    </a:p>
                  </a:txBody>
                  <a:tcPr marL="121888" marR="121888" marT="45708" marB="45708"/>
                </a:tc>
                <a:tc>
                  <a:txBody>
                    <a:bodyPr/>
                    <a:lstStyle/>
                    <a:p>
                      <a:r>
                        <a:rPr lang="en-US" sz="1900" dirty="0" smtClean="0"/>
                        <a:t> </a:t>
                      </a:r>
                      <a:r>
                        <a:rPr lang="en-US" sz="1900" dirty="0" err="1" smtClean="0"/>
                        <a:t>Contd</a:t>
                      </a:r>
                      <a:r>
                        <a:rPr lang="en-US" sz="1900" dirty="0" smtClean="0"/>
                        <a:t>…</a:t>
                      </a:r>
                      <a:endParaRPr lang="en-US" sz="1900" dirty="0"/>
                    </a:p>
                  </a:txBody>
                  <a:tcPr marL="121888" marR="121888" marT="45708" marB="45708"/>
                </a:tc>
              </a:tr>
              <a:tr h="408792">
                <a:tc>
                  <a:txBody>
                    <a:bodyPr/>
                    <a:lstStyle/>
                    <a:p>
                      <a:pPr marL="0" algn="l" defTabSz="914400" rtl="0" eaLnBrk="1" latinLnBrk="0" hangingPunct="1"/>
                      <a:r>
                        <a:rPr lang="en-CA" sz="1800" b="1" i="0" kern="1200" dirty="0" smtClean="0">
                          <a:solidFill>
                            <a:schemeClr val="dk1"/>
                          </a:solidFill>
                          <a:effectLst/>
                          <a:latin typeface="+mn-lt"/>
                          <a:ea typeface="+mn-ea"/>
                          <a:cs typeface="+mn-cs"/>
                        </a:rPr>
                        <a:t>Lab </a:t>
                      </a:r>
                      <a:r>
                        <a:rPr lang="en-CA" sz="1800" b="1" i="0" kern="1200" dirty="0" smtClean="0">
                          <a:solidFill>
                            <a:schemeClr val="dk1"/>
                          </a:solidFill>
                          <a:effectLst/>
                          <a:latin typeface="+mn-lt"/>
                          <a:ea typeface="+mn-ea"/>
                          <a:cs typeface="+mn-cs"/>
                        </a:rPr>
                        <a:t>900 </a:t>
                      </a:r>
                      <a:r>
                        <a:rPr lang="en-CA" sz="1800" b="1" i="0" kern="1200" dirty="0" smtClean="0">
                          <a:solidFill>
                            <a:schemeClr val="dk1"/>
                          </a:solidFill>
                          <a:effectLst/>
                          <a:latin typeface="+mn-lt"/>
                          <a:ea typeface="+mn-ea"/>
                          <a:cs typeface="+mn-cs"/>
                        </a:rPr>
                        <a:t>: Performance Metrics</a:t>
                      </a:r>
                      <a:endParaRPr lang="en-CA" sz="1800" b="1" i="0" kern="1200" dirty="0">
                        <a:solidFill>
                          <a:schemeClr val="dk1"/>
                        </a:solidFill>
                        <a:effectLst/>
                        <a:latin typeface="+mn-lt"/>
                        <a:ea typeface="+mn-ea"/>
                        <a:cs typeface="+mn-cs"/>
                      </a:endParaRPr>
                    </a:p>
                  </a:txBody>
                  <a:tcPr marL="121888" marR="121888"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smtClean="0"/>
                        <a:t> </a:t>
                      </a:r>
                      <a:r>
                        <a:rPr lang="en-US" sz="1900" dirty="0" err="1" smtClean="0"/>
                        <a:t>Contd</a:t>
                      </a:r>
                      <a:r>
                        <a:rPr lang="en-US" sz="1900" dirty="0" smtClean="0"/>
                        <a:t>…</a:t>
                      </a:r>
                    </a:p>
                  </a:txBody>
                  <a:tcPr marL="121888" marR="121888" marT="45708" marB="45708"/>
                </a:tc>
              </a:tr>
              <a:tr h="6867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i="0" kern="1200" dirty="0" smtClean="0">
                          <a:solidFill>
                            <a:schemeClr val="dk1"/>
                          </a:solidFill>
                          <a:effectLst/>
                          <a:latin typeface="+mn-lt"/>
                          <a:ea typeface="+mn-ea"/>
                          <a:cs typeface="+mn-cs"/>
                        </a:rPr>
                        <a:t>Lab 9100 : </a:t>
                      </a:r>
                      <a:r>
                        <a:rPr lang="en-US" sz="1800" b="1" i="0" kern="1200" dirty="0" smtClean="0">
                          <a:solidFill>
                            <a:schemeClr val="dk1"/>
                          </a:solidFill>
                          <a:effectLst/>
                          <a:latin typeface="+mn-lt"/>
                          <a:ea typeface="+mn-ea"/>
                          <a:cs typeface="+mn-cs"/>
                        </a:rPr>
                        <a:t> Replicating into Oracle Autonomous Data Warehouse from Heterogeneous database</a:t>
                      </a:r>
                    </a:p>
                  </a:txBody>
                  <a:tcPr marL="121888" marR="121888"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smtClean="0"/>
                        <a:t> </a:t>
                      </a:r>
                      <a:r>
                        <a:rPr lang="en-US" sz="1900" dirty="0" err="1" smtClean="0"/>
                        <a:t>Contd</a:t>
                      </a:r>
                      <a:r>
                        <a:rPr lang="en-US" sz="1900" dirty="0" smtClean="0"/>
                        <a:t>…</a:t>
                      </a:r>
                      <a:endParaRPr lang="en-US" sz="1900" dirty="0" smtClean="0"/>
                    </a:p>
                  </a:txBody>
                  <a:tcPr marL="121888" marR="121888" marT="45708" marB="45708"/>
                </a:tc>
              </a:tr>
              <a:tr h="408792">
                <a:tc>
                  <a:txBody>
                    <a:bodyPr/>
                    <a:lstStyle/>
                    <a:p>
                      <a:pPr marL="0" algn="l" defTabSz="914400" rtl="0" eaLnBrk="1" latinLnBrk="0" hangingPunct="1"/>
                      <a:r>
                        <a:rPr lang="en-US" sz="1800" b="1" i="0" kern="1200" dirty="0" smtClean="0">
                          <a:solidFill>
                            <a:schemeClr val="dk1"/>
                          </a:solidFill>
                          <a:effectLst/>
                          <a:latin typeface="+mn-lt"/>
                          <a:ea typeface="+mn-ea"/>
                          <a:cs typeface="+mn-cs"/>
                        </a:rPr>
                        <a:t>Question</a:t>
                      </a:r>
                      <a:r>
                        <a:rPr lang="en-US" sz="1800" b="1" i="0" kern="1200" baseline="0" dirty="0" smtClean="0">
                          <a:solidFill>
                            <a:schemeClr val="dk1"/>
                          </a:solidFill>
                          <a:effectLst/>
                          <a:latin typeface="+mn-lt"/>
                          <a:ea typeface="+mn-ea"/>
                          <a:cs typeface="+mn-cs"/>
                        </a:rPr>
                        <a:t> &amp; Answers – Closing Remarks</a:t>
                      </a:r>
                      <a:endParaRPr lang="en-CA" sz="1800" b="1" i="0" kern="1200" dirty="0">
                        <a:solidFill>
                          <a:schemeClr val="dk1"/>
                        </a:solidFill>
                        <a:effectLst/>
                        <a:latin typeface="+mn-lt"/>
                        <a:ea typeface="+mn-ea"/>
                        <a:cs typeface="+mn-cs"/>
                      </a:endParaRPr>
                    </a:p>
                  </a:txBody>
                  <a:tcPr marL="121888" marR="121888"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smtClean="0"/>
                        <a:t>3:15 – 3:30</a:t>
                      </a:r>
                    </a:p>
                  </a:txBody>
                  <a:tcPr marL="121888" marR="121888" marT="45708" marB="45708"/>
                </a:tc>
              </a:tr>
            </a:tbl>
          </a:graphicData>
        </a:graphic>
      </p:graphicFrame>
    </p:spTree>
    <p:extLst>
      <p:ext uri="{BB962C8B-B14F-4D97-AF65-F5344CB8AC3E}">
        <p14:creationId xmlns:p14="http://schemas.microsoft.com/office/powerpoint/2010/main" val="1377733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latin typeface="Calibri"/>
                <a:ea typeface="+mn-ea"/>
                <a:cs typeface="+mn-cs"/>
              </a:rPr>
              <a:t>Oracle Confidential</a:t>
            </a:r>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
        <p:nvSpPr>
          <p:cNvPr id="3" name="TextBox 2"/>
          <p:cNvSpPr txBox="1"/>
          <p:nvPr/>
        </p:nvSpPr>
        <p:spPr>
          <a:xfrm>
            <a:off x="1222512" y="2306158"/>
            <a:ext cx="9402417" cy="119773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 </a:t>
            </a:r>
            <a:r>
              <a:rPr lang="en-US" sz="5400" b="1" kern="0" noProof="0" dirty="0" smtClean="0">
                <a:solidFill>
                  <a:srgbClr val="FFFFFF"/>
                </a:solidFill>
                <a:latin typeface="Bookman Old Style" charset="0"/>
                <a:ea typeface="Bookman Old Style" charset="0"/>
                <a:cs typeface="Bookman Old Style" charset="0"/>
              </a:rPr>
              <a:t>Capture Techniques</a:t>
            </a:r>
            <a:endPar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endParaRPr>
          </a:p>
        </p:txBody>
      </p:sp>
    </p:spTree>
    <p:extLst>
      <p:ext uri="{BB962C8B-B14F-4D97-AF65-F5344CB8AC3E}">
        <p14:creationId xmlns:p14="http://schemas.microsoft.com/office/powerpoint/2010/main" val="3151533812"/>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
          <p:cNvSpPr txBox="1">
            <a:spLocks noChangeArrowheads="1"/>
          </p:cNvSpPr>
          <p:nvPr/>
        </p:nvSpPr>
        <p:spPr bwMode="auto">
          <a:xfrm>
            <a:off x="900759" y="2551517"/>
            <a:ext cx="5193654"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50" name="Rectangle 7"/>
          <p:cNvSpPr>
            <a:spLocks noGrp="1" noChangeArrowheads="1"/>
          </p:cNvSpPr>
          <p:nvPr>
            <p:ph type="title"/>
          </p:nvPr>
        </p:nvSpPr>
        <p:spPr>
          <a:xfrm>
            <a:off x="964243" y="247069"/>
            <a:ext cx="10840859" cy="575583"/>
          </a:xfrm>
          <a:noFill/>
        </p:spPr>
        <p:txBody>
          <a:bodyPr/>
          <a:lstStyle/>
          <a:p>
            <a:pPr eaLnBrk="1" hangingPunct="1"/>
            <a:r>
              <a:rPr lang="en-US" sz="3199" dirty="0"/>
              <a:t>GG Real Time – Real Time Mode “On Box”</a:t>
            </a:r>
            <a:endParaRPr lang="en-US" sz="2133" dirty="0">
              <a:solidFill>
                <a:srgbClr val="FF0000"/>
              </a:solidFill>
            </a:endParaRPr>
          </a:p>
        </p:txBody>
      </p:sp>
      <p:sp>
        <p:nvSpPr>
          <p:cNvPr id="51" name="Rectangle 8"/>
          <p:cNvSpPr>
            <a:spLocks noGrp="1" noChangeArrowheads="1"/>
          </p:cNvSpPr>
          <p:nvPr>
            <p:ph type="body" idx="4294967295"/>
          </p:nvPr>
        </p:nvSpPr>
        <p:spPr>
          <a:xfrm>
            <a:off x="778730" y="973299"/>
            <a:ext cx="11410095" cy="438338"/>
          </a:xfrm>
          <a:noFill/>
        </p:spPr>
        <p:txBody>
          <a:bodyPr/>
          <a:lstStyle/>
          <a:p>
            <a:pPr>
              <a:buNone/>
            </a:pPr>
            <a:r>
              <a:rPr lang="en-US" sz="2666" dirty="0"/>
              <a:t>Source database and Integrated Extract process are in  the same machine </a:t>
            </a:r>
          </a:p>
          <a:p>
            <a:pPr lvl="1">
              <a:buNone/>
            </a:pPr>
            <a:endParaRPr lang="en-US" sz="2133" b="1" dirty="0"/>
          </a:p>
          <a:p>
            <a:pPr lvl="2">
              <a:buNone/>
            </a:pPr>
            <a:endParaRPr lang="en-US" sz="1866" dirty="0"/>
          </a:p>
          <a:p>
            <a:pPr>
              <a:buNone/>
            </a:pPr>
            <a:endParaRPr lang="en-US" sz="2666" dirty="0"/>
          </a:p>
          <a:p>
            <a:pPr lvl="2">
              <a:buNone/>
            </a:pPr>
            <a:endParaRPr lang="en-US" sz="1866" dirty="0"/>
          </a:p>
        </p:txBody>
      </p:sp>
      <p:pic>
        <p:nvPicPr>
          <p:cNvPr id="52" name="Picture 51"/>
          <p:cNvPicPr>
            <a:picLocks noChangeAspect="1"/>
          </p:cNvPicPr>
          <p:nvPr/>
        </p:nvPicPr>
        <p:blipFill>
          <a:blip r:embed="rId2" cstate="print">
            <a:grayscl/>
          </a:blip>
          <a:stretch>
            <a:fillRect/>
          </a:stretch>
        </p:blipFill>
        <p:spPr>
          <a:xfrm>
            <a:off x="1297885" y="2815815"/>
            <a:ext cx="1125692" cy="1135159"/>
          </a:xfrm>
          <a:prstGeom prst="rect">
            <a:avLst/>
          </a:prstGeom>
          <a:solidFill>
            <a:schemeClr val="bg1"/>
          </a:solidFill>
        </p:spPr>
      </p:pic>
      <p:pic>
        <p:nvPicPr>
          <p:cNvPr id="53" name="Picture 2"/>
          <p:cNvPicPr>
            <a:picLocks noChangeAspect="1" noChangeArrowheads="1"/>
          </p:cNvPicPr>
          <p:nvPr/>
        </p:nvPicPr>
        <p:blipFill>
          <a:blip r:embed="rId3"/>
          <a:srcRect/>
          <a:stretch>
            <a:fillRect/>
          </a:stretch>
        </p:blipFill>
        <p:spPr bwMode="auto">
          <a:xfrm>
            <a:off x="1584971" y="1490638"/>
            <a:ext cx="638360" cy="609441"/>
          </a:xfrm>
          <a:prstGeom prst="rect">
            <a:avLst/>
          </a:prstGeom>
          <a:noFill/>
          <a:ln w="9525">
            <a:noFill/>
            <a:miter lim="800000"/>
            <a:headEnd/>
            <a:tailEnd/>
          </a:ln>
        </p:spPr>
      </p:pic>
      <p:sp>
        <p:nvSpPr>
          <p:cNvPr id="54" name="Rectangle 53"/>
          <p:cNvSpPr/>
          <p:nvPr/>
        </p:nvSpPr>
        <p:spPr>
          <a:xfrm>
            <a:off x="1021261" y="2032668"/>
            <a:ext cx="1731564" cy="256352"/>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User/Application changes</a:t>
            </a:r>
            <a:endParaRPr lang="en-US" sz="933" dirty="0">
              <a:solidFill>
                <a:srgbClr val="000000"/>
              </a:solidFill>
              <a:latin typeface="Arial" pitchFamily="34" charset="0"/>
              <a:ea typeface="MS PGothic" pitchFamily="34" charset="-128"/>
            </a:endParaRPr>
          </a:p>
        </p:txBody>
      </p:sp>
      <p:cxnSp>
        <p:nvCxnSpPr>
          <p:cNvPr id="55" name="Straight Arrow Connector 54"/>
          <p:cNvCxnSpPr>
            <a:stCxn id="54" idx="2"/>
          </p:cNvCxnSpPr>
          <p:nvPr/>
        </p:nvCxnSpPr>
        <p:spPr>
          <a:xfrm>
            <a:off x="1887043" y="2289020"/>
            <a:ext cx="31568" cy="4205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471621" y="3330249"/>
            <a:ext cx="823876"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488438" y="2822684"/>
            <a:ext cx="737702"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 changes</a:t>
            </a:r>
            <a:endParaRPr lang="en-US" sz="933" dirty="0">
              <a:solidFill>
                <a:srgbClr val="000000"/>
              </a:solidFill>
              <a:latin typeface="Arial" pitchFamily="34" charset="0"/>
              <a:ea typeface="MS PGothic" pitchFamily="34" charset="-128"/>
            </a:endParaRPr>
          </a:p>
        </p:txBody>
      </p:sp>
      <p:grpSp>
        <p:nvGrpSpPr>
          <p:cNvPr id="58" name="Group 40"/>
          <p:cNvGrpSpPr>
            <a:grpSpLocks/>
          </p:cNvGrpSpPr>
          <p:nvPr/>
        </p:nvGrpSpPr>
        <p:grpSpPr bwMode="auto">
          <a:xfrm>
            <a:off x="3293381" y="2922897"/>
            <a:ext cx="1119424" cy="836218"/>
            <a:chOff x="3657714" y="2514714"/>
            <a:chExt cx="934711" cy="934711"/>
          </a:xfrm>
        </p:grpSpPr>
        <p:pic>
          <p:nvPicPr>
            <p:cNvPr id="59"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60"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61"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cxnSp>
        <p:nvCxnSpPr>
          <p:cNvPr id="62" name="Straight Arrow Connector 61"/>
          <p:cNvCxnSpPr/>
          <p:nvPr/>
        </p:nvCxnSpPr>
        <p:spPr>
          <a:xfrm flipV="1">
            <a:off x="4322516" y="3318962"/>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328047" y="2845257"/>
            <a:ext cx="707245"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sp>
        <p:nvSpPr>
          <p:cNvPr id="64" name="Rectangle 63"/>
          <p:cNvSpPr/>
          <p:nvPr/>
        </p:nvSpPr>
        <p:spPr>
          <a:xfrm>
            <a:off x="3250353" y="3702990"/>
            <a:ext cx="1296368" cy="256352"/>
          </a:xfrm>
          <a:prstGeom prst="rect">
            <a:avLst/>
          </a:prstGeom>
        </p:spPr>
        <p:txBody>
          <a:bodyPr wrap="squar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65" name="Trapezoid 64"/>
          <p:cNvSpPr/>
          <p:nvPr/>
        </p:nvSpPr>
        <p:spPr>
          <a:xfrm rot="5400000">
            <a:off x="6438633" y="2904558"/>
            <a:ext cx="677156" cy="756160"/>
          </a:xfrm>
          <a:prstGeom prst="trapezoi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6" name="Right Arrow 65"/>
          <p:cNvSpPr/>
          <p:nvPr/>
        </p:nvSpPr>
        <p:spPr>
          <a:xfrm>
            <a:off x="6669996" y="3079482"/>
            <a:ext cx="925448" cy="417581"/>
          </a:xfrm>
          <a:prstGeom prst="rightArrow">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7" name="Rectangle 66"/>
          <p:cNvSpPr/>
          <p:nvPr/>
        </p:nvSpPr>
        <p:spPr>
          <a:xfrm>
            <a:off x="6726424" y="3153682"/>
            <a:ext cx="767444" cy="235898"/>
          </a:xfrm>
          <a:prstGeom prst="rect">
            <a:avLst/>
          </a:prstGeom>
        </p:spPr>
        <p:txBody>
          <a:bodyPr wrap="square">
            <a:spAutoFit/>
          </a:bodyPr>
          <a:lstStyle/>
          <a:p>
            <a:pPr algn="ctr" fontAlgn="base">
              <a:spcBef>
                <a:spcPct val="0"/>
              </a:spcBef>
              <a:spcAft>
                <a:spcPct val="0"/>
              </a:spcAft>
            </a:pPr>
            <a:r>
              <a:rPr lang="en-US" sz="933" dirty="0">
                <a:solidFill>
                  <a:srgbClr val="FFFFFF"/>
                </a:solidFill>
                <a:latin typeface="Arial" pitchFamily="34" charset="0"/>
                <a:ea typeface="MS PGothic" pitchFamily="34" charset="-128"/>
              </a:rPr>
              <a:t>Capture</a:t>
            </a:r>
          </a:p>
        </p:txBody>
      </p:sp>
      <p:sp>
        <p:nvSpPr>
          <p:cNvPr id="68" name="Rectangle 67"/>
          <p:cNvSpPr/>
          <p:nvPr/>
        </p:nvSpPr>
        <p:spPr>
          <a:xfrm>
            <a:off x="5998366" y="3781991"/>
            <a:ext cx="1879225" cy="420371"/>
          </a:xfrm>
          <a:prstGeom prst="rect">
            <a:avLst/>
          </a:prstGeom>
        </p:spPr>
        <p:txBody>
          <a:bodyPr wrap="square">
            <a:spAutoFit/>
          </a:bodyPr>
          <a:lstStyle/>
          <a:p>
            <a:pPr algn="ctr" fontAlgn="base">
              <a:spcBef>
                <a:spcPct val="0"/>
              </a:spcBef>
              <a:spcAft>
                <a:spcPct val="0"/>
              </a:spcAft>
            </a:pPr>
            <a:r>
              <a:rPr lang="en-US" sz="1066" b="1" dirty="0">
                <a:solidFill>
                  <a:srgbClr val="FF0000"/>
                </a:solidFill>
                <a:latin typeface="Arial" pitchFamily="34" charset="0"/>
                <a:ea typeface="MS PGothic" pitchFamily="34" charset="-128"/>
              </a:rPr>
              <a:t>Integrated </a:t>
            </a:r>
            <a:br>
              <a:rPr lang="en-US" sz="1066" b="1" dirty="0">
                <a:solidFill>
                  <a:srgbClr val="FF0000"/>
                </a:solidFill>
                <a:latin typeface="Arial" pitchFamily="34" charset="0"/>
                <a:ea typeface="MS PGothic" pitchFamily="34" charset="-128"/>
              </a:rPr>
            </a:br>
            <a:r>
              <a:rPr lang="en-US" sz="1066" b="1" dirty="0">
                <a:solidFill>
                  <a:srgbClr val="FF0000"/>
                </a:solidFill>
                <a:latin typeface="Arial" pitchFamily="34" charset="0"/>
                <a:ea typeface="MS PGothic" pitchFamily="34" charset="-128"/>
              </a:rPr>
              <a:t>Extract</a:t>
            </a:r>
          </a:p>
        </p:txBody>
      </p:sp>
      <p:sp>
        <p:nvSpPr>
          <p:cNvPr id="69" name="Rectangle 4"/>
          <p:cNvSpPr txBox="1">
            <a:spLocks noChangeArrowheads="1"/>
          </p:cNvSpPr>
          <p:nvPr/>
        </p:nvSpPr>
        <p:spPr bwMode="auto">
          <a:xfrm>
            <a:off x="742756" y="2382228"/>
            <a:ext cx="8070702"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70" name="TextBox 69"/>
          <p:cNvSpPr txBox="1"/>
          <p:nvPr/>
        </p:nvSpPr>
        <p:spPr>
          <a:xfrm>
            <a:off x="2618339" y="4097694"/>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grpSp>
        <p:nvGrpSpPr>
          <p:cNvPr id="71" name="Group 81"/>
          <p:cNvGrpSpPr/>
          <p:nvPr/>
        </p:nvGrpSpPr>
        <p:grpSpPr>
          <a:xfrm>
            <a:off x="7897342" y="2927326"/>
            <a:ext cx="778730" cy="887603"/>
            <a:chOff x="3448050" y="3016687"/>
            <a:chExt cx="584200" cy="665876"/>
          </a:xfrm>
        </p:grpSpPr>
        <p:sp>
          <p:nvSpPr>
            <p:cNvPr id="72" name="Folded Corner 71"/>
            <p:cNvSpPr/>
            <p:nvPr/>
          </p:nvSpPr>
          <p:spPr bwMode="auto">
            <a:xfrm rot="10800000">
              <a:off x="3448050" y="301668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3" name="Folded Corner 72"/>
            <p:cNvSpPr/>
            <p:nvPr/>
          </p:nvSpPr>
          <p:spPr bwMode="auto">
            <a:xfrm rot="10800000">
              <a:off x="3511550" y="30611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4" name="Folded Corner 73"/>
            <p:cNvSpPr/>
            <p:nvPr/>
          </p:nvSpPr>
          <p:spPr bwMode="auto">
            <a:xfrm rot="10800000">
              <a:off x="3575050" y="31119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5" name="TextBox 74"/>
            <p:cNvSpPr txBox="1"/>
            <p:nvPr/>
          </p:nvSpPr>
          <p:spPr>
            <a:xfrm>
              <a:off x="3626837" y="3168650"/>
              <a:ext cx="383907" cy="377028"/>
            </a:xfrm>
            <a:prstGeom prst="rect">
              <a:avLst/>
            </a:prstGeom>
            <a:noFill/>
          </p:spPr>
          <p:txBody>
            <a:bodyPr wrap="none" rtlCol="0">
              <a:spAutoFit/>
            </a:bodyPr>
            <a:lstStyle/>
            <a:p>
              <a:pPr algn="ctr" fontAlgn="base">
                <a:spcBef>
                  <a:spcPct val="0"/>
                </a:spcBef>
                <a:spcAft>
                  <a:spcPct val="0"/>
                </a:spcAft>
              </a:pPr>
              <a:r>
                <a:rPr lang="en-US" sz="1333" dirty="0">
                  <a:solidFill>
                    <a:srgbClr val="FFFFFF"/>
                  </a:solidFill>
                  <a:latin typeface="Arial" pitchFamily="34" charset="0"/>
                  <a:ea typeface="MS PGothic" pitchFamily="34" charset="-128"/>
                </a:rPr>
                <a:t>Trail</a:t>
              </a:r>
            </a:p>
            <a:p>
              <a:pPr algn="ctr" fontAlgn="base">
                <a:spcBef>
                  <a:spcPct val="0"/>
                </a:spcBef>
                <a:spcAft>
                  <a:spcPct val="0"/>
                </a:spcAft>
              </a:pPr>
              <a:r>
                <a:rPr lang="en-US" sz="1333" dirty="0">
                  <a:solidFill>
                    <a:srgbClr val="FFFFFF"/>
                  </a:solidFill>
                  <a:latin typeface="Arial" pitchFamily="34" charset="0"/>
                  <a:ea typeface="MS PGothic" pitchFamily="34" charset="-128"/>
                </a:rPr>
                <a:t>File</a:t>
              </a:r>
            </a:p>
          </p:txBody>
        </p:sp>
      </p:grpSp>
      <p:sp>
        <p:nvSpPr>
          <p:cNvPr id="76" name="Rectangle 75"/>
          <p:cNvSpPr/>
          <p:nvPr/>
        </p:nvSpPr>
        <p:spPr>
          <a:xfrm>
            <a:off x="8845267" y="3103806"/>
            <a:ext cx="662361" cy="461537"/>
          </a:xfrm>
          <a:prstGeom prst="rect">
            <a:avLst/>
          </a:prstGeom>
        </p:spPr>
        <p:txBody>
          <a:bodyPr wrap="none">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sp>
        <p:nvSpPr>
          <p:cNvPr id="77" name="Rectangle 76"/>
          <p:cNvSpPr/>
          <p:nvPr/>
        </p:nvSpPr>
        <p:spPr>
          <a:xfrm>
            <a:off x="3343895" y="4391431"/>
            <a:ext cx="1494320"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grpSp>
        <p:nvGrpSpPr>
          <p:cNvPr id="78" name="Group 83"/>
          <p:cNvGrpSpPr/>
          <p:nvPr/>
        </p:nvGrpSpPr>
        <p:grpSpPr>
          <a:xfrm>
            <a:off x="5259728" y="2869552"/>
            <a:ext cx="718797" cy="889298"/>
            <a:chOff x="7194546" y="1512718"/>
            <a:chExt cx="539238" cy="667147"/>
          </a:xfrm>
        </p:grpSpPr>
        <p:sp>
          <p:nvSpPr>
            <p:cNvPr id="79" name="Rectangle 78"/>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80" name="Straight Connector 79"/>
            <p:cNvCxnSpPr>
              <a:stCxn id="79" idx="1"/>
              <a:endCxn id="79"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86" name="Rectangle 85"/>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87" name="Rectangle 86"/>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88" name="Rectangle 87"/>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89" name="Rectangle 88"/>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90" name="Rectangle 89"/>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91" name="Straight Arrow Connector 90"/>
          <p:cNvCxnSpPr/>
          <p:nvPr/>
        </p:nvCxnSpPr>
        <p:spPr>
          <a:xfrm flipV="1">
            <a:off x="6002196" y="3290886"/>
            <a:ext cx="339957" cy="3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019431" y="3791146"/>
            <a:ext cx="1168910"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 </a:t>
            </a:r>
          </a:p>
          <a:p>
            <a:pPr algn="ctr" fontAlgn="base">
              <a:spcBef>
                <a:spcPct val="0"/>
              </a:spcBef>
              <a:spcAft>
                <a:spcPct val="0"/>
              </a:spcAft>
            </a:pPr>
            <a:r>
              <a:rPr lang="en-US" sz="1066" dirty="0">
                <a:solidFill>
                  <a:srgbClr val="000000"/>
                </a:solidFill>
                <a:latin typeface="Arial" pitchFamily="34" charset="0"/>
                <a:ea typeface="MS PGothic" pitchFamily="34" charset="-128"/>
              </a:rPr>
              <a:t>Records</a:t>
            </a:r>
            <a:endParaRPr lang="en-US" sz="933" dirty="0">
              <a:solidFill>
                <a:srgbClr val="000000"/>
              </a:solidFill>
              <a:latin typeface="Arial" pitchFamily="34" charset="0"/>
              <a:ea typeface="MS PGothic" pitchFamily="34" charset="-128"/>
            </a:endParaRPr>
          </a:p>
        </p:txBody>
      </p:sp>
    </p:spTree>
    <p:extLst>
      <p:ext uri="{BB962C8B-B14F-4D97-AF65-F5344CB8AC3E}">
        <p14:creationId xmlns:p14="http://schemas.microsoft.com/office/powerpoint/2010/main" val="240554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4"/>
          <p:cNvSpPr>
            <a:spLocks noGrp="1" noChangeArrowheads="1"/>
          </p:cNvSpPr>
          <p:nvPr>
            <p:ph type="title"/>
          </p:nvPr>
        </p:nvSpPr>
        <p:spPr>
          <a:xfrm>
            <a:off x="1077103" y="268818"/>
            <a:ext cx="10840859" cy="575733"/>
          </a:xfrm>
          <a:prstGeom prst="rect">
            <a:avLst/>
          </a:prstGeom>
        </p:spPr>
        <p:txBody>
          <a:bodyPr>
            <a:normAutofit/>
          </a:bodyPr>
          <a:lstStyle/>
          <a:p>
            <a:pPr eaLnBrk="1" hangingPunct="1"/>
            <a:r>
              <a:rPr lang="en-US" dirty="0" smtClean="0"/>
              <a:t>GG Real Time Architecture Cloud / Hub</a:t>
            </a:r>
          </a:p>
        </p:txBody>
      </p:sp>
      <p:sp>
        <p:nvSpPr>
          <p:cNvPr id="6" name="Slide Number Placeholder 74"/>
          <p:cNvSpPr txBox="1">
            <a:spLocks noGrp="1"/>
          </p:cNvSpPr>
          <p:nvPr/>
        </p:nvSpPr>
        <p:spPr bwMode="auto">
          <a:xfrm>
            <a:off x="304721" y="6476206"/>
            <a:ext cx="711015" cy="228540"/>
          </a:xfrm>
          <a:prstGeom prst="rect">
            <a:avLst/>
          </a:prstGeom>
          <a:noFill/>
          <a:ln w="9525">
            <a:noFill/>
            <a:miter lim="800000"/>
            <a:headEnd/>
            <a:tailEnd/>
          </a:ln>
        </p:spPr>
        <p:txBody>
          <a:bodyPr lIns="121883" tIns="60941" rIns="121883" bIns="60941"/>
          <a:lstStyle/>
          <a:p>
            <a:pPr fontAlgn="base">
              <a:spcBef>
                <a:spcPct val="0"/>
              </a:spcBef>
              <a:spcAft>
                <a:spcPct val="0"/>
              </a:spcAft>
            </a:pPr>
            <a:endParaRPr lang="en-US" sz="1333" dirty="0">
              <a:solidFill>
                <a:srgbClr val="C6C6C9"/>
              </a:solidFill>
              <a:latin typeface="Trebuchet MS" pitchFamily="34" charset="0"/>
              <a:ea typeface="MS PGothic" pitchFamily="34" charset="-128"/>
            </a:endParaRPr>
          </a:p>
        </p:txBody>
      </p:sp>
      <p:sp>
        <p:nvSpPr>
          <p:cNvPr id="7" name="Content Placeholder 80"/>
          <p:cNvSpPr>
            <a:spLocks noGrp="1"/>
          </p:cNvSpPr>
          <p:nvPr>
            <p:ph sz="half" idx="4294967295"/>
          </p:nvPr>
        </p:nvSpPr>
        <p:spPr>
          <a:xfrm>
            <a:off x="1077104" y="1680096"/>
            <a:ext cx="10849323" cy="424811"/>
          </a:xfrm>
          <a:prstGeom prst="rect">
            <a:avLst/>
          </a:prstGeom>
        </p:spPr>
        <p:txBody>
          <a:bodyPr/>
          <a:lstStyle/>
          <a:p>
            <a:r>
              <a:rPr lang="en-US" dirty="0" smtClean="0">
                <a:solidFill>
                  <a:schemeClr val="tx1"/>
                </a:solidFill>
              </a:rPr>
              <a:t>On Source Server – Integrated Extract </a:t>
            </a:r>
            <a:endParaRPr lang="en-US" dirty="0">
              <a:solidFill>
                <a:schemeClr val="tx1"/>
              </a:solidFill>
            </a:endParaRPr>
          </a:p>
        </p:txBody>
      </p:sp>
      <p:sp>
        <p:nvSpPr>
          <p:cNvPr id="8" name="Rectangle 4"/>
          <p:cNvSpPr txBox="1">
            <a:spLocks noChangeArrowheads="1"/>
          </p:cNvSpPr>
          <p:nvPr/>
        </p:nvSpPr>
        <p:spPr bwMode="auto">
          <a:xfrm>
            <a:off x="900759" y="2551519"/>
            <a:ext cx="5193654" cy="1828325"/>
          </a:xfrm>
          <a:prstGeom prst="rect">
            <a:avLst/>
          </a:prstGeom>
          <a:ln>
            <a:solidFill>
              <a:schemeClr val="tx1"/>
            </a:solidFill>
            <a:prstDash val="dash"/>
          </a:ln>
        </p:spPr>
        <p:txBody>
          <a:bodyPr lIns="121883" tIns="60941" rIns="121883" bIns="60941" anchor="b" anchorCtr="1"/>
          <a:lstStyle/>
          <a:p>
            <a:pPr marL="302596" indent="-302596" eaLnBrk="0" fontAlgn="base" hangingPunct="0">
              <a:spcBef>
                <a:spcPct val="20000"/>
              </a:spcBef>
              <a:spcAft>
                <a:spcPct val="0"/>
              </a:spcAft>
              <a:buClr>
                <a:srgbClr val="FF0000"/>
              </a:buClr>
              <a:defRPr/>
            </a:pPr>
            <a:r>
              <a:rPr lang="en-US" sz="2399" kern="0" dirty="0">
                <a:solidFill>
                  <a:srgbClr val="000000"/>
                </a:solidFill>
                <a:latin typeface="Arial" pitchFamily="34" charset="0"/>
                <a:ea typeface="MS PGothic" pitchFamily="34" charset="-128"/>
              </a:rPr>
              <a:t> </a:t>
            </a:r>
          </a:p>
        </p:txBody>
      </p:sp>
      <p:pic>
        <p:nvPicPr>
          <p:cNvPr id="9" name="Picture 8"/>
          <p:cNvPicPr>
            <a:picLocks noChangeAspect="1"/>
          </p:cNvPicPr>
          <p:nvPr/>
        </p:nvPicPr>
        <p:blipFill>
          <a:blip r:embed="rId2" cstate="print">
            <a:grayscl/>
          </a:blip>
          <a:stretch>
            <a:fillRect/>
          </a:stretch>
        </p:blipFill>
        <p:spPr>
          <a:xfrm>
            <a:off x="1297885" y="2815816"/>
            <a:ext cx="1125692" cy="1135159"/>
          </a:xfrm>
          <a:prstGeom prst="rect">
            <a:avLst/>
          </a:prstGeom>
          <a:solidFill>
            <a:schemeClr val="bg1"/>
          </a:solidFill>
        </p:spPr>
      </p:pic>
      <p:cxnSp>
        <p:nvCxnSpPr>
          <p:cNvPr id="10" name="Straight Arrow Connector 9"/>
          <p:cNvCxnSpPr/>
          <p:nvPr/>
        </p:nvCxnSpPr>
        <p:spPr>
          <a:xfrm flipV="1">
            <a:off x="2471621" y="3330249"/>
            <a:ext cx="823876"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488438" y="2822685"/>
            <a:ext cx="799183" cy="451111"/>
          </a:xfrm>
          <a:prstGeom prst="rect">
            <a:avLst/>
          </a:prstGeom>
        </p:spPr>
        <p:txBody>
          <a:bodyPr wrap="none" lIns="121883" tIns="60941" rIns="121883" bIns="60941">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 changes</a:t>
            </a:r>
            <a:endParaRPr lang="en-US" sz="933" dirty="0">
              <a:solidFill>
                <a:srgbClr val="000000"/>
              </a:solidFill>
              <a:latin typeface="Arial" pitchFamily="34" charset="0"/>
              <a:ea typeface="MS PGothic" pitchFamily="34" charset="-128"/>
            </a:endParaRPr>
          </a:p>
        </p:txBody>
      </p:sp>
      <p:grpSp>
        <p:nvGrpSpPr>
          <p:cNvPr id="12" name="Group 40"/>
          <p:cNvGrpSpPr>
            <a:grpSpLocks/>
          </p:cNvGrpSpPr>
          <p:nvPr/>
        </p:nvGrpSpPr>
        <p:grpSpPr bwMode="auto">
          <a:xfrm>
            <a:off x="3293382" y="2922898"/>
            <a:ext cx="1119424" cy="836218"/>
            <a:chOff x="3657714" y="2514714"/>
            <a:chExt cx="934711" cy="934711"/>
          </a:xfrm>
        </p:grpSpPr>
        <p:pic>
          <p:nvPicPr>
            <p:cNvPr id="13" name="Picture 2" descr="U:\scorbin\Local Settings\Temporary Internet Files\Content.IE5\F73LHV64\j0432599[1].png"/>
            <p:cNvPicPr>
              <a:picLocks noChangeAspect="1" noChangeArrowheads="1"/>
            </p:cNvPicPr>
            <p:nvPr/>
          </p:nvPicPr>
          <p:blipFill>
            <a:blip r:embed="rId3"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14" name="Picture 2" descr="U:\scorbin\Local Settings\Temporary Internet Files\Content.IE5\F73LHV64\j0432599[1].png"/>
            <p:cNvPicPr>
              <a:picLocks noChangeAspect="1" noChangeArrowheads="1"/>
            </p:cNvPicPr>
            <p:nvPr/>
          </p:nvPicPr>
          <p:blipFill>
            <a:blip r:embed="rId3"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15" name="Picture 2" descr="U:\scorbin\Local Settings\Temporary Internet Files\Content.IE5\F73LHV64\j0432599[1].png"/>
            <p:cNvPicPr>
              <a:picLocks noChangeAspect="1" noChangeArrowheads="1"/>
            </p:cNvPicPr>
            <p:nvPr/>
          </p:nvPicPr>
          <p:blipFill>
            <a:blip r:embed="rId3"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cxnSp>
        <p:nvCxnSpPr>
          <p:cNvPr id="16" name="Straight Arrow Connector 15"/>
          <p:cNvCxnSpPr/>
          <p:nvPr/>
        </p:nvCxnSpPr>
        <p:spPr>
          <a:xfrm flipV="1">
            <a:off x="4322516" y="3318963"/>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328047" y="2845258"/>
            <a:ext cx="768725" cy="451111"/>
          </a:xfrm>
          <a:prstGeom prst="rect">
            <a:avLst/>
          </a:prstGeom>
        </p:spPr>
        <p:txBody>
          <a:bodyPr wrap="none" lIns="121883" tIns="60941" rIns="121883" bIns="60941">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sp>
        <p:nvSpPr>
          <p:cNvPr id="18" name="Rectangle 17"/>
          <p:cNvSpPr/>
          <p:nvPr/>
        </p:nvSpPr>
        <p:spPr>
          <a:xfrm>
            <a:off x="3250355" y="3702990"/>
            <a:ext cx="1296368" cy="287092"/>
          </a:xfrm>
          <a:prstGeom prst="rect">
            <a:avLst/>
          </a:prstGeom>
        </p:spPr>
        <p:txBody>
          <a:bodyPr wrap="square" lIns="121883" tIns="60941" rIns="121883" bIns="60941">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19" name="Rectangle 18"/>
          <p:cNvSpPr/>
          <p:nvPr/>
        </p:nvSpPr>
        <p:spPr>
          <a:xfrm>
            <a:off x="7144324" y="3771576"/>
            <a:ext cx="1879225" cy="451111"/>
          </a:xfrm>
          <a:prstGeom prst="rect">
            <a:avLst/>
          </a:prstGeom>
        </p:spPr>
        <p:txBody>
          <a:bodyPr wrap="square" lIns="121883" tIns="60941" rIns="121883" bIns="60941">
            <a:spAutoFit/>
          </a:bodyPr>
          <a:lstStyle/>
          <a:p>
            <a:pPr algn="ctr" fontAlgn="base">
              <a:spcBef>
                <a:spcPct val="0"/>
              </a:spcBef>
              <a:spcAft>
                <a:spcPct val="0"/>
              </a:spcAft>
            </a:pPr>
            <a:r>
              <a:rPr lang="en-US" sz="1066" b="1" dirty="0">
                <a:solidFill>
                  <a:srgbClr val="FF0000"/>
                </a:solidFill>
                <a:latin typeface="Arial" pitchFamily="34" charset="0"/>
                <a:ea typeface="MS PGothic" pitchFamily="34" charset="-128"/>
              </a:rPr>
              <a:t>Integrated </a:t>
            </a:r>
            <a:br>
              <a:rPr lang="en-US" sz="1066" b="1" dirty="0">
                <a:solidFill>
                  <a:srgbClr val="FF0000"/>
                </a:solidFill>
                <a:latin typeface="Arial" pitchFamily="34" charset="0"/>
                <a:ea typeface="MS PGothic" pitchFamily="34" charset="-128"/>
              </a:rPr>
            </a:br>
            <a:r>
              <a:rPr lang="en-US" sz="1066" b="1" dirty="0">
                <a:solidFill>
                  <a:srgbClr val="FF0000"/>
                </a:solidFill>
                <a:latin typeface="Arial" pitchFamily="34" charset="0"/>
                <a:ea typeface="MS PGothic" pitchFamily="34" charset="-128"/>
              </a:rPr>
              <a:t>Extract</a:t>
            </a:r>
          </a:p>
        </p:txBody>
      </p:sp>
      <p:sp>
        <p:nvSpPr>
          <p:cNvPr id="20" name="TextBox 19"/>
          <p:cNvSpPr txBox="1"/>
          <p:nvPr/>
        </p:nvSpPr>
        <p:spPr>
          <a:xfrm>
            <a:off x="2618341" y="4097696"/>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sp>
        <p:nvSpPr>
          <p:cNvPr id="21" name="Rectangle 20"/>
          <p:cNvSpPr/>
          <p:nvPr/>
        </p:nvSpPr>
        <p:spPr>
          <a:xfrm>
            <a:off x="2593816" y="4391432"/>
            <a:ext cx="1555800" cy="328193"/>
          </a:xfrm>
          <a:prstGeom prst="rect">
            <a:avLst/>
          </a:prstGeom>
        </p:spPr>
        <p:txBody>
          <a:bodyPr wrap="none" lIns="121883" tIns="60941" rIns="121883" bIns="60941">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grpSp>
        <p:nvGrpSpPr>
          <p:cNvPr id="22" name="Group 83"/>
          <p:cNvGrpSpPr/>
          <p:nvPr/>
        </p:nvGrpSpPr>
        <p:grpSpPr>
          <a:xfrm>
            <a:off x="5259728" y="2869554"/>
            <a:ext cx="718797" cy="889299"/>
            <a:chOff x="7194546" y="1512718"/>
            <a:chExt cx="539238" cy="667147"/>
          </a:xfrm>
        </p:grpSpPr>
        <p:sp>
          <p:nvSpPr>
            <p:cNvPr id="23" name="Rectangle 22"/>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24" name="Straight Connector 23"/>
            <p:cNvCxnSpPr>
              <a:stCxn id="23" idx="1"/>
              <a:endCxn id="23"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30" name="Rectangle 29"/>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31" name="Rectangle 30"/>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32" name="Rectangle 31"/>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33" name="Rectangle 32"/>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34" name="Rectangle 33"/>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35" name="Straight Arrow Connector 34"/>
          <p:cNvCxnSpPr>
            <a:endCxn id="40" idx="1"/>
          </p:cNvCxnSpPr>
          <p:nvPr/>
        </p:nvCxnSpPr>
        <p:spPr>
          <a:xfrm>
            <a:off x="6002196" y="3294196"/>
            <a:ext cx="1323464" cy="2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988690" y="3791148"/>
            <a:ext cx="1230390" cy="451111"/>
          </a:xfrm>
          <a:prstGeom prst="rect">
            <a:avLst/>
          </a:prstGeom>
        </p:spPr>
        <p:txBody>
          <a:bodyPr wrap="none" lIns="121883" tIns="60941" rIns="121883" bIns="60941">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 </a:t>
            </a:r>
          </a:p>
          <a:p>
            <a:pPr algn="ctr" fontAlgn="base">
              <a:spcBef>
                <a:spcPct val="0"/>
              </a:spcBef>
              <a:spcAft>
                <a:spcPct val="0"/>
              </a:spcAft>
            </a:pPr>
            <a:r>
              <a:rPr lang="en-US" sz="1066" dirty="0">
                <a:solidFill>
                  <a:srgbClr val="000000"/>
                </a:solidFill>
                <a:latin typeface="Arial" pitchFamily="34" charset="0"/>
                <a:ea typeface="MS PGothic" pitchFamily="34" charset="-128"/>
              </a:rPr>
              <a:t>Records</a:t>
            </a:r>
            <a:endParaRPr lang="en-US" sz="933" dirty="0">
              <a:solidFill>
                <a:srgbClr val="000000"/>
              </a:solidFill>
              <a:latin typeface="Arial" pitchFamily="34" charset="0"/>
              <a:ea typeface="MS PGothic" pitchFamily="34" charset="-128"/>
            </a:endParaRPr>
          </a:p>
        </p:txBody>
      </p:sp>
      <p:sp>
        <p:nvSpPr>
          <p:cNvPr id="37" name="Content Placeholder 80"/>
          <p:cNvSpPr txBox="1">
            <a:spLocks/>
          </p:cNvSpPr>
          <p:nvPr/>
        </p:nvSpPr>
        <p:spPr bwMode="auto">
          <a:xfrm>
            <a:off x="783649" y="4761273"/>
            <a:ext cx="10849323" cy="4248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845" eaLnBrk="0" fontAlgn="base" hangingPunct="0">
              <a:spcBef>
                <a:spcPts val="667"/>
              </a:spcBef>
              <a:spcAft>
                <a:spcPts val="267"/>
              </a:spcAft>
              <a:buClr>
                <a:srgbClr val="FF0000"/>
              </a:buClr>
              <a:defRPr/>
            </a:pPr>
            <a:r>
              <a:rPr lang="en-US" sz="3199" dirty="0">
                <a:solidFill>
                  <a:srgbClr val="000000"/>
                </a:solidFill>
                <a:latin typeface="Arial" pitchFamily="34" charset="0"/>
                <a:ea typeface="MS PGothic" pitchFamily="34" charset="-128"/>
                <a:cs typeface="MS PGothic"/>
              </a:rPr>
              <a:t>Single Integrated Extract writing to a local trail </a:t>
            </a:r>
          </a:p>
        </p:txBody>
      </p:sp>
      <p:grpSp>
        <p:nvGrpSpPr>
          <p:cNvPr id="38" name="Group 37"/>
          <p:cNvGrpSpPr/>
          <p:nvPr/>
        </p:nvGrpSpPr>
        <p:grpSpPr>
          <a:xfrm>
            <a:off x="7045662" y="2362478"/>
            <a:ext cx="3398496" cy="1869462"/>
            <a:chOff x="5285624" y="1771650"/>
            <a:chExt cx="2549536" cy="1402462"/>
          </a:xfrm>
        </p:grpSpPr>
        <p:grpSp>
          <p:nvGrpSpPr>
            <p:cNvPr id="39" name="Group 38"/>
            <p:cNvGrpSpPr/>
            <p:nvPr/>
          </p:nvGrpSpPr>
          <p:grpSpPr>
            <a:xfrm>
              <a:off x="5285624" y="1771650"/>
              <a:ext cx="2549536" cy="1402462"/>
              <a:chOff x="5285624" y="1771650"/>
              <a:chExt cx="2549536" cy="1402462"/>
            </a:xfrm>
          </p:grpSpPr>
          <p:sp>
            <p:nvSpPr>
              <p:cNvPr id="41" name="Rectangle 40"/>
              <p:cNvSpPr/>
              <p:nvPr/>
            </p:nvSpPr>
            <p:spPr>
              <a:xfrm>
                <a:off x="7292138" y="2327790"/>
                <a:ext cx="543022" cy="369303"/>
              </a:xfrm>
              <a:prstGeom prst="rect">
                <a:avLst/>
              </a:prstGeom>
            </p:spPr>
            <p:txBody>
              <a:bodyPr wrap="none" lIns="121883" tIns="60941" rIns="121883" bIns="60941">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pic>
            <p:nvPicPr>
              <p:cNvPr id="42" name="Picture 41" descr="Log Capture-12c-2014 copy.png"/>
              <p:cNvPicPr>
                <a:picLocks noChangeAspect="1"/>
              </p:cNvPicPr>
              <p:nvPr/>
            </p:nvPicPr>
            <p:blipFill>
              <a:blip r:embed="rId4" cstate="print"/>
              <a:stretch>
                <a:fillRect/>
              </a:stretch>
            </p:blipFill>
            <p:spPr>
              <a:xfrm>
                <a:off x="5285624" y="1771650"/>
                <a:ext cx="1402462" cy="1402462"/>
              </a:xfrm>
              <a:prstGeom prst="rect">
                <a:avLst/>
              </a:prstGeom>
            </p:spPr>
          </p:pic>
          <p:grpSp>
            <p:nvGrpSpPr>
              <p:cNvPr id="43" name="Group 1"/>
              <p:cNvGrpSpPr/>
              <p:nvPr/>
            </p:nvGrpSpPr>
            <p:grpSpPr>
              <a:xfrm>
                <a:off x="6657582" y="2228850"/>
                <a:ext cx="552463" cy="523075"/>
                <a:chOff x="7872587" y="2213695"/>
                <a:chExt cx="736425" cy="697433"/>
              </a:xfrm>
            </p:grpSpPr>
            <p:pic>
              <p:nvPicPr>
                <p:cNvPr id="44" name="Picture 43" descr="trail file   Oracle Red Generic -OGG 12 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72587" y="2213695"/>
                  <a:ext cx="455328" cy="548928"/>
                </a:xfrm>
                <a:prstGeom prst="rect">
                  <a:avLst/>
                </a:prstGeom>
              </p:spPr>
            </p:pic>
            <p:pic>
              <p:nvPicPr>
                <p:cNvPr id="45" name="Picture 44" descr="trail file   Oracle Red Generic -OGG 12 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99412" y="2286000"/>
                  <a:ext cx="455328" cy="548928"/>
                </a:xfrm>
                <a:prstGeom prst="rect">
                  <a:avLst/>
                </a:prstGeom>
              </p:spPr>
            </p:pic>
            <p:pic>
              <p:nvPicPr>
                <p:cNvPr id="46" name="Picture 45" descr="trail file   Oracle Red Generic -OGG 12 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53684" y="2362200"/>
                  <a:ext cx="455328" cy="548928"/>
                </a:xfrm>
                <a:prstGeom prst="rect">
                  <a:avLst/>
                </a:prstGeom>
              </p:spPr>
            </p:pic>
          </p:grpSp>
        </p:grpSp>
        <p:sp>
          <p:nvSpPr>
            <p:cNvPr id="40" name="Text Box 27"/>
            <p:cNvSpPr txBox="1">
              <a:spLocks noChangeAspect="1" noChangeArrowheads="1"/>
            </p:cNvSpPr>
            <p:nvPr/>
          </p:nvSpPr>
          <p:spPr bwMode="auto">
            <a:xfrm>
              <a:off x="5495677" y="2318876"/>
              <a:ext cx="623151" cy="307761"/>
            </a:xfrm>
            <a:prstGeom prst="rect">
              <a:avLst/>
            </a:prstGeom>
            <a:noFill/>
            <a:ln w="9525">
              <a:noFill/>
              <a:miter lim="800000"/>
              <a:headEnd/>
              <a:tailEnd/>
            </a:ln>
          </p:spPr>
          <p:txBody>
            <a:bodyPr wrap="none" lIns="91428" tIns="0" rIns="91428" bIns="0">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DB Log</a:t>
              </a:r>
            </a:p>
            <a:p>
              <a:pPr fontAlgn="base">
                <a:spcBef>
                  <a:spcPct val="0"/>
                </a:spcBef>
                <a:spcAft>
                  <a:spcPct val="0"/>
                </a:spcAft>
              </a:pPr>
              <a:r>
                <a:rPr lang="en-US" sz="1333" b="1" dirty="0">
                  <a:solidFill>
                    <a:srgbClr val="000000"/>
                  </a:solidFill>
                  <a:latin typeface="Univers LT Std 57 Cn"/>
                  <a:ea typeface="MS PGothic" pitchFamily="34" charset="-128"/>
                </a:rPr>
                <a:t>Capture</a:t>
              </a:r>
            </a:p>
          </p:txBody>
        </p:sp>
      </p:grpSp>
      <p:sp>
        <p:nvSpPr>
          <p:cNvPr id="47" name="Rectangle 46"/>
          <p:cNvSpPr/>
          <p:nvPr/>
        </p:nvSpPr>
        <p:spPr>
          <a:xfrm>
            <a:off x="6047535" y="3312323"/>
            <a:ext cx="1192836" cy="287092"/>
          </a:xfrm>
          <a:prstGeom prst="rect">
            <a:avLst/>
          </a:prstGeom>
        </p:spPr>
        <p:txBody>
          <a:bodyPr wrap="square" lIns="121883" tIns="60941" rIns="121883" bIns="60941">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SQL*Net</a:t>
            </a:r>
          </a:p>
        </p:txBody>
      </p:sp>
      <p:sp>
        <p:nvSpPr>
          <p:cNvPr id="48" name="Rectangle 4"/>
          <p:cNvSpPr txBox="1">
            <a:spLocks noChangeArrowheads="1"/>
          </p:cNvSpPr>
          <p:nvPr/>
        </p:nvSpPr>
        <p:spPr bwMode="auto">
          <a:xfrm>
            <a:off x="6995172" y="2577562"/>
            <a:ext cx="3901846" cy="1828325"/>
          </a:xfrm>
          <a:prstGeom prst="rect">
            <a:avLst/>
          </a:prstGeom>
          <a:ln>
            <a:solidFill>
              <a:schemeClr val="tx1"/>
            </a:solidFill>
            <a:prstDash val="dash"/>
          </a:ln>
        </p:spPr>
        <p:txBody>
          <a:bodyPr lIns="121883" tIns="60941" rIns="121883" bIns="60941" anchor="b" anchorCtr="1"/>
          <a:lstStyle/>
          <a:p>
            <a:pPr marL="302596" indent="-302596" eaLnBrk="0" fontAlgn="base" hangingPunct="0">
              <a:spcBef>
                <a:spcPct val="20000"/>
              </a:spcBef>
              <a:spcAft>
                <a:spcPct val="0"/>
              </a:spcAft>
              <a:buClr>
                <a:srgbClr val="FF0000"/>
              </a:buClr>
              <a:defRPr/>
            </a:pPr>
            <a:r>
              <a:rPr lang="en-US" sz="2399" kern="0" dirty="0">
                <a:solidFill>
                  <a:srgbClr val="000000"/>
                </a:solidFill>
                <a:latin typeface="Arial" pitchFamily="34" charset="0"/>
                <a:ea typeface="MS PGothic" pitchFamily="34" charset="-128"/>
              </a:rPr>
              <a:t> </a:t>
            </a:r>
          </a:p>
        </p:txBody>
      </p:sp>
      <p:sp>
        <p:nvSpPr>
          <p:cNvPr id="49" name="Rectangle 48"/>
          <p:cNvSpPr/>
          <p:nvPr/>
        </p:nvSpPr>
        <p:spPr>
          <a:xfrm>
            <a:off x="8245472" y="4417476"/>
            <a:ext cx="1945330" cy="328193"/>
          </a:xfrm>
          <a:prstGeom prst="rect">
            <a:avLst/>
          </a:prstGeom>
        </p:spPr>
        <p:txBody>
          <a:bodyPr wrap="none" lIns="121883" tIns="60941" rIns="121883" bIns="60941">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GoldenGate Machine</a:t>
            </a:r>
          </a:p>
        </p:txBody>
      </p:sp>
    </p:spTree>
    <p:extLst>
      <p:ext uri="{BB962C8B-B14F-4D97-AF65-F5344CB8AC3E}">
        <p14:creationId xmlns:p14="http://schemas.microsoft.com/office/powerpoint/2010/main" val="233903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bwMode="auto">
          <a:xfrm>
            <a:off x="900759" y="2551517"/>
            <a:ext cx="3847583"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6" name="Rectangle 7"/>
          <p:cNvSpPr>
            <a:spLocks noGrp="1" noChangeArrowheads="1"/>
          </p:cNvSpPr>
          <p:nvPr>
            <p:ph type="title"/>
          </p:nvPr>
        </p:nvSpPr>
        <p:spPr>
          <a:xfrm>
            <a:off x="964243" y="247069"/>
            <a:ext cx="10840859" cy="575583"/>
          </a:xfrm>
          <a:noFill/>
        </p:spPr>
        <p:txBody>
          <a:bodyPr/>
          <a:lstStyle/>
          <a:p>
            <a:pPr eaLnBrk="1" hangingPunct="1"/>
            <a:r>
              <a:rPr lang="en-US" sz="3199" dirty="0"/>
              <a:t>GG Real Time Architecture – Downstream</a:t>
            </a:r>
            <a:endParaRPr lang="en-US" sz="2133" dirty="0">
              <a:solidFill>
                <a:srgbClr val="FF0000"/>
              </a:solidFill>
            </a:endParaRPr>
          </a:p>
        </p:txBody>
      </p:sp>
      <p:pic>
        <p:nvPicPr>
          <p:cNvPr id="7" name="Picture 6"/>
          <p:cNvPicPr>
            <a:picLocks noChangeAspect="1"/>
          </p:cNvPicPr>
          <p:nvPr/>
        </p:nvPicPr>
        <p:blipFill>
          <a:blip r:embed="rId2" cstate="print">
            <a:grayscl/>
          </a:blip>
          <a:stretch>
            <a:fillRect/>
          </a:stretch>
        </p:blipFill>
        <p:spPr>
          <a:xfrm>
            <a:off x="1297885" y="2815815"/>
            <a:ext cx="1125692" cy="1135159"/>
          </a:xfrm>
          <a:prstGeom prst="rect">
            <a:avLst/>
          </a:prstGeom>
          <a:solidFill>
            <a:schemeClr val="bg1"/>
          </a:solidFill>
        </p:spPr>
      </p:pic>
      <p:pic>
        <p:nvPicPr>
          <p:cNvPr id="8" name="Picture 2"/>
          <p:cNvPicPr>
            <a:picLocks noChangeAspect="1" noChangeArrowheads="1"/>
          </p:cNvPicPr>
          <p:nvPr/>
        </p:nvPicPr>
        <p:blipFill>
          <a:blip r:embed="rId3"/>
          <a:srcRect/>
          <a:stretch>
            <a:fillRect/>
          </a:stretch>
        </p:blipFill>
        <p:spPr bwMode="auto">
          <a:xfrm>
            <a:off x="1584971" y="1490638"/>
            <a:ext cx="638360" cy="609441"/>
          </a:xfrm>
          <a:prstGeom prst="rect">
            <a:avLst/>
          </a:prstGeom>
          <a:noFill/>
          <a:ln w="9525">
            <a:noFill/>
            <a:miter lim="800000"/>
            <a:headEnd/>
            <a:tailEnd/>
          </a:ln>
        </p:spPr>
      </p:pic>
      <p:sp>
        <p:nvSpPr>
          <p:cNvPr id="9" name="Rectangle 8"/>
          <p:cNvSpPr/>
          <p:nvPr/>
        </p:nvSpPr>
        <p:spPr>
          <a:xfrm>
            <a:off x="1021261" y="2032668"/>
            <a:ext cx="1731564" cy="256352"/>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User/Application changes</a:t>
            </a:r>
            <a:endParaRPr lang="en-US" sz="933" dirty="0">
              <a:solidFill>
                <a:srgbClr val="000000"/>
              </a:solidFill>
              <a:latin typeface="Arial" pitchFamily="34" charset="0"/>
              <a:ea typeface="MS PGothic" pitchFamily="34" charset="-128"/>
            </a:endParaRPr>
          </a:p>
        </p:txBody>
      </p:sp>
      <p:cxnSp>
        <p:nvCxnSpPr>
          <p:cNvPr id="10" name="Straight Arrow Connector 9"/>
          <p:cNvCxnSpPr>
            <a:stCxn id="9" idx="2"/>
          </p:cNvCxnSpPr>
          <p:nvPr/>
        </p:nvCxnSpPr>
        <p:spPr>
          <a:xfrm>
            <a:off x="1887043" y="2289020"/>
            <a:ext cx="31568" cy="4205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471622" y="3328973"/>
            <a:ext cx="845858" cy="12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20920" y="2856935"/>
            <a:ext cx="699230"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grpSp>
        <p:nvGrpSpPr>
          <p:cNvPr id="13" name="Group 40"/>
          <p:cNvGrpSpPr>
            <a:grpSpLocks/>
          </p:cNvGrpSpPr>
          <p:nvPr/>
        </p:nvGrpSpPr>
        <p:grpSpPr bwMode="auto">
          <a:xfrm>
            <a:off x="3421746" y="2912986"/>
            <a:ext cx="1119424" cy="836218"/>
            <a:chOff x="3657714" y="2514714"/>
            <a:chExt cx="934711" cy="934711"/>
          </a:xfrm>
        </p:grpSpPr>
        <p:pic>
          <p:nvPicPr>
            <p:cNvPr id="14"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15"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16"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sp>
        <p:nvSpPr>
          <p:cNvPr id="17" name="Rectangle 16"/>
          <p:cNvSpPr/>
          <p:nvPr/>
        </p:nvSpPr>
        <p:spPr>
          <a:xfrm>
            <a:off x="3640400" y="3747445"/>
            <a:ext cx="843500" cy="256352"/>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18" name="Rectangle 17"/>
          <p:cNvSpPr/>
          <p:nvPr/>
        </p:nvSpPr>
        <p:spPr>
          <a:xfrm>
            <a:off x="6726424" y="3302873"/>
            <a:ext cx="767444" cy="235898"/>
          </a:xfrm>
          <a:prstGeom prst="rect">
            <a:avLst/>
          </a:prstGeom>
        </p:spPr>
        <p:txBody>
          <a:bodyPr wrap="square">
            <a:spAutoFit/>
          </a:bodyPr>
          <a:lstStyle/>
          <a:p>
            <a:pPr algn="ctr" fontAlgn="base">
              <a:spcBef>
                <a:spcPct val="0"/>
              </a:spcBef>
              <a:spcAft>
                <a:spcPct val="0"/>
              </a:spcAft>
            </a:pPr>
            <a:r>
              <a:rPr lang="en-US" sz="933" dirty="0">
                <a:solidFill>
                  <a:srgbClr val="FFFFFF"/>
                </a:solidFill>
                <a:latin typeface="Arial" pitchFamily="34" charset="0"/>
                <a:ea typeface="MS PGothic" pitchFamily="34" charset="-128"/>
              </a:rPr>
              <a:t>Capture</a:t>
            </a:r>
          </a:p>
        </p:txBody>
      </p:sp>
      <p:sp>
        <p:nvSpPr>
          <p:cNvPr id="19" name="Rectangle 4"/>
          <p:cNvSpPr txBox="1">
            <a:spLocks noChangeArrowheads="1"/>
          </p:cNvSpPr>
          <p:nvPr/>
        </p:nvSpPr>
        <p:spPr bwMode="auto">
          <a:xfrm>
            <a:off x="742757" y="2382228"/>
            <a:ext cx="4185768"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20" name="TextBox 19"/>
          <p:cNvSpPr txBox="1"/>
          <p:nvPr/>
        </p:nvSpPr>
        <p:spPr>
          <a:xfrm>
            <a:off x="2192879" y="4132192"/>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sp>
        <p:nvSpPr>
          <p:cNvPr id="21" name="Rectangle 20"/>
          <p:cNvSpPr/>
          <p:nvPr/>
        </p:nvSpPr>
        <p:spPr>
          <a:xfrm>
            <a:off x="2063872" y="4391431"/>
            <a:ext cx="1494320"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sp>
        <p:nvSpPr>
          <p:cNvPr id="22" name="Rectangle 8"/>
          <p:cNvSpPr txBox="1">
            <a:spLocks noChangeArrowheads="1"/>
          </p:cNvSpPr>
          <p:nvPr/>
        </p:nvSpPr>
        <p:spPr bwMode="auto">
          <a:xfrm>
            <a:off x="778730" y="973299"/>
            <a:ext cx="11410095" cy="4383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83562" indent="-283562" eaLnBrk="0" fontAlgn="base" hangingPunct="0">
              <a:spcBef>
                <a:spcPts val="667"/>
              </a:spcBef>
              <a:spcAft>
                <a:spcPts val="267"/>
              </a:spcAft>
              <a:buClr>
                <a:srgbClr val="FF0000"/>
              </a:buClr>
              <a:defRPr/>
            </a:pPr>
            <a:r>
              <a:rPr lang="en-US" sz="2666" dirty="0">
                <a:solidFill>
                  <a:srgbClr val="000000"/>
                </a:solidFill>
                <a:latin typeface="Arial" pitchFamily="34" charset="0"/>
                <a:ea typeface="MS PGothic" pitchFamily="34" charset="-128"/>
                <a:cs typeface="ＭＳ Ｐゴシック" pitchFamily="127" charset="-128"/>
              </a:rPr>
              <a:t>Source database and Integrated Extract processes are in  different machine </a:t>
            </a:r>
          </a:p>
          <a:p>
            <a:pPr marL="683513" lvl="1" indent="-302608" eaLnBrk="0" fontAlgn="base" hangingPunct="0">
              <a:spcBef>
                <a:spcPts val="267"/>
              </a:spcBef>
              <a:spcAft>
                <a:spcPts val="267"/>
              </a:spcAft>
              <a:defRPr/>
            </a:pPr>
            <a:endParaRPr lang="en-US" sz="2133" b="1" dirty="0">
              <a:solidFill>
                <a:srgbClr val="000000"/>
              </a:solidFill>
              <a:latin typeface="Arial" pitchFamily="34" charset="0"/>
              <a:ea typeface="MS PGothic" pitchFamily="34" charset="-128"/>
              <a:cs typeface="ＭＳ Ｐゴシック" pitchFamily="127" charset="-128"/>
            </a:endParaRPr>
          </a:p>
          <a:p>
            <a:pPr marL="950146" lvl="2" indent="-188337" eaLnBrk="0" fontAlgn="base" hangingPunct="0">
              <a:spcBef>
                <a:spcPts val="267"/>
              </a:spcBef>
              <a:spcAft>
                <a:spcPts val="267"/>
              </a:spcAft>
              <a:buClr>
                <a:srgbClr val="FF0000"/>
              </a:buClr>
              <a:defRPr/>
            </a:pPr>
            <a:endParaRPr lang="en-US" sz="1866" dirty="0">
              <a:solidFill>
                <a:srgbClr val="000000"/>
              </a:solidFill>
              <a:latin typeface="Arial" pitchFamily="34" charset="0"/>
              <a:ea typeface="MS PGothic" pitchFamily="34" charset="-128"/>
              <a:cs typeface="ＭＳ Ｐゴシック" pitchFamily="127" charset="-128"/>
            </a:endParaRPr>
          </a:p>
          <a:p>
            <a:pPr marL="283562" indent="-283562" eaLnBrk="0" fontAlgn="base" hangingPunct="0">
              <a:spcBef>
                <a:spcPts val="667"/>
              </a:spcBef>
              <a:spcAft>
                <a:spcPts val="267"/>
              </a:spcAft>
              <a:buClr>
                <a:srgbClr val="FF0000"/>
              </a:buClr>
              <a:defRPr/>
            </a:pPr>
            <a:endParaRPr lang="en-US" sz="2666" dirty="0">
              <a:solidFill>
                <a:srgbClr val="000000"/>
              </a:solidFill>
              <a:latin typeface="Arial" pitchFamily="34" charset="0"/>
              <a:ea typeface="MS PGothic" pitchFamily="34" charset="-128"/>
              <a:cs typeface="ＭＳ Ｐゴシック" pitchFamily="127" charset="-128"/>
            </a:endParaRPr>
          </a:p>
          <a:p>
            <a:pPr marL="950146" lvl="2" indent="-188337" eaLnBrk="0" fontAlgn="base" hangingPunct="0">
              <a:spcBef>
                <a:spcPts val="267"/>
              </a:spcBef>
              <a:spcAft>
                <a:spcPts val="267"/>
              </a:spcAft>
              <a:buClr>
                <a:srgbClr val="FF0000"/>
              </a:buClr>
              <a:defRPr/>
            </a:pPr>
            <a:endParaRPr lang="en-US" sz="1866" dirty="0">
              <a:solidFill>
                <a:srgbClr val="000000"/>
              </a:solidFill>
              <a:latin typeface="Arial" pitchFamily="34" charset="0"/>
              <a:ea typeface="MS PGothic" pitchFamily="34" charset="-128"/>
              <a:cs typeface="ＭＳ Ｐゴシック" pitchFamily="127" charset="-128"/>
            </a:endParaRPr>
          </a:p>
        </p:txBody>
      </p:sp>
      <p:sp>
        <p:nvSpPr>
          <p:cNvPr id="23" name="Rectangle 4"/>
          <p:cNvSpPr txBox="1">
            <a:spLocks noChangeArrowheads="1"/>
          </p:cNvSpPr>
          <p:nvPr/>
        </p:nvSpPr>
        <p:spPr bwMode="auto">
          <a:xfrm>
            <a:off x="6239012" y="2562802"/>
            <a:ext cx="2970322"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grpSp>
        <p:nvGrpSpPr>
          <p:cNvPr id="24" name="Group 40"/>
          <p:cNvGrpSpPr>
            <a:grpSpLocks/>
          </p:cNvGrpSpPr>
          <p:nvPr/>
        </p:nvGrpSpPr>
        <p:grpSpPr bwMode="auto">
          <a:xfrm>
            <a:off x="6430875" y="2979326"/>
            <a:ext cx="1119424" cy="836218"/>
            <a:chOff x="3657714" y="2514714"/>
            <a:chExt cx="934711" cy="934711"/>
          </a:xfrm>
        </p:grpSpPr>
        <p:pic>
          <p:nvPicPr>
            <p:cNvPr id="25"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26"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27"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sp>
        <p:nvSpPr>
          <p:cNvPr id="28" name="Rectangle 27"/>
          <p:cNvSpPr/>
          <p:nvPr/>
        </p:nvSpPr>
        <p:spPr>
          <a:xfrm>
            <a:off x="6707333" y="3793276"/>
            <a:ext cx="843500"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Standby</a:t>
            </a:r>
          </a:p>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29" name="Rectangle 4"/>
          <p:cNvSpPr txBox="1">
            <a:spLocks noChangeArrowheads="1"/>
          </p:cNvSpPr>
          <p:nvPr/>
        </p:nvSpPr>
        <p:spPr bwMode="auto">
          <a:xfrm>
            <a:off x="6081009" y="2393513"/>
            <a:ext cx="5889041"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30" name="TextBox 29"/>
          <p:cNvSpPr txBox="1"/>
          <p:nvPr/>
        </p:nvSpPr>
        <p:spPr>
          <a:xfrm>
            <a:off x="7087574" y="4187981"/>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sp>
        <p:nvSpPr>
          <p:cNvPr id="31" name="Rectangle 30"/>
          <p:cNvSpPr/>
          <p:nvPr/>
        </p:nvSpPr>
        <p:spPr>
          <a:xfrm>
            <a:off x="7519696" y="4425289"/>
            <a:ext cx="1941557"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Downstream Machine</a:t>
            </a:r>
          </a:p>
        </p:txBody>
      </p:sp>
      <p:sp>
        <p:nvSpPr>
          <p:cNvPr id="32" name="Curved Down Arrow 31"/>
          <p:cNvSpPr/>
          <p:nvPr/>
        </p:nvSpPr>
        <p:spPr>
          <a:xfrm>
            <a:off x="4462171" y="2958007"/>
            <a:ext cx="2151593" cy="360365"/>
          </a:xfrm>
          <a:prstGeom prst="curvedDownArrow">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33" name="Rectangle 32"/>
          <p:cNvSpPr/>
          <p:nvPr/>
        </p:nvSpPr>
        <p:spPr>
          <a:xfrm>
            <a:off x="4817124" y="3159388"/>
            <a:ext cx="1376513" cy="420371"/>
          </a:xfrm>
          <a:prstGeom prst="rect">
            <a:avLst/>
          </a:prstGeom>
        </p:spPr>
        <p:txBody>
          <a:bodyPr wrap="squar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Continuous REDO</a:t>
            </a:r>
          </a:p>
          <a:p>
            <a:pPr algn="ctr" fontAlgn="base">
              <a:spcBef>
                <a:spcPct val="0"/>
              </a:spcBef>
              <a:spcAft>
                <a:spcPct val="0"/>
              </a:spcAft>
            </a:pPr>
            <a:r>
              <a:rPr lang="en-US" sz="1066" dirty="0">
                <a:solidFill>
                  <a:srgbClr val="000000"/>
                </a:solidFill>
                <a:latin typeface="Arial" pitchFamily="34" charset="0"/>
                <a:ea typeface="MS PGothic" pitchFamily="34" charset="-128"/>
              </a:rPr>
              <a:t>Shipping</a:t>
            </a:r>
          </a:p>
        </p:txBody>
      </p:sp>
      <p:cxnSp>
        <p:nvCxnSpPr>
          <p:cNvPr id="34" name="Straight Arrow Connector 33"/>
          <p:cNvCxnSpPr/>
          <p:nvPr/>
        </p:nvCxnSpPr>
        <p:spPr>
          <a:xfrm flipV="1">
            <a:off x="7491612" y="3371958"/>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497143" y="2898252"/>
            <a:ext cx="707245"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grpSp>
        <p:nvGrpSpPr>
          <p:cNvPr id="36" name="Group 88"/>
          <p:cNvGrpSpPr/>
          <p:nvPr/>
        </p:nvGrpSpPr>
        <p:grpSpPr>
          <a:xfrm>
            <a:off x="8428824" y="2922548"/>
            <a:ext cx="718797" cy="889298"/>
            <a:chOff x="7194546" y="1512718"/>
            <a:chExt cx="539238" cy="667147"/>
          </a:xfrm>
        </p:grpSpPr>
        <p:sp>
          <p:nvSpPr>
            <p:cNvPr id="37" name="Rectangle 36"/>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38" name="Straight Connector 37"/>
            <p:cNvCxnSpPr>
              <a:stCxn id="37" idx="1"/>
              <a:endCxn id="37"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44" name="Rectangle 43"/>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45" name="Rectangle 44"/>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46" name="Rectangle 45"/>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47" name="Rectangle 46"/>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48" name="Rectangle 47"/>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49" name="Straight Arrow Connector 48"/>
          <p:cNvCxnSpPr/>
          <p:nvPr/>
        </p:nvCxnSpPr>
        <p:spPr>
          <a:xfrm flipV="1">
            <a:off x="9171292" y="3343881"/>
            <a:ext cx="339957" cy="3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8207763" y="3844142"/>
            <a:ext cx="1130438"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a:t>
            </a:r>
          </a:p>
          <a:p>
            <a:pPr algn="ctr" fontAlgn="base">
              <a:spcBef>
                <a:spcPct val="0"/>
              </a:spcBef>
              <a:spcAft>
                <a:spcPct val="0"/>
              </a:spcAft>
            </a:pPr>
            <a:r>
              <a:rPr lang="en-US" sz="1066" dirty="0">
                <a:solidFill>
                  <a:srgbClr val="000000"/>
                </a:solidFill>
                <a:latin typeface="Arial" pitchFamily="34" charset="0"/>
                <a:ea typeface="MS PGothic" pitchFamily="34" charset="-128"/>
              </a:rPr>
              <a:t> Records</a:t>
            </a:r>
            <a:endParaRPr lang="en-US" sz="933" dirty="0">
              <a:solidFill>
                <a:srgbClr val="000000"/>
              </a:solidFill>
              <a:latin typeface="Arial" pitchFamily="34" charset="0"/>
              <a:ea typeface="MS PGothic" pitchFamily="34" charset="-128"/>
            </a:endParaRPr>
          </a:p>
        </p:txBody>
      </p:sp>
      <p:sp>
        <p:nvSpPr>
          <p:cNvPr id="51" name="Rectangle 50"/>
          <p:cNvSpPr/>
          <p:nvPr/>
        </p:nvSpPr>
        <p:spPr>
          <a:xfrm>
            <a:off x="9796848" y="3253270"/>
            <a:ext cx="614271" cy="235898"/>
          </a:xfrm>
          <a:prstGeom prst="rect">
            <a:avLst/>
          </a:prstGeom>
        </p:spPr>
        <p:txBody>
          <a:bodyPr wrap="none">
            <a:spAutoFit/>
          </a:bodyPr>
          <a:lstStyle/>
          <a:p>
            <a:pPr fontAlgn="base">
              <a:spcBef>
                <a:spcPct val="0"/>
              </a:spcBef>
              <a:spcAft>
                <a:spcPct val="0"/>
              </a:spcAft>
            </a:pPr>
            <a:r>
              <a:rPr lang="en-US" sz="933" dirty="0">
                <a:solidFill>
                  <a:srgbClr val="FFFFFF"/>
                </a:solidFill>
                <a:latin typeface="Arial" pitchFamily="34" charset="0"/>
                <a:ea typeface="MS PGothic" pitchFamily="34" charset="-128"/>
              </a:rPr>
              <a:t>Capture</a:t>
            </a:r>
          </a:p>
        </p:txBody>
      </p:sp>
      <p:grpSp>
        <p:nvGrpSpPr>
          <p:cNvPr id="52" name="Group 51"/>
          <p:cNvGrpSpPr/>
          <p:nvPr/>
        </p:nvGrpSpPr>
        <p:grpSpPr>
          <a:xfrm>
            <a:off x="9275071" y="2424986"/>
            <a:ext cx="3096380" cy="1869462"/>
            <a:chOff x="5285624" y="1771650"/>
            <a:chExt cx="2322890" cy="1402462"/>
          </a:xfrm>
        </p:grpSpPr>
        <p:grpSp>
          <p:nvGrpSpPr>
            <p:cNvPr id="53" name="Group 50"/>
            <p:cNvGrpSpPr/>
            <p:nvPr/>
          </p:nvGrpSpPr>
          <p:grpSpPr>
            <a:xfrm>
              <a:off x="5285624" y="1771650"/>
              <a:ext cx="2322890" cy="1402462"/>
              <a:chOff x="5285624" y="1771650"/>
              <a:chExt cx="2322890" cy="1402462"/>
            </a:xfrm>
          </p:grpSpPr>
          <p:sp>
            <p:nvSpPr>
              <p:cNvPr id="55" name="Rectangle 54"/>
              <p:cNvSpPr/>
              <p:nvPr/>
            </p:nvSpPr>
            <p:spPr>
              <a:xfrm>
                <a:off x="7065492" y="2335605"/>
                <a:ext cx="543022" cy="369303"/>
              </a:xfrm>
              <a:prstGeom prst="rect">
                <a:avLst/>
              </a:prstGeom>
            </p:spPr>
            <p:txBody>
              <a:bodyPr wrap="none" lIns="121883" tIns="60941" rIns="121883" bIns="60941">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pic>
            <p:nvPicPr>
              <p:cNvPr id="56" name="Picture 55" descr="Log Capture-12c-2014 copy.png"/>
              <p:cNvPicPr>
                <a:picLocks noChangeAspect="1"/>
              </p:cNvPicPr>
              <p:nvPr/>
            </p:nvPicPr>
            <p:blipFill>
              <a:blip r:embed="rId5" cstate="print"/>
              <a:stretch>
                <a:fillRect/>
              </a:stretch>
            </p:blipFill>
            <p:spPr>
              <a:xfrm>
                <a:off x="5285624" y="1771650"/>
                <a:ext cx="1402462" cy="1402462"/>
              </a:xfrm>
              <a:prstGeom prst="rect">
                <a:avLst/>
              </a:prstGeom>
            </p:spPr>
          </p:pic>
          <p:grpSp>
            <p:nvGrpSpPr>
              <p:cNvPr id="57" name="Group 1"/>
              <p:cNvGrpSpPr/>
              <p:nvPr/>
            </p:nvGrpSpPr>
            <p:grpSpPr>
              <a:xfrm>
                <a:off x="6618506" y="2228850"/>
                <a:ext cx="552464" cy="523075"/>
                <a:chOff x="7820502" y="2213695"/>
                <a:chExt cx="736426" cy="697433"/>
              </a:xfrm>
            </p:grpSpPr>
            <p:pic>
              <p:nvPicPr>
                <p:cNvPr id="58" name="Picture 57"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20502" y="2213695"/>
                  <a:ext cx="455328" cy="548928"/>
                </a:xfrm>
                <a:prstGeom prst="rect">
                  <a:avLst/>
                </a:prstGeom>
              </p:spPr>
            </p:pic>
            <p:pic>
              <p:nvPicPr>
                <p:cNvPr id="59" name="Picture 58"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47329" y="2286000"/>
                  <a:ext cx="455328" cy="548928"/>
                </a:xfrm>
                <a:prstGeom prst="rect">
                  <a:avLst/>
                </a:prstGeom>
              </p:spPr>
            </p:pic>
            <p:pic>
              <p:nvPicPr>
                <p:cNvPr id="60" name="Picture 59"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01600" y="2362200"/>
                  <a:ext cx="455328" cy="548928"/>
                </a:xfrm>
                <a:prstGeom prst="rect">
                  <a:avLst/>
                </a:prstGeom>
              </p:spPr>
            </p:pic>
          </p:grpSp>
        </p:grpSp>
        <p:sp>
          <p:nvSpPr>
            <p:cNvPr id="54" name="Text Box 27"/>
            <p:cNvSpPr txBox="1">
              <a:spLocks noChangeAspect="1" noChangeArrowheads="1"/>
            </p:cNvSpPr>
            <p:nvPr/>
          </p:nvSpPr>
          <p:spPr bwMode="auto">
            <a:xfrm>
              <a:off x="5495677" y="2318876"/>
              <a:ext cx="623151" cy="307761"/>
            </a:xfrm>
            <a:prstGeom prst="rect">
              <a:avLst/>
            </a:prstGeom>
            <a:noFill/>
            <a:ln w="9525">
              <a:noFill/>
              <a:miter lim="800000"/>
              <a:headEnd/>
              <a:tailEnd/>
            </a:ln>
          </p:spPr>
          <p:txBody>
            <a:bodyPr wrap="none" lIns="91428" tIns="0" rIns="91428" bIns="0">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DB Log</a:t>
              </a:r>
            </a:p>
            <a:p>
              <a:pPr fontAlgn="base">
                <a:spcBef>
                  <a:spcPct val="0"/>
                </a:spcBef>
                <a:spcAft>
                  <a:spcPct val="0"/>
                </a:spcAft>
              </a:pPr>
              <a:r>
                <a:rPr lang="en-US" sz="1333" b="1" dirty="0">
                  <a:solidFill>
                    <a:srgbClr val="000000"/>
                  </a:solidFill>
                  <a:latin typeface="Univers LT Std 57 Cn"/>
                  <a:ea typeface="MS PGothic" pitchFamily="34" charset="-128"/>
                </a:rPr>
                <a:t>Capture</a:t>
              </a:r>
            </a:p>
          </p:txBody>
        </p:sp>
      </p:grpSp>
    </p:spTree>
    <p:extLst>
      <p:ext uri="{BB962C8B-B14F-4D97-AF65-F5344CB8AC3E}">
        <p14:creationId xmlns:p14="http://schemas.microsoft.com/office/powerpoint/2010/main" val="136441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bwMode="auto">
          <a:xfrm>
            <a:off x="900759" y="2551517"/>
            <a:ext cx="4525918"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6" name="Rectangle 7"/>
          <p:cNvSpPr>
            <a:spLocks noGrp="1" noChangeArrowheads="1"/>
          </p:cNvSpPr>
          <p:nvPr>
            <p:ph type="title"/>
          </p:nvPr>
        </p:nvSpPr>
        <p:spPr>
          <a:xfrm>
            <a:off x="964243" y="247069"/>
            <a:ext cx="10840859" cy="575583"/>
          </a:xfrm>
          <a:noFill/>
        </p:spPr>
        <p:txBody>
          <a:bodyPr/>
          <a:lstStyle/>
          <a:p>
            <a:pPr eaLnBrk="1" hangingPunct="1"/>
            <a:r>
              <a:rPr lang="en-US" sz="3199" dirty="0"/>
              <a:t>GG </a:t>
            </a:r>
            <a:r>
              <a:rPr lang="en-US" sz="3199" u="sng" dirty="0">
                <a:solidFill>
                  <a:srgbClr val="FF0000"/>
                </a:solidFill>
              </a:rPr>
              <a:t>NON</a:t>
            </a:r>
            <a:r>
              <a:rPr lang="en-US" sz="3199" dirty="0"/>
              <a:t> Real Time Architecture – Archive Log Mode</a:t>
            </a:r>
            <a:endParaRPr lang="en-US" sz="2133" dirty="0">
              <a:solidFill>
                <a:srgbClr val="FF0000"/>
              </a:solidFill>
            </a:endParaRPr>
          </a:p>
        </p:txBody>
      </p:sp>
      <p:pic>
        <p:nvPicPr>
          <p:cNvPr id="7" name="Picture 6"/>
          <p:cNvPicPr>
            <a:picLocks noChangeAspect="1"/>
          </p:cNvPicPr>
          <p:nvPr/>
        </p:nvPicPr>
        <p:blipFill>
          <a:blip r:embed="rId2" cstate="print">
            <a:grayscl/>
          </a:blip>
          <a:stretch>
            <a:fillRect/>
          </a:stretch>
        </p:blipFill>
        <p:spPr>
          <a:xfrm>
            <a:off x="1297885" y="2815815"/>
            <a:ext cx="1125692" cy="1135159"/>
          </a:xfrm>
          <a:prstGeom prst="rect">
            <a:avLst/>
          </a:prstGeom>
          <a:solidFill>
            <a:schemeClr val="bg1"/>
          </a:solidFill>
        </p:spPr>
      </p:pic>
      <p:pic>
        <p:nvPicPr>
          <p:cNvPr id="8" name="Picture 2"/>
          <p:cNvPicPr>
            <a:picLocks noChangeAspect="1" noChangeArrowheads="1"/>
          </p:cNvPicPr>
          <p:nvPr/>
        </p:nvPicPr>
        <p:blipFill>
          <a:blip r:embed="rId3"/>
          <a:srcRect/>
          <a:stretch>
            <a:fillRect/>
          </a:stretch>
        </p:blipFill>
        <p:spPr bwMode="auto">
          <a:xfrm>
            <a:off x="1584971" y="1490638"/>
            <a:ext cx="638360" cy="609441"/>
          </a:xfrm>
          <a:prstGeom prst="rect">
            <a:avLst/>
          </a:prstGeom>
          <a:noFill/>
          <a:ln w="9525">
            <a:noFill/>
            <a:miter lim="800000"/>
            <a:headEnd/>
            <a:tailEnd/>
          </a:ln>
        </p:spPr>
      </p:pic>
      <p:sp>
        <p:nvSpPr>
          <p:cNvPr id="9" name="Rectangle 8"/>
          <p:cNvSpPr/>
          <p:nvPr/>
        </p:nvSpPr>
        <p:spPr>
          <a:xfrm>
            <a:off x="1021261" y="2032668"/>
            <a:ext cx="1731564" cy="256352"/>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User/Application changes</a:t>
            </a:r>
            <a:endParaRPr lang="en-US" sz="933" dirty="0">
              <a:solidFill>
                <a:srgbClr val="000000"/>
              </a:solidFill>
              <a:latin typeface="Arial" pitchFamily="34" charset="0"/>
              <a:ea typeface="MS PGothic" pitchFamily="34" charset="-128"/>
            </a:endParaRPr>
          </a:p>
        </p:txBody>
      </p:sp>
      <p:cxnSp>
        <p:nvCxnSpPr>
          <p:cNvPr id="10" name="Straight Arrow Connector 9"/>
          <p:cNvCxnSpPr>
            <a:stCxn id="9" idx="2"/>
          </p:cNvCxnSpPr>
          <p:nvPr/>
        </p:nvCxnSpPr>
        <p:spPr>
          <a:xfrm>
            <a:off x="1887043" y="2289020"/>
            <a:ext cx="31568" cy="4205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471622" y="3328973"/>
            <a:ext cx="845858" cy="12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20920" y="2856935"/>
            <a:ext cx="699230"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grpSp>
        <p:nvGrpSpPr>
          <p:cNvPr id="13" name="Group 40"/>
          <p:cNvGrpSpPr>
            <a:grpSpLocks/>
          </p:cNvGrpSpPr>
          <p:nvPr/>
        </p:nvGrpSpPr>
        <p:grpSpPr bwMode="auto">
          <a:xfrm>
            <a:off x="3230965" y="2934184"/>
            <a:ext cx="1119424" cy="836218"/>
            <a:chOff x="3657714" y="2514714"/>
            <a:chExt cx="934711" cy="934711"/>
          </a:xfrm>
        </p:grpSpPr>
        <p:pic>
          <p:nvPicPr>
            <p:cNvPr id="14"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15"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16"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sp>
        <p:nvSpPr>
          <p:cNvPr id="17" name="Rectangle 16"/>
          <p:cNvSpPr/>
          <p:nvPr/>
        </p:nvSpPr>
        <p:spPr>
          <a:xfrm>
            <a:off x="3502613" y="3747445"/>
            <a:ext cx="843500" cy="256352"/>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18" name="Rectangle 17"/>
          <p:cNvSpPr/>
          <p:nvPr/>
        </p:nvSpPr>
        <p:spPr>
          <a:xfrm>
            <a:off x="6726424" y="3302873"/>
            <a:ext cx="767444" cy="235898"/>
          </a:xfrm>
          <a:prstGeom prst="rect">
            <a:avLst/>
          </a:prstGeom>
        </p:spPr>
        <p:txBody>
          <a:bodyPr wrap="square">
            <a:spAutoFit/>
          </a:bodyPr>
          <a:lstStyle/>
          <a:p>
            <a:pPr algn="ctr" fontAlgn="base">
              <a:spcBef>
                <a:spcPct val="0"/>
              </a:spcBef>
              <a:spcAft>
                <a:spcPct val="0"/>
              </a:spcAft>
            </a:pPr>
            <a:r>
              <a:rPr lang="en-US" sz="933" dirty="0">
                <a:solidFill>
                  <a:srgbClr val="FFFFFF"/>
                </a:solidFill>
                <a:latin typeface="Arial" pitchFamily="34" charset="0"/>
                <a:ea typeface="MS PGothic" pitchFamily="34" charset="-128"/>
              </a:rPr>
              <a:t>Capture</a:t>
            </a:r>
          </a:p>
        </p:txBody>
      </p:sp>
      <p:sp>
        <p:nvSpPr>
          <p:cNvPr id="19" name="Rectangle 4"/>
          <p:cNvSpPr txBox="1">
            <a:spLocks noChangeArrowheads="1"/>
          </p:cNvSpPr>
          <p:nvPr/>
        </p:nvSpPr>
        <p:spPr bwMode="auto">
          <a:xfrm>
            <a:off x="742757" y="2382228"/>
            <a:ext cx="4874701"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20" name="TextBox 19"/>
          <p:cNvSpPr txBox="1"/>
          <p:nvPr/>
        </p:nvSpPr>
        <p:spPr>
          <a:xfrm>
            <a:off x="2618339" y="4097694"/>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sp>
        <p:nvSpPr>
          <p:cNvPr id="21" name="Rectangle 20"/>
          <p:cNvSpPr/>
          <p:nvPr/>
        </p:nvSpPr>
        <p:spPr>
          <a:xfrm>
            <a:off x="2063872" y="4391431"/>
            <a:ext cx="1494320"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sp>
        <p:nvSpPr>
          <p:cNvPr id="22" name="Rectangle 8"/>
          <p:cNvSpPr txBox="1">
            <a:spLocks noChangeArrowheads="1"/>
          </p:cNvSpPr>
          <p:nvPr/>
        </p:nvSpPr>
        <p:spPr bwMode="auto">
          <a:xfrm>
            <a:off x="778730" y="973299"/>
            <a:ext cx="11410095" cy="4383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83562" indent="-283562" eaLnBrk="0" fontAlgn="base" hangingPunct="0">
              <a:spcBef>
                <a:spcPts val="667"/>
              </a:spcBef>
              <a:spcAft>
                <a:spcPts val="267"/>
              </a:spcAft>
              <a:buClr>
                <a:srgbClr val="FF0000"/>
              </a:buClr>
              <a:defRPr/>
            </a:pPr>
            <a:r>
              <a:rPr lang="en-US" sz="2666" dirty="0">
                <a:solidFill>
                  <a:srgbClr val="000000"/>
                </a:solidFill>
                <a:latin typeface="Arial" pitchFamily="34" charset="0"/>
                <a:ea typeface="MS PGothic" pitchFamily="34" charset="-128"/>
                <a:cs typeface="ＭＳ Ｐゴシック" pitchFamily="127" charset="-128"/>
              </a:rPr>
              <a:t>Source database and Integrated Extract process are in  different machine </a:t>
            </a:r>
          </a:p>
          <a:p>
            <a:pPr marL="683513" lvl="1" indent="-302608" eaLnBrk="0" fontAlgn="base" hangingPunct="0">
              <a:spcBef>
                <a:spcPts val="267"/>
              </a:spcBef>
              <a:spcAft>
                <a:spcPts val="267"/>
              </a:spcAft>
              <a:defRPr/>
            </a:pPr>
            <a:endParaRPr lang="en-US" sz="2133" b="1" dirty="0">
              <a:solidFill>
                <a:srgbClr val="000000"/>
              </a:solidFill>
              <a:latin typeface="Arial" pitchFamily="34" charset="0"/>
              <a:ea typeface="MS PGothic" pitchFamily="34" charset="-128"/>
              <a:cs typeface="ＭＳ Ｐゴシック" pitchFamily="127" charset="-128"/>
            </a:endParaRPr>
          </a:p>
          <a:p>
            <a:pPr marL="950146" lvl="2" indent="-188337" eaLnBrk="0" fontAlgn="base" hangingPunct="0">
              <a:spcBef>
                <a:spcPts val="267"/>
              </a:spcBef>
              <a:spcAft>
                <a:spcPts val="267"/>
              </a:spcAft>
              <a:buClr>
                <a:srgbClr val="FF0000"/>
              </a:buClr>
              <a:defRPr/>
            </a:pPr>
            <a:endParaRPr lang="en-US" sz="1866" dirty="0">
              <a:solidFill>
                <a:srgbClr val="000000"/>
              </a:solidFill>
              <a:latin typeface="Arial" pitchFamily="34" charset="0"/>
              <a:ea typeface="MS PGothic" pitchFamily="34" charset="-128"/>
              <a:cs typeface="ＭＳ Ｐゴシック" pitchFamily="127" charset="-128"/>
            </a:endParaRPr>
          </a:p>
          <a:p>
            <a:pPr marL="283562" indent="-283562" eaLnBrk="0" fontAlgn="base" hangingPunct="0">
              <a:spcBef>
                <a:spcPts val="667"/>
              </a:spcBef>
              <a:spcAft>
                <a:spcPts val="267"/>
              </a:spcAft>
              <a:buClr>
                <a:srgbClr val="FF0000"/>
              </a:buClr>
              <a:defRPr/>
            </a:pPr>
            <a:endParaRPr lang="en-US" sz="2666" dirty="0">
              <a:solidFill>
                <a:srgbClr val="000000"/>
              </a:solidFill>
              <a:latin typeface="Arial" pitchFamily="34" charset="0"/>
              <a:ea typeface="MS PGothic" pitchFamily="34" charset="-128"/>
              <a:cs typeface="ＭＳ Ｐゴシック" pitchFamily="127" charset="-128"/>
            </a:endParaRPr>
          </a:p>
          <a:p>
            <a:pPr marL="950146" lvl="2" indent="-188337" eaLnBrk="0" fontAlgn="base" hangingPunct="0">
              <a:spcBef>
                <a:spcPts val="267"/>
              </a:spcBef>
              <a:spcAft>
                <a:spcPts val="267"/>
              </a:spcAft>
              <a:buClr>
                <a:srgbClr val="FF0000"/>
              </a:buClr>
              <a:defRPr/>
            </a:pPr>
            <a:endParaRPr lang="en-US" sz="1866" dirty="0">
              <a:solidFill>
                <a:srgbClr val="000000"/>
              </a:solidFill>
              <a:latin typeface="Arial" pitchFamily="34" charset="0"/>
              <a:ea typeface="MS PGothic" pitchFamily="34" charset="-128"/>
              <a:cs typeface="ＭＳ Ｐゴシック" pitchFamily="127" charset="-128"/>
            </a:endParaRPr>
          </a:p>
        </p:txBody>
      </p:sp>
      <p:sp>
        <p:nvSpPr>
          <p:cNvPr id="23" name="Rectangle 4"/>
          <p:cNvSpPr txBox="1">
            <a:spLocks noChangeArrowheads="1"/>
          </p:cNvSpPr>
          <p:nvPr/>
        </p:nvSpPr>
        <p:spPr bwMode="auto">
          <a:xfrm>
            <a:off x="6239012" y="2562802"/>
            <a:ext cx="2970322"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24" name="Rectangle 23"/>
          <p:cNvSpPr/>
          <p:nvPr/>
        </p:nvSpPr>
        <p:spPr>
          <a:xfrm>
            <a:off x="6631815" y="3432911"/>
            <a:ext cx="973343" cy="256352"/>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Archive Logs</a:t>
            </a:r>
          </a:p>
        </p:txBody>
      </p:sp>
      <p:sp>
        <p:nvSpPr>
          <p:cNvPr id="25" name="Rectangle 4"/>
          <p:cNvSpPr txBox="1">
            <a:spLocks noChangeArrowheads="1"/>
          </p:cNvSpPr>
          <p:nvPr/>
        </p:nvSpPr>
        <p:spPr bwMode="auto">
          <a:xfrm>
            <a:off x="6081010" y="2393513"/>
            <a:ext cx="5982800"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26" name="TextBox 25"/>
          <p:cNvSpPr txBox="1"/>
          <p:nvPr/>
        </p:nvSpPr>
        <p:spPr>
          <a:xfrm>
            <a:off x="7087574" y="4187981"/>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sp>
        <p:nvSpPr>
          <p:cNvPr id="27" name="Rectangle 26"/>
          <p:cNvSpPr/>
          <p:nvPr/>
        </p:nvSpPr>
        <p:spPr>
          <a:xfrm>
            <a:off x="7519696" y="4425289"/>
            <a:ext cx="1941557"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Downstream Machine</a:t>
            </a:r>
          </a:p>
        </p:txBody>
      </p:sp>
      <p:cxnSp>
        <p:nvCxnSpPr>
          <p:cNvPr id="28" name="Straight Arrow Connector 27"/>
          <p:cNvCxnSpPr/>
          <p:nvPr/>
        </p:nvCxnSpPr>
        <p:spPr>
          <a:xfrm flipV="1">
            <a:off x="7491612" y="3371958"/>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497143" y="2898252"/>
            <a:ext cx="707245"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grpSp>
        <p:nvGrpSpPr>
          <p:cNvPr id="30" name="Group 88"/>
          <p:cNvGrpSpPr/>
          <p:nvPr/>
        </p:nvGrpSpPr>
        <p:grpSpPr>
          <a:xfrm>
            <a:off x="8428824" y="2922548"/>
            <a:ext cx="718797" cy="889298"/>
            <a:chOff x="7194546" y="1512718"/>
            <a:chExt cx="539238" cy="667147"/>
          </a:xfrm>
        </p:grpSpPr>
        <p:sp>
          <p:nvSpPr>
            <p:cNvPr id="31" name="Rectangle 30"/>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32" name="Straight Connector 31"/>
            <p:cNvCxnSpPr>
              <a:stCxn id="31" idx="1"/>
              <a:endCxn id="31"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38" name="Rectangle 37"/>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39" name="Rectangle 38"/>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40" name="Rectangle 39"/>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41" name="Rectangle 40"/>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42" name="Rectangle 41"/>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43" name="Straight Arrow Connector 42"/>
          <p:cNvCxnSpPr/>
          <p:nvPr/>
        </p:nvCxnSpPr>
        <p:spPr>
          <a:xfrm flipV="1">
            <a:off x="9171292" y="3343881"/>
            <a:ext cx="339957" cy="3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8188527" y="3844142"/>
            <a:ext cx="1168910"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 </a:t>
            </a:r>
          </a:p>
          <a:p>
            <a:pPr algn="ctr" fontAlgn="base">
              <a:spcBef>
                <a:spcPct val="0"/>
              </a:spcBef>
              <a:spcAft>
                <a:spcPct val="0"/>
              </a:spcAft>
            </a:pPr>
            <a:r>
              <a:rPr lang="en-US" sz="1066" dirty="0">
                <a:solidFill>
                  <a:srgbClr val="000000"/>
                </a:solidFill>
                <a:latin typeface="Arial" pitchFamily="34" charset="0"/>
                <a:ea typeface="MS PGothic" pitchFamily="34" charset="-128"/>
              </a:rPr>
              <a:t>Records</a:t>
            </a:r>
            <a:endParaRPr lang="en-US" sz="933" dirty="0">
              <a:solidFill>
                <a:srgbClr val="000000"/>
              </a:solidFill>
              <a:latin typeface="Arial" pitchFamily="34" charset="0"/>
              <a:ea typeface="MS PGothic" pitchFamily="34" charset="-128"/>
            </a:endParaRPr>
          </a:p>
        </p:txBody>
      </p:sp>
      <p:grpSp>
        <p:nvGrpSpPr>
          <p:cNvPr id="45" name="Group 40"/>
          <p:cNvGrpSpPr>
            <a:grpSpLocks/>
          </p:cNvGrpSpPr>
          <p:nvPr/>
        </p:nvGrpSpPr>
        <p:grpSpPr bwMode="auto">
          <a:xfrm>
            <a:off x="6447224" y="2676374"/>
            <a:ext cx="1119424" cy="836218"/>
            <a:chOff x="3657714" y="2514714"/>
            <a:chExt cx="934711" cy="934711"/>
          </a:xfrm>
        </p:grpSpPr>
        <p:pic>
          <p:nvPicPr>
            <p:cNvPr id="46"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47"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48"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cxnSp>
        <p:nvCxnSpPr>
          <p:cNvPr id="49" name="Shape 111"/>
          <p:cNvCxnSpPr/>
          <p:nvPr/>
        </p:nvCxnSpPr>
        <p:spPr>
          <a:xfrm rot="5400000" flipH="1" flipV="1">
            <a:off x="5128054" y="1608173"/>
            <a:ext cx="158871" cy="2831744"/>
          </a:xfrm>
          <a:prstGeom prst="bentConnector2">
            <a:avLst/>
          </a:prstGeom>
          <a:ln>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9786251" y="3263868"/>
            <a:ext cx="614271" cy="235898"/>
          </a:xfrm>
          <a:prstGeom prst="rect">
            <a:avLst/>
          </a:prstGeom>
        </p:spPr>
        <p:txBody>
          <a:bodyPr wrap="none">
            <a:spAutoFit/>
          </a:bodyPr>
          <a:lstStyle/>
          <a:p>
            <a:pPr fontAlgn="base">
              <a:spcBef>
                <a:spcPct val="0"/>
              </a:spcBef>
              <a:spcAft>
                <a:spcPct val="0"/>
              </a:spcAft>
            </a:pPr>
            <a:r>
              <a:rPr lang="en-US" sz="933" dirty="0">
                <a:solidFill>
                  <a:srgbClr val="FFFFFF"/>
                </a:solidFill>
                <a:latin typeface="Arial" pitchFamily="34" charset="0"/>
                <a:ea typeface="MS PGothic" pitchFamily="34" charset="-128"/>
              </a:rPr>
              <a:t>Capture</a:t>
            </a:r>
          </a:p>
        </p:txBody>
      </p:sp>
      <p:grpSp>
        <p:nvGrpSpPr>
          <p:cNvPr id="51" name="Group 50"/>
          <p:cNvGrpSpPr/>
          <p:nvPr/>
        </p:nvGrpSpPr>
        <p:grpSpPr>
          <a:xfrm>
            <a:off x="9108388" y="2435403"/>
            <a:ext cx="3079491" cy="1869462"/>
            <a:chOff x="5285624" y="1771650"/>
            <a:chExt cx="2310220" cy="1402462"/>
          </a:xfrm>
        </p:grpSpPr>
        <p:grpSp>
          <p:nvGrpSpPr>
            <p:cNvPr id="52" name="Group 50"/>
            <p:cNvGrpSpPr/>
            <p:nvPr/>
          </p:nvGrpSpPr>
          <p:grpSpPr>
            <a:xfrm>
              <a:off x="5285624" y="1771650"/>
              <a:ext cx="2310220" cy="1402462"/>
              <a:chOff x="5285624" y="1771650"/>
              <a:chExt cx="2310220" cy="1402462"/>
            </a:xfrm>
          </p:grpSpPr>
          <p:sp>
            <p:nvSpPr>
              <p:cNvPr id="54" name="Rectangle 53"/>
              <p:cNvSpPr/>
              <p:nvPr/>
            </p:nvSpPr>
            <p:spPr>
              <a:xfrm>
                <a:off x="7052822" y="2366867"/>
                <a:ext cx="543022" cy="369303"/>
              </a:xfrm>
              <a:prstGeom prst="rect">
                <a:avLst/>
              </a:prstGeom>
            </p:spPr>
            <p:txBody>
              <a:bodyPr wrap="none" lIns="121883" tIns="60941" rIns="121883" bIns="60941">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pic>
            <p:nvPicPr>
              <p:cNvPr id="55" name="Picture 54" descr="Log Capture-12c-2014 copy.png"/>
              <p:cNvPicPr>
                <a:picLocks noChangeAspect="1"/>
              </p:cNvPicPr>
              <p:nvPr/>
            </p:nvPicPr>
            <p:blipFill>
              <a:blip r:embed="rId5" cstate="print"/>
              <a:stretch>
                <a:fillRect/>
              </a:stretch>
            </p:blipFill>
            <p:spPr>
              <a:xfrm>
                <a:off x="5285624" y="1771650"/>
                <a:ext cx="1402462" cy="1402462"/>
              </a:xfrm>
              <a:prstGeom prst="rect">
                <a:avLst/>
              </a:prstGeom>
            </p:spPr>
          </p:pic>
          <p:grpSp>
            <p:nvGrpSpPr>
              <p:cNvPr id="56" name="Group 1"/>
              <p:cNvGrpSpPr/>
              <p:nvPr/>
            </p:nvGrpSpPr>
            <p:grpSpPr>
              <a:xfrm>
                <a:off x="6657582" y="2228850"/>
                <a:ext cx="552463" cy="523075"/>
                <a:chOff x="7872587" y="2213695"/>
                <a:chExt cx="736425" cy="697433"/>
              </a:xfrm>
            </p:grpSpPr>
            <p:pic>
              <p:nvPicPr>
                <p:cNvPr id="57" name="Picture 56"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72587" y="2213695"/>
                  <a:ext cx="455328" cy="548928"/>
                </a:xfrm>
                <a:prstGeom prst="rect">
                  <a:avLst/>
                </a:prstGeom>
              </p:spPr>
            </p:pic>
            <p:pic>
              <p:nvPicPr>
                <p:cNvPr id="58" name="Picture 57"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99412" y="2286000"/>
                  <a:ext cx="455328" cy="548928"/>
                </a:xfrm>
                <a:prstGeom prst="rect">
                  <a:avLst/>
                </a:prstGeom>
              </p:spPr>
            </p:pic>
            <p:pic>
              <p:nvPicPr>
                <p:cNvPr id="59" name="Picture 58"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53684" y="2362200"/>
                  <a:ext cx="455328" cy="548928"/>
                </a:xfrm>
                <a:prstGeom prst="rect">
                  <a:avLst/>
                </a:prstGeom>
              </p:spPr>
            </p:pic>
          </p:grpSp>
        </p:grpSp>
        <p:sp>
          <p:nvSpPr>
            <p:cNvPr id="53" name="Text Box 27"/>
            <p:cNvSpPr txBox="1">
              <a:spLocks noChangeAspect="1" noChangeArrowheads="1"/>
            </p:cNvSpPr>
            <p:nvPr/>
          </p:nvSpPr>
          <p:spPr bwMode="auto">
            <a:xfrm>
              <a:off x="5495677" y="2318876"/>
              <a:ext cx="623151" cy="307761"/>
            </a:xfrm>
            <a:prstGeom prst="rect">
              <a:avLst/>
            </a:prstGeom>
            <a:noFill/>
            <a:ln w="9525">
              <a:noFill/>
              <a:miter lim="800000"/>
              <a:headEnd/>
              <a:tailEnd/>
            </a:ln>
          </p:spPr>
          <p:txBody>
            <a:bodyPr wrap="none" lIns="91428" tIns="0" rIns="91428" bIns="0">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DB Log</a:t>
              </a:r>
            </a:p>
            <a:p>
              <a:pPr fontAlgn="base">
                <a:spcBef>
                  <a:spcPct val="0"/>
                </a:spcBef>
                <a:spcAft>
                  <a:spcPct val="0"/>
                </a:spcAft>
              </a:pPr>
              <a:r>
                <a:rPr lang="en-US" sz="1333" b="1" dirty="0">
                  <a:solidFill>
                    <a:srgbClr val="000000"/>
                  </a:solidFill>
                  <a:latin typeface="Univers LT Std 57 Cn"/>
                  <a:ea typeface="MS PGothic" pitchFamily="34" charset="-128"/>
                </a:rPr>
                <a:t>Capture</a:t>
              </a:r>
            </a:p>
          </p:txBody>
        </p:sp>
      </p:grpSp>
    </p:spTree>
    <p:extLst>
      <p:ext uri="{BB962C8B-B14F-4D97-AF65-F5344CB8AC3E}">
        <p14:creationId xmlns:p14="http://schemas.microsoft.com/office/powerpoint/2010/main" val="35441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
          <p:cNvSpPr txBox="1">
            <a:spLocks noChangeArrowheads="1"/>
          </p:cNvSpPr>
          <p:nvPr/>
        </p:nvSpPr>
        <p:spPr bwMode="auto">
          <a:xfrm>
            <a:off x="900759" y="2551517"/>
            <a:ext cx="5193654"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50" name="Rectangle 7"/>
          <p:cNvSpPr>
            <a:spLocks noGrp="1" noChangeArrowheads="1"/>
          </p:cNvSpPr>
          <p:nvPr>
            <p:ph type="title"/>
          </p:nvPr>
        </p:nvSpPr>
        <p:spPr>
          <a:xfrm>
            <a:off x="964243" y="247069"/>
            <a:ext cx="10840859" cy="575583"/>
          </a:xfrm>
          <a:noFill/>
        </p:spPr>
        <p:txBody>
          <a:bodyPr/>
          <a:lstStyle/>
          <a:p>
            <a:pPr eaLnBrk="1" hangingPunct="1"/>
            <a:r>
              <a:rPr lang="en-US" sz="3199" dirty="0"/>
              <a:t>GG Real Time – Real Time Mode “On Box”</a:t>
            </a:r>
            <a:endParaRPr lang="en-US" sz="2133" dirty="0">
              <a:solidFill>
                <a:srgbClr val="FF0000"/>
              </a:solidFill>
            </a:endParaRPr>
          </a:p>
        </p:txBody>
      </p:sp>
      <p:sp>
        <p:nvSpPr>
          <p:cNvPr id="51" name="Rectangle 8"/>
          <p:cNvSpPr>
            <a:spLocks noGrp="1" noChangeArrowheads="1"/>
          </p:cNvSpPr>
          <p:nvPr>
            <p:ph type="body" idx="4294967295"/>
          </p:nvPr>
        </p:nvSpPr>
        <p:spPr>
          <a:xfrm>
            <a:off x="778730" y="973299"/>
            <a:ext cx="11410095" cy="438338"/>
          </a:xfrm>
          <a:noFill/>
        </p:spPr>
        <p:txBody>
          <a:bodyPr/>
          <a:lstStyle/>
          <a:p>
            <a:pPr>
              <a:buNone/>
            </a:pPr>
            <a:r>
              <a:rPr lang="en-US" sz="2666" dirty="0"/>
              <a:t>Source database and Integrated Extract process are in  the same machine </a:t>
            </a:r>
          </a:p>
          <a:p>
            <a:pPr lvl="1">
              <a:buNone/>
            </a:pPr>
            <a:endParaRPr lang="en-US" sz="2133" b="1" dirty="0"/>
          </a:p>
          <a:p>
            <a:pPr lvl="2">
              <a:buNone/>
            </a:pPr>
            <a:endParaRPr lang="en-US" sz="1866" dirty="0"/>
          </a:p>
          <a:p>
            <a:pPr>
              <a:buNone/>
            </a:pPr>
            <a:endParaRPr lang="en-US" sz="2666" dirty="0"/>
          </a:p>
          <a:p>
            <a:pPr lvl="2">
              <a:buNone/>
            </a:pPr>
            <a:endParaRPr lang="en-US" sz="1866" dirty="0"/>
          </a:p>
        </p:txBody>
      </p:sp>
      <p:pic>
        <p:nvPicPr>
          <p:cNvPr id="52" name="Picture 51"/>
          <p:cNvPicPr>
            <a:picLocks noChangeAspect="1"/>
          </p:cNvPicPr>
          <p:nvPr/>
        </p:nvPicPr>
        <p:blipFill>
          <a:blip r:embed="rId2" cstate="print">
            <a:grayscl/>
          </a:blip>
          <a:stretch>
            <a:fillRect/>
          </a:stretch>
        </p:blipFill>
        <p:spPr>
          <a:xfrm>
            <a:off x="1297885" y="2815815"/>
            <a:ext cx="1125692" cy="1135159"/>
          </a:xfrm>
          <a:prstGeom prst="rect">
            <a:avLst/>
          </a:prstGeom>
          <a:solidFill>
            <a:schemeClr val="bg1"/>
          </a:solidFill>
        </p:spPr>
      </p:pic>
      <p:pic>
        <p:nvPicPr>
          <p:cNvPr id="53" name="Picture 2"/>
          <p:cNvPicPr>
            <a:picLocks noChangeAspect="1" noChangeArrowheads="1"/>
          </p:cNvPicPr>
          <p:nvPr/>
        </p:nvPicPr>
        <p:blipFill>
          <a:blip r:embed="rId3"/>
          <a:srcRect/>
          <a:stretch>
            <a:fillRect/>
          </a:stretch>
        </p:blipFill>
        <p:spPr bwMode="auto">
          <a:xfrm>
            <a:off x="1584971" y="1490638"/>
            <a:ext cx="638360" cy="609441"/>
          </a:xfrm>
          <a:prstGeom prst="rect">
            <a:avLst/>
          </a:prstGeom>
          <a:noFill/>
          <a:ln w="9525">
            <a:noFill/>
            <a:miter lim="800000"/>
            <a:headEnd/>
            <a:tailEnd/>
          </a:ln>
        </p:spPr>
      </p:pic>
      <p:sp>
        <p:nvSpPr>
          <p:cNvPr id="54" name="Rectangle 53"/>
          <p:cNvSpPr/>
          <p:nvPr/>
        </p:nvSpPr>
        <p:spPr>
          <a:xfrm>
            <a:off x="1021261" y="2032668"/>
            <a:ext cx="1731564" cy="256352"/>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User/Application changes</a:t>
            </a:r>
            <a:endParaRPr lang="en-US" sz="933" dirty="0">
              <a:solidFill>
                <a:srgbClr val="000000"/>
              </a:solidFill>
              <a:latin typeface="Arial" pitchFamily="34" charset="0"/>
              <a:ea typeface="MS PGothic" pitchFamily="34" charset="-128"/>
            </a:endParaRPr>
          </a:p>
        </p:txBody>
      </p:sp>
      <p:cxnSp>
        <p:nvCxnSpPr>
          <p:cNvPr id="55" name="Straight Arrow Connector 54"/>
          <p:cNvCxnSpPr>
            <a:stCxn id="54" idx="2"/>
          </p:cNvCxnSpPr>
          <p:nvPr/>
        </p:nvCxnSpPr>
        <p:spPr>
          <a:xfrm>
            <a:off x="1887043" y="2289020"/>
            <a:ext cx="31568" cy="4205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471621" y="3330249"/>
            <a:ext cx="823876"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488438" y="2822684"/>
            <a:ext cx="737702"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 changes</a:t>
            </a:r>
            <a:endParaRPr lang="en-US" sz="933" dirty="0">
              <a:solidFill>
                <a:srgbClr val="000000"/>
              </a:solidFill>
              <a:latin typeface="Arial" pitchFamily="34" charset="0"/>
              <a:ea typeface="MS PGothic" pitchFamily="34" charset="-128"/>
            </a:endParaRPr>
          </a:p>
        </p:txBody>
      </p:sp>
      <p:grpSp>
        <p:nvGrpSpPr>
          <p:cNvPr id="58" name="Group 40"/>
          <p:cNvGrpSpPr>
            <a:grpSpLocks/>
          </p:cNvGrpSpPr>
          <p:nvPr/>
        </p:nvGrpSpPr>
        <p:grpSpPr bwMode="auto">
          <a:xfrm>
            <a:off x="3293381" y="2922897"/>
            <a:ext cx="1119424" cy="836218"/>
            <a:chOff x="3657714" y="2514714"/>
            <a:chExt cx="934711" cy="934711"/>
          </a:xfrm>
        </p:grpSpPr>
        <p:pic>
          <p:nvPicPr>
            <p:cNvPr id="59"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60"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61"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cxnSp>
        <p:nvCxnSpPr>
          <p:cNvPr id="62" name="Straight Arrow Connector 61"/>
          <p:cNvCxnSpPr/>
          <p:nvPr/>
        </p:nvCxnSpPr>
        <p:spPr>
          <a:xfrm flipV="1">
            <a:off x="4322516" y="3318962"/>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328047" y="2845257"/>
            <a:ext cx="707245"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sp>
        <p:nvSpPr>
          <p:cNvPr id="64" name="Rectangle 63"/>
          <p:cNvSpPr/>
          <p:nvPr/>
        </p:nvSpPr>
        <p:spPr>
          <a:xfrm>
            <a:off x="3250353" y="3702990"/>
            <a:ext cx="1296368" cy="256352"/>
          </a:xfrm>
          <a:prstGeom prst="rect">
            <a:avLst/>
          </a:prstGeom>
        </p:spPr>
        <p:txBody>
          <a:bodyPr wrap="squar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65" name="Trapezoid 64"/>
          <p:cNvSpPr/>
          <p:nvPr/>
        </p:nvSpPr>
        <p:spPr>
          <a:xfrm rot="5400000">
            <a:off x="6438633" y="2904558"/>
            <a:ext cx="677156" cy="756160"/>
          </a:xfrm>
          <a:prstGeom prst="trapezoi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6" name="Right Arrow 65"/>
          <p:cNvSpPr/>
          <p:nvPr/>
        </p:nvSpPr>
        <p:spPr>
          <a:xfrm>
            <a:off x="6669996" y="3079482"/>
            <a:ext cx="925448" cy="417581"/>
          </a:xfrm>
          <a:prstGeom prst="rightArrow">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7" name="Rectangle 66"/>
          <p:cNvSpPr/>
          <p:nvPr/>
        </p:nvSpPr>
        <p:spPr>
          <a:xfrm>
            <a:off x="6726424" y="3153682"/>
            <a:ext cx="767444" cy="235898"/>
          </a:xfrm>
          <a:prstGeom prst="rect">
            <a:avLst/>
          </a:prstGeom>
        </p:spPr>
        <p:txBody>
          <a:bodyPr wrap="square">
            <a:spAutoFit/>
          </a:bodyPr>
          <a:lstStyle/>
          <a:p>
            <a:pPr algn="ctr" fontAlgn="base">
              <a:spcBef>
                <a:spcPct val="0"/>
              </a:spcBef>
              <a:spcAft>
                <a:spcPct val="0"/>
              </a:spcAft>
            </a:pPr>
            <a:r>
              <a:rPr lang="en-US" sz="933" dirty="0">
                <a:solidFill>
                  <a:srgbClr val="FFFFFF"/>
                </a:solidFill>
                <a:latin typeface="Arial" pitchFamily="34" charset="0"/>
                <a:ea typeface="MS PGothic" pitchFamily="34" charset="-128"/>
              </a:rPr>
              <a:t>Capture</a:t>
            </a:r>
          </a:p>
        </p:txBody>
      </p:sp>
      <p:sp>
        <p:nvSpPr>
          <p:cNvPr id="68" name="Rectangle 67"/>
          <p:cNvSpPr/>
          <p:nvPr/>
        </p:nvSpPr>
        <p:spPr>
          <a:xfrm>
            <a:off x="5998366" y="3781991"/>
            <a:ext cx="1879225" cy="420371"/>
          </a:xfrm>
          <a:prstGeom prst="rect">
            <a:avLst/>
          </a:prstGeom>
        </p:spPr>
        <p:txBody>
          <a:bodyPr wrap="square">
            <a:spAutoFit/>
          </a:bodyPr>
          <a:lstStyle/>
          <a:p>
            <a:pPr algn="ctr" fontAlgn="base">
              <a:spcBef>
                <a:spcPct val="0"/>
              </a:spcBef>
              <a:spcAft>
                <a:spcPct val="0"/>
              </a:spcAft>
            </a:pPr>
            <a:r>
              <a:rPr lang="en-US" sz="1066" b="1" dirty="0">
                <a:solidFill>
                  <a:srgbClr val="FF0000"/>
                </a:solidFill>
                <a:latin typeface="Arial" pitchFamily="34" charset="0"/>
                <a:ea typeface="MS PGothic" pitchFamily="34" charset="-128"/>
              </a:rPr>
              <a:t>Integrated </a:t>
            </a:r>
            <a:br>
              <a:rPr lang="en-US" sz="1066" b="1" dirty="0">
                <a:solidFill>
                  <a:srgbClr val="FF0000"/>
                </a:solidFill>
                <a:latin typeface="Arial" pitchFamily="34" charset="0"/>
                <a:ea typeface="MS PGothic" pitchFamily="34" charset="-128"/>
              </a:rPr>
            </a:br>
            <a:r>
              <a:rPr lang="en-US" sz="1066" b="1" dirty="0">
                <a:solidFill>
                  <a:srgbClr val="FF0000"/>
                </a:solidFill>
                <a:latin typeface="Arial" pitchFamily="34" charset="0"/>
                <a:ea typeface="MS PGothic" pitchFamily="34" charset="-128"/>
              </a:rPr>
              <a:t>Extract</a:t>
            </a:r>
          </a:p>
        </p:txBody>
      </p:sp>
      <p:sp>
        <p:nvSpPr>
          <p:cNvPr id="69" name="Rectangle 4"/>
          <p:cNvSpPr txBox="1">
            <a:spLocks noChangeArrowheads="1"/>
          </p:cNvSpPr>
          <p:nvPr/>
        </p:nvSpPr>
        <p:spPr bwMode="auto">
          <a:xfrm>
            <a:off x="742756" y="2382228"/>
            <a:ext cx="8070702"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70" name="TextBox 69"/>
          <p:cNvSpPr txBox="1"/>
          <p:nvPr/>
        </p:nvSpPr>
        <p:spPr>
          <a:xfrm>
            <a:off x="2618339" y="4097694"/>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grpSp>
        <p:nvGrpSpPr>
          <p:cNvPr id="71" name="Group 81"/>
          <p:cNvGrpSpPr/>
          <p:nvPr/>
        </p:nvGrpSpPr>
        <p:grpSpPr>
          <a:xfrm>
            <a:off x="7897342" y="2927326"/>
            <a:ext cx="778730" cy="887603"/>
            <a:chOff x="3448050" y="3016687"/>
            <a:chExt cx="584200" cy="665876"/>
          </a:xfrm>
        </p:grpSpPr>
        <p:sp>
          <p:nvSpPr>
            <p:cNvPr id="72" name="Folded Corner 71"/>
            <p:cNvSpPr/>
            <p:nvPr/>
          </p:nvSpPr>
          <p:spPr bwMode="auto">
            <a:xfrm rot="10800000">
              <a:off x="3448050" y="301668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3" name="Folded Corner 72"/>
            <p:cNvSpPr/>
            <p:nvPr/>
          </p:nvSpPr>
          <p:spPr bwMode="auto">
            <a:xfrm rot="10800000">
              <a:off x="3511550" y="30611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4" name="Folded Corner 73"/>
            <p:cNvSpPr/>
            <p:nvPr/>
          </p:nvSpPr>
          <p:spPr bwMode="auto">
            <a:xfrm rot="10800000">
              <a:off x="3575050" y="31119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5" name="TextBox 74"/>
            <p:cNvSpPr txBox="1"/>
            <p:nvPr/>
          </p:nvSpPr>
          <p:spPr>
            <a:xfrm>
              <a:off x="3626837" y="3168650"/>
              <a:ext cx="383907" cy="377028"/>
            </a:xfrm>
            <a:prstGeom prst="rect">
              <a:avLst/>
            </a:prstGeom>
            <a:noFill/>
          </p:spPr>
          <p:txBody>
            <a:bodyPr wrap="none" rtlCol="0">
              <a:spAutoFit/>
            </a:bodyPr>
            <a:lstStyle/>
            <a:p>
              <a:pPr algn="ctr" fontAlgn="base">
                <a:spcBef>
                  <a:spcPct val="0"/>
                </a:spcBef>
                <a:spcAft>
                  <a:spcPct val="0"/>
                </a:spcAft>
              </a:pPr>
              <a:r>
                <a:rPr lang="en-US" sz="1333" dirty="0">
                  <a:solidFill>
                    <a:srgbClr val="FFFFFF"/>
                  </a:solidFill>
                  <a:latin typeface="Arial" pitchFamily="34" charset="0"/>
                  <a:ea typeface="MS PGothic" pitchFamily="34" charset="-128"/>
                </a:rPr>
                <a:t>Trail</a:t>
              </a:r>
            </a:p>
            <a:p>
              <a:pPr algn="ctr" fontAlgn="base">
                <a:spcBef>
                  <a:spcPct val="0"/>
                </a:spcBef>
                <a:spcAft>
                  <a:spcPct val="0"/>
                </a:spcAft>
              </a:pPr>
              <a:r>
                <a:rPr lang="en-US" sz="1333" dirty="0">
                  <a:solidFill>
                    <a:srgbClr val="FFFFFF"/>
                  </a:solidFill>
                  <a:latin typeface="Arial" pitchFamily="34" charset="0"/>
                  <a:ea typeface="MS PGothic" pitchFamily="34" charset="-128"/>
                </a:rPr>
                <a:t>File</a:t>
              </a:r>
            </a:p>
          </p:txBody>
        </p:sp>
      </p:grpSp>
      <p:sp>
        <p:nvSpPr>
          <p:cNvPr id="76" name="Rectangle 75"/>
          <p:cNvSpPr/>
          <p:nvPr/>
        </p:nvSpPr>
        <p:spPr>
          <a:xfrm>
            <a:off x="8845267" y="3103806"/>
            <a:ext cx="662361" cy="461537"/>
          </a:xfrm>
          <a:prstGeom prst="rect">
            <a:avLst/>
          </a:prstGeom>
        </p:spPr>
        <p:txBody>
          <a:bodyPr wrap="none">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sp>
        <p:nvSpPr>
          <p:cNvPr id="77" name="Rectangle 76"/>
          <p:cNvSpPr/>
          <p:nvPr/>
        </p:nvSpPr>
        <p:spPr>
          <a:xfrm>
            <a:off x="3343895" y="4391431"/>
            <a:ext cx="1494320"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grpSp>
        <p:nvGrpSpPr>
          <p:cNvPr id="78" name="Group 83"/>
          <p:cNvGrpSpPr/>
          <p:nvPr/>
        </p:nvGrpSpPr>
        <p:grpSpPr>
          <a:xfrm>
            <a:off x="5259728" y="2869552"/>
            <a:ext cx="718797" cy="889298"/>
            <a:chOff x="7194546" y="1512718"/>
            <a:chExt cx="539238" cy="667147"/>
          </a:xfrm>
        </p:grpSpPr>
        <p:sp>
          <p:nvSpPr>
            <p:cNvPr id="79" name="Rectangle 78"/>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80" name="Straight Connector 79"/>
            <p:cNvCxnSpPr>
              <a:stCxn id="79" idx="1"/>
              <a:endCxn id="79"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86" name="Rectangle 85"/>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87" name="Rectangle 86"/>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88" name="Rectangle 87"/>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89" name="Rectangle 88"/>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90" name="Rectangle 89"/>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91" name="Straight Arrow Connector 90"/>
          <p:cNvCxnSpPr/>
          <p:nvPr/>
        </p:nvCxnSpPr>
        <p:spPr>
          <a:xfrm flipV="1">
            <a:off x="6002196" y="3290886"/>
            <a:ext cx="339957" cy="3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019431" y="3791146"/>
            <a:ext cx="1168910"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 </a:t>
            </a:r>
          </a:p>
          <a:p>
            <a:pPr algn="ctr" fontAlgn="base">
              <a:spcBef>
                <a:spcPct val="0"/>
              </a:spcBef>
              <a:spcAft>
                <a:spcPct val="0"/>
              </a:spcAft>
            </a:pPr>
            <a:r>
              <a:rPr lang="en-US" sz="1066" dirty="0">
                <a:solidFill>
                  <a:srgbClr val="000000"/>
                </a:solidFill>
                <a:latin typeface="Arial" pitchFamily="34" charset="0"/>
                <a:ea typeface="MS PGothic" pitchFamily="34" charset="-128"/>
              </a:rPr>
              <a:t>Records</a:t>
            </a:r>
            <a:endParaRPr lang="en-US" sz="933" dirty="0">
              <a:solidFill>
                <a:srgbClr val="000000"/>
              </a:solidFill>
              <a:latin typeface="Arial" pitchFamily="34" charset="0"/>
              <a:ea typeface="MS PGothic" pitchFamily="34" charset="-128"/>
            </a:endParaRPr>
          </a:p>
        </p:txBody>
      </p:sp>
    </p:spTree>
    <p:extLst>
      <p:ext uri="{BB962C8B-B14F-4D97-AF65-F5344CB8AC3E}">
        <p14:creationId xmlns:p14="http://schemas.microsoft.com/office/powerpoint/2010/main" val="427193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
          <p:cNvSpPr txBox="1">
            <a:spLocks noChangeArrowheads="1"/>
          </p:cNvSpPr>
          <p:nvPr/>
        </p:nvSpPr>
        <p:spPr bwMode="auto">
          <a:xfrm>
            <a:off x="900759" y="2551517"/>
            <a:ext cx="5193654"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50" name="Rectangle 7"/>
          <p:cNvSpPr>
            <a:spLocks noGrp="1" noChangeArrowheads="1"/>
          </p:cNvSpPr>
          <p:nvPr>
            <p:ph type="title"/>
          </p:nvPr>
        </p:nvSpPr>
        <p:spPr>
          <a:xfrm>
            <a:off x="964243" y="247069"/>
            <a:ext cx="10840859" cy="575583"/>
          </a:xfrm>
          <a:noFill/>
        </p:spPr>
        <p:txBody>
          <a:bodyPr/>
          <a:lstStyle/>
          <a:p>
            <a:pPr eaLnBrk="1" hangingPunct="1"/>
            <a:r>
              <a:rPr lang="en-US" sz="3199" dirty="0"/>
              <a:t>GG Real Time – Real Time Mode “On Box”</a:t>
            </a:r>
            <a:endParaRPr lang="en-US" sz="2133" dirty="0">
              <a:solidFill>
                <a:srgbClr val="FF0000"/>
              </a:solidFill>
            </a:endParaRPr>
          </a:p>
        </p:txBody>
      </p:sp>
      <p:sp>
        <p:nvSpPr>
          <p:cNvPr id="51" name="Rectangle 8"/>
          <p:cNvSpPr>
            <a:spLocks noGrp="1" noChangeArrowheads="1"/>
          </p:cNvSpPr>
          <p:nvPr>
            <p:ph type="body" idx="4294967295"/>
          </p:nvPr>
        </p:nvSpPr>
        <p:spPr>
          <a:xfrm>
            <a:off x="778730" y="973299"/>
            <a:ext cx="11410095" cy="438338"/>
          </a:xfrm>
          <a:noFill/>
        </p:spPr>
        <p:txBody>
          <a:bodyPr/>
          <a:lstStyle/>
          <a:p>
            <a:pPr>
              <a:buNone/>
            </a:pPr>
            <a:r>
              <a:rPr lang="en-US" sz="2666" dirty="0"/>
              <a:t>Source database and Integrated Extract process are in  the same machine </a:t>
            </a:r>
          </a:p>
          <a:p>
            <a:pPr lvl="1">
              <a:buNone/>
            </a:pPr>
            <a:endParaRPr lang="en-US" sz="2133" b="1" dirty="0"/>
          </a:p>
          <a:p>
            <a:pPr lvl="2">
              <a:buNone/>
            </a:pPr>
            <a:endParaRPr lang="en-US" sz="1866" dirty="0"/>
          </a:p>
          <a:p>
            <a:pPr>
              <a:buNone/>
            </a:pPr>
            <a:endParaRPr lang="en-US" sz="2666" dirty="0"/>
          </a:p>
          <a:p>
            <a:pPr lvl="2">
              <a:buNone/>
            </a:pPr>
            <a:endParaRPr lang="en-US" sz="1866" dirty="0"/>
          </a:p>
        </p:txBody>
      </p:sp>
      <p:pic>
        <p:nvPicPr>
          <p:cNvPr id="52" name="Picture 51"/>
          <p:cNvPicPr>
            <a:picLocks noChangeAspect="1"/>
          </p:cNvPicPr>
          <p:nvPr/>
        </p:nvPicPr>
        <p:blipFill>
          <a:blip r:embed="rId2" cstate="print">
            <a:grayscl/>
          </a:blip>
          <a:stretch>
            <a:fillRect/>
          </a:stretch>
        </p:blipFill>
        <p:spPr>
          <a:xfrm>
            <a:off x="1297885" y="2815815"/>
            <a:ext cx="1125692" cy="1135159"/>
          </a:xfrm>
          <a:prstGeom prst="rect">
            <a:avLst/>
          </a:prstGeom>
          <a:solidFill>
            <a:schemeClr val="bg1"/>
          </a:solidFill>
        </p:spPr>
      </p:pic>
      <p:pic>
        <p:nvPicPr>
          <p:cNvPr id="53" name="Picture 2"/>
          <p:cNvPicPr>
            <a:picLocks noChangeAspect="1" noChangeArrowheads="1"/>
          </p:cNvPicPr>
          <p:nvPr/>
        </p:nvPicPr>
        <p:blipFill>
          <a:blip r:embed="rId3"/>
          <a:srcRect/>
          <a:stretch>
            <a:fillRect/>
          </a:stretch>
        </p:blipFill>
        <p:spPr bwMode="auto">
          <a:xfrm>
            <a:off x="1584971" y="1490638"/>
            <a:ext cx="638360" cy="609441"/>
          </a:xfrm>
          <a:prstGeom prst="rect">
            <a:avLst/>
          </a:prstGeom>
          <a:noFill/>
          <a:ln w="9525">
            <a:noFill/>
            <a:miter lim="800000"/>
            <a:headEnd/>
            <a:tailEnd/>
          </a:ln>
        </p:spPr>
      </p:pic>
      <p:sp>
        <p:nvSpPr>
          <p:cNvPr id="54" name="Rectangle 53"/>
          <p:cNvSpPr/>
          <p:nvPr/>
        </p:nvSpPr>
        <p:spPr>
          <a:xfrm>
            <a:off x="1021261" y="2032668"/>
            <a:ext cx="1731564" cy="256352"/>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User/Application changes</a:t>
            </a:r>
            <a:endParaRPr lang="en-US" sz="933" dirty="0">
              <a:solidFill>
                <a:srgbClr val="000000"/>
              </a:solidFill>
              <a:latin typeface="Arial" pitchFamily="34" charset="0"/>
              <a:ea typeface="MS PGothic" pitchFamily="34" charset="-128"/>
            </a:endParaRPr>
          </a:p>
        </p:txBody>
      </p:sp>
      <p:cxnSp>
        <p:nvCxnSpPr>
          <p:cNvPr id="55" name="Straight Arrow Connector 54"/>
          <p:cNvCxnSpPr>
            <a:stCxn id="54" idx="2"/>
          </p:cNvCxnSpPr>
          <p:nvPr/>
        </p:nvCxnSpPr>
        <p:spPr>
          <a:xfrm>
            <a:off x="1887043" y="2289020"/>
            <a:ext cx="31568" cy="4205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471621" y="3330249"/>
            <a:ext cx="823876"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488438" y="2822684"/>
            <a:ext cx="737702"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 changes</a:t>
            </a:r>
            <a:endParaRPr lang="en-US" sz="933" dirty="0">
              <a:solidFill>
                <a:srgbClr val="000000"/>
              </a:solidFill>
              <a:latin typeface="Arial" pitchFamily="34" charset="0"/>
              <a:ea typeface="MS PGothic" pitchFamily="34" charset="-128"/>
            </a:endParaRPr>
          </a:p>
        </p:txBody>
      </p:sp>
      <p:grpSp>
        <p:nvGrpSpPr>
          <p:cNvPr id="58" name="Group 40"/>
          <p:cNvGrpSpPr>
            <a:grpSpLocks/>
          </p:cNvGrpSpPr>
          <p:nvPr/>
        </p:nvGrpSpPr>
        <p:grpSpPr bwMode="auto">
          <a:xfrm>
            <a:off x="3293381" y="2922897"/>
            <a:ext cx="1119424" cy="836218"/>
            <a:chOff x="3657714" y="2514714"/>
            <a:chExt cx="934711" cy="934711"/>
          </a:xfrm>
        </p:grpSpPr>
        <p:pic>
          <p:nvPicPr>
            <p:cNvPr id="59"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60"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61"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cxnSp>
        <p:nvCxnSpPr>
          <p:cNvPr id="62" name="Straight Arrow Connector 61"/>
          <p:cNvCxnSpPr/>
          <p:nvPr/>
        </p:nvCxnSpPr>
        <p:spPr>
          <a:xfrm flipV="1">
            <a:off x="4322516" y="3318962"/>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328047" y="2845257"/>
            <a:ext cx="707245"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sp>
        <p:nvSpPr>
          <p:cNvPr id="64" name="Rectangle 63"/>
          <p:cNvSpPr/>
          <p:nvPr/>
        </p:nvSpPr>
        <p:spPr>
          <a:xfrm>
            <a:off x="3250353" y="3702990"/>
            <a:ext cx="1296368" cy="256352"/>
          </a:xfrm>
          <a:prstGeom prst="rect">
            <a:avLst/>
          </a:prstGeom>
        </p:spPr>
        <p:txBody>
          <a:bodyPr wrap="squar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65" name="Trapezoid 64"/>
          <p:cNvSpPr/>
          <p:nvPr/>
        </p:nvSpPr>
        <p:spPr>
          <a:xfrm rot="5400000">
            <a:off x="6438633" y="2904558"/>
            <a:ext cx="677156" cy="756160"/>
          </a:xfrm>
          <a:prstGeom prst="trapezoi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6" name="Right Arrow 65"/>
          <p:cNvSpPr/>
          <p:nvPr/>
        </p:nvSpPr>
        <p:spPr>
          <a:xfrm>
            <a:off x="6669996" y="3079482"/>
            <a:ext cx="925448" cy="417581"/>
          </a:xfrm>
          <a:prstGeom prst="rightArrow">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7" name="Rectangle 66"/>
          <p:cNvSpPr/>
          <p:nvPr/>
        </p:nvSpPr>
        <p:spPr>
          <a:xfrm>
            <a:off x="6726424" y="3153682"/>
            <a:ext cx="767444" cy="235898"/>
          </a:xfrm>
          <a:prstGeom prst="rect">
            <a:avLst/>
          </a:prstGeom>
        </p:spPr>
        <p:txBody>
          <a:bodyPr wrap="square">
            <a:spAutoFit/>
          </a:bodyPr>
          <a:lstStyle/>
          <a:p>
            <a:pPr algn="ctr" fontAlgn="base">
              <a:spcBef>
                <a:spcPct val="0"/>
              </a:spcBef>
              <a:spcAft>
                <a:spcPct val="0"/>
              </a:spcAft>
            </a:pPr>
            <a:r>
              <a:rPr lang="en-US" sz="933" dirty="0">
                <a:solidFill>
                  <a:srgbClr val="FFFFFF"/>
                </a:solidFill>
                <a:latin typeface="Arial" pitchFamily="34" charset="0"/>
                <a:ea typeface="MS PGothic" pitchFamily="34" charset="-128"/>
              </a:rPr>
              <a:t>Capture</a:t>
            </a:r>
          </a:p>
        </p:txBody>
      </p:sp>
      <p:sp>
        <p:nvSpPr>
          <p:cNvPr id="68" name="Rectangle 67"/>
          <p:cNvSpPr/>
          <p:nvPr/>
        </p:nvSpPr>
        <p:spPr>
          <a:xfrm>
            <a:off x="5998366" y="3781991"/>
            <a:ext cx="1879225" cy="420371"/>
          </a:xfrm>
          <a:prstGeom prst="rect">
            <a:avLst/>
          </a:prstGeom>
        </p:spPr>
        <p:txBody>
          <a:bodyPr wrap="square">
            <a:spAutoFit/>
          </a:bodyPr>
          <a:lstStyle/>
          <a:p>
            <a:pPr algn="ctr" fontAlgn="base">
              <a:spcBef>
                <a:spcPct val="0"/>
              </a:spcBef>
              <a:spcAft>
                <a:spcPct val="0"/>
              </a:spcAft>
            </a:pPr>
            <a:r>
              <a:rPr lang="en-US" sz="1066" b="1" dirty="0">
                <a:solidFill>
                  <a:srgbClr val="FF0000"/>
                </a:solidFill>
                <a:latin typeface="Arial" pitchFamily="34" charset="0"/>
                <a:ea typeface="MS PGothic" pitchFamily="34" charset="-128"/>
              </a:rPr>
              <a:t>Integrated </a:t>
            </a:r>
            <a:br>
              <a:rPr lang="en-US" sz="1066" b="1" dirty="0">
                <a:solidFill>
                  <a:srgbClr val="FF0000"/>
                </a:solidFill>
                <a:latin typeface="Arial" pitchFamily="34" charset="0"/>
                <a:ea typeface="MS PGothic" pitchFamily="34" charset="-128"/>
              </a:rPr>
            </a:br>
            <a:r>
              <a:rPr lang="en-US" sz="1066" b="1" dirty="0">
                <a:solidFill>
                  <a:srgbClr val="FF0000"/>
                </a:solidFill>
                <a:latin typeface="Arial" pitchFamily="34" charset="0"/>
                <a:ea typeface="MS PGothic" pitchFamily="34" charset="-128"/>
              </a:rPr>
              <a:t>Extract</a:t>
            </a:r>
          </a:p>
        </p:txBody>
      </p:sp>
      <p:sp>
        <p:nvSpPr>
          <p:cNvPr id="69" name="Rectangle 4"/>
          <p:cNvSpPr txBox="1">
            <a:spLocks noChangeArrowheads="1"/>
          </p:cNvSpPr>
          <p:nvPr/>
        </p:nvSpPr>
        <p:spPr bwMode="auto">
          <a:xfrm>
            <a:off x="742756" y="2382228"/>
            <a:ext cx="8070702"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70" name="TextBox 69"/>
          <p:cNvSpPr txBox="1"/>
          <p:nvPr/>
        </p:nvSpPr>
        <p:spPr>
          <a:xfrm>
            <a:off x="2618339" y="4097694"/>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grpSp>
        <p:nvGrpSpPr>
          <p:cNvPr id="71" name="Group 81"/>
          <p:cNvGrpSpPr/>
          <p:nvPr/>
        </p:nvGrpSpPr>
        <p:grpSpPr>
          <a:xfrm>
            <a:off x="7897342" y="2927326"/>
            <a:ext cx="778730" cy="887603"/>
            <a:chOff x="3448050" y="3016687"/>
            <a:chExt cx="584200" cy="665876"/>
          </a:xfrm>
        </p:grpSpPr>
        <p:sp>
          <p:nvSpPr>
            <p:cNvPr id="72" name="Folded Corner 71"/>
            <p:cNvSpPr/>
            <p:nvPr/>
          </p:nvSpPr>
          <p:spPr bwMode="auto">
            <a:xfrm rot="10800000">
              <a:off x="3448050" y="301668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3" name="Folded Corner 72"/>
            <p:cNvSpPr/>
            <p:nvPr/>
          </p:nvSpPr>
          <p:spPr bwMode="auto">
            <a:xfrm rot="10800000">
              <a:off x="3511550" y="30611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4" name="Folded Corner 73"/>
            <p:cNvSpPr/>
            <p:nvPr/>
          </p:nvSpPr>
          <p:spPr bwMode="auto">
            <a:xfrm rot="10800000">
              <a:off x="3575050" y="31119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5" name="TextBox 74"/>
            <p:cNvSpPr txBox="1"/>
            <p:nvPr/>
          </p:nvSpPr>
          <p:spPr>
            <a:xfrm>
              <a:off x="3626837" y="3168650"/>
              <a:ext cx="383907" cy="377028"/>
            </a:xfrm>
            <a:prstGeom prst="rect">
              <a:avLst/>
            </a:prstGeom>
            <a:noFill/>
          </p:spPr>
          <p:txBody>
            <a:bodyPr wrap="none" rtlCol="0">
              <a:spAutoFit/>
            </a:bodyPr>
            <a:lstStyle/>
            <a:p>
              <a:pPr algn="ctr" fontAlgn="base">
                <a:spcBef>
                  <a:spcPct val="0"/>
                </a:spcBef>
                <a:spcAft>
                  <a:spcPct val="0"/>
                </a:spcAft>
              </a:pPr>
              <a:r>
                <a:rPr lang="en-US" sz="1333" dirty="0">
                  <a:solidFill>
                    <a:srgbClr val="FFFFFF"/>
                  </a:solidFill>
                  <a:latin typeface="Arial" pitchFamily="34" charset="0"/>
                  <a:ea typeface="MS PGothic" pitchFamily="34" charset="-128"/>
                </a:rPr>
                <a:t>Trail</a:t>
              </a:r>
            </a:p>
            <a:p>
              <a:pPr algn="ctr" fontAlgn="base">
                <a:spcBef>
                  <a:spcPct val="0"/>
                </a:spcBef>
                <a:spcAft>
                  <a:spcPct val="0"/>
                </a:spcAft>
              </a:pPr>
              <a:r>
                <a:rPr lang="en-US" sz="1333" dirty="0">
                  <a:solidFill>
                    <a:srgbClr val="FFFFFF"/>
                  </a:solidFill>
                  <a:latin typeface="Arial" pitchFamily="34" charset="0"/>
                  <a:ea typeface="MS PGothic" pitchFamily="34" charset="-128"/>
                </a:rPr>
                <a:t>File</a:t>
              </a:r>
            </a:p>
          </p:txBody>
        </p:sp>
      </p:grpSp>
      <p:sp>
        <p:nvSpPr>
          <p:cNvPr id="76" name="Rectangle 75"/>
          <p:cNvSpPr/>
          <p:nvPr/>
        </p:nvSpPr>
        <p:spPr>
          <a:xfrm>
            <a:off x="8845267" y="3103806"/>
            <a:ext cx="662361" cy="461537"/>
          </a:xfrm>
          <a:prstGeom prst="rect">
            <a:avLst/>
          </a:prstGeom>
        </p:spPr>
        <p:txBody>
          <a:bodyPr wrap="none">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sp>
        <p:nvSpPr>
          <p:cNvPr id="77" name="Rectangle 76"/>
          <p:cNvSpPr/>
          <p:nvPr/>
        </p:nvSpPr>
        <p:spPr>
          <a:xfrm>
            <a:off x="3343895" y="4391431"/>
            <a:ext cx="1494320"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grpSp>
        <p:nvGrpSpPr>
          <p:cNvPr id="78" name="Group 83"/>
          <p:cNvGrpSpPr/>
          <p:nvPr/>
        </p:nvGrpSpPr>
        <p:grpSpPr>
          <a:xfrm>
            <a:off x="5259728" y="2869552"/>
            <a:ext cx="718797" cy="889298"/>
            <a:chOff x="7194546" y="1512718"/>
            <a:chExt cx="539238" cy="667147"/>
          </a:xfrm>
        </p:grpSpPr>
        <p:sp>
          <p:nvSpPr>
            <p:cNvPr id="79" name="Rectangle 78"/>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80" name="Straight Connector 79"/>
            <p:cNvCxnSpPr>
              <a:stCxn id="79" idx="1"/>
              <a:endCxn id="79"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86" name="Rectangle 85"/>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87" name="Rectangle 86"/>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88" name="Rectangle 87"/>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89" name="Rectangle 88"/>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90" name="Rectangle 89"/>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91" name="Straight Arrow Connector 90"/>
          <p:cNvCxnSpPr/>
          <p:nvPr/>
        </p:nvCxnSpPr>
        <p:spPr>
          <a:xfrm flipV="1">
            <a:off x="6002196" y="3290886"/>
            <a:ext cx="339957" cy="3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019431" y="3791146"/>
            <a:ext cx="1168910"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 </a:t>
            </a:r>
          </a:p>
          <a:p>
            <a:pPr algn="ctr" fontAlgn="base">
              <a:spcBef>
                <a:spcPct val="0"/>
              </a:spcBef>
              <a:spcAft>
                <a:spcPct val="0"/>
              </a:spcAft>
            </a:pPr>
            <a:r>
              <a:rPr lang="en-US" sz="1066" dirty="0">
                <a:solidFill>
                  <a:srgbClr val="000000"/>
                </a:solidFill>
                <a:latin typeface="Arial" pitchFamily="34" charset="0"/>
                <a:ea typeface="MS PGothic" pitchFamily="34" charset="-128"/>
              </a:rPr>
              <a:t>Records</a:t>
            </a:r>
            <a:endParaRPr lang="en-US" sz="933" dirty="0">
              <a:solidFill>
                <a:srgbClr val="000000"/>
              </a:solidFill>
              <a:latin typeface="Arial" pitchFamily="34" charset="0"/>
              <a:ea typeface="MS PGothic" pitchFamily="34" charset="-128"/>
            </a:endParaRPr>
          </a:p>
        </p:txBody>
      </p:sp>
    </p:spTree>
    <p:extLst>
      <p:ext uri="{BB962C8B-B14F-4D97-AF65-F5344CB8AC3E}">
        <p14:creationId xmlns:p14="http://schemas.microsoft.com/office/powerpoint/2010/main" val="32627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latin typeface="Calibri"/>
                <a:ea typeface="+mn-ea"/>
                <a:cs typeface="+mn-cs"/>
              </a:rPr>
              <a:t>Oracle Confidential</a:t>
            </a:r>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
        <p:nvSpPr>
          <p:cNvPr id="3" name="TextBox 2"/>
          <p:cNvSpPr txBox="1"/>
          <p:nvPr/>
        </p:nvSpPr>
        <p:spPr>
          <a:xfrm>
            <a:off x="1222512" y="2306158"/>
            <a:ext cx="9402417" cy="119773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 </a:t>
            </a:r>
            <a:r>
              <a:rPr lang="en-US" sz="5400" b="1" kern="0" noProof="0" dirty="0" err="1" smtClean="0">
                <a:solidFill>
                  <a:srgbClr val="FFFFFF"/>
                </a:solidFill>
                <a:latin typeface="Bookman Old Style" charset="0"/>
                <a:ea typeface="Bookman Old Style" charset="0"/>
                <a:cs typeface="Bookman Old Style" charset="0"/>
              </a:rPr>
              <a:t>Veridata</a:t>
            </a:r>
            <a:endPar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endParaRPr>
          </a:p>
        </p:txBody>
      </p:sp>
    </p:spTree>
    <p:extLst>
      <p:ext uri="{BB962C8B-B14F-4D97-AF65-F5344CB8AC3E}">
        <p14:creationId xmlns:p14="http://schemas.microsoft.com/office/powerpoint/2010/main" val="3260631226"/>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072871" y="328084"/>
            <a:ext cx="10969943" cy="541867"/>
          </a:xfrm>
        </p:spPr>
        <p:txBody>
          <a:bodyPr/>
          <a:lstStyle/>
          <a:p>
            <a:pPr eaLnBrk="1" hangingPunct="1"/>
            <a:r>
              <a:rPr lang="en-US" dirty="0" smtClean="0"/>
              <a:t>Oracle GoldenGate Veridata</a:t>
            </a:r>
          </a:p>
        </p:txBody>
      </p:sp>
      <p:sp>
        <p:nvSpPr>
          <p:cNvPr id="37891" name="Content Placeholder 2"/>
          <p:cNvSpPr>
            <a:spLocks noGrp="1"/>
          </p:cNvSpPr>
          <p:nvPr>
            <p:ph sz="quarter" idx="12"/>
          </p:nvPr>
        </p:nvSpPr>
        <p:spPr>
          <a:xfrm>
            <a:off x="760412" y="1534585"/>
            <a:ext cx="11282403" cy="4485215"/>
          </a:xfrm>
        </p:spPr>
        <p:txBody>
          <a:bodyPr/>
          <a:lstStyle/>
          <a:p>
            <a:pPr marL="685680" indent="-685680">
              <a:buFont typeface="Calibri" pitchFamily="34" charset="0"/>
              <a:buAutoNum type="arabicPeriod"/>
              <a:defRPr/>
            </a:pPr>
            <a:r>
              <a:rPr lang="en-US" sz="2400" dirty="0"/>
              <a:t>Human Error. We work in very complex, error prone environments</a:t>
            </a:r>
          </a:p>
          <a:p>
            <a:pPr marL="685680" indent="-685680">
              <a:buFont typeface="Calibri" pitchFamily="34" charset="0"/>
              <a:buAutoNum type="arabicPeriod"/>
              <a:defRPr/>
            </a:pPr>
            <a:r>
              <a:rPr lang="en-US" sz="2400" dirty="0"/>
              <a:t>Source data is unknowingly corrupted</a:t>
            </a:r>
          </a:p>
          <a:p>
            <a:pPr marL="1218987" lvl="1" indent="-685680">
              <a:buFont typeface="Arial" charset="0"/>
              <a:buChar char="–"/>
              <a:defRPr/>
            </a:pPr>
            <a:r>
              <a:rPr lang="en-US" dirty="0"/>
              <a:t>You inherited bad data</a:t>
            </a:r>
          </a:p>
          <a:p>
            <a:pPr marL="1218987" lvl="1" indent="-685680">
              <a:buFont typeface="Arial" charset="0"/>
              <a:buChar char="–"/>
              <a:defRPr/>
            </a:pPr>
            <a:r>
              <a:rPr lang="en-US" dirty="0"/>
              <a:t>Out of bounds Globalization characters &amp; bad dates become NULLs during DB copy</a:t>
            </a:r>
          </a:p>
          <a:p>
            <a:pPr marL="685680" indent="-685680">
              <a:buFont typeface="Calibri" pitchFamily="34" charset="0"/>
              <a:buAutoNum type="arabicPeriod"/>
              <a:defRPr/>
            </a:pPr>
            <a:r>
              <a:rPr lang="en-US" sz="2400" dirty="0"/>
              <a:t>Data Migration causes data mismatch</a:t>
            </a:r>
          </a:p>
          <a:p>
            <a:pPr marL="685680" indent="-685680">
              <a:buFont typeface="Calibri" pitchFamily="34" charset="0"/>
              <a:buAutoNum type="arabicPeriod"/>
              <a:defRPr/>
            </a:pPr>
            <a:r>
              <a:rPr lang="en-US" sz="2400" dirty="0"/>
              <a:t>Target data is accidentally deleted or updated outside of replication</a:t>
            </a:r>
          </a:p>
          <a:p>
            <a:pPr marL="685680" indent="-685680">
              <a:buFont typeface="Calibri" pitchFamily="34" charset="0"/>
              <a:buAutoNum type="arabicPeriod"/>
              <a:defRPr/>
            </a:pPr>
            <a:r>
              <a:rPr lang="en-US" sz="2400" dirty="0"/>
              <a:t>"</a:t>
            </a:r>
            <a:r>
              <a:rPr lang="en-US" sz="2400" dirty="0" err="1"/>
              <a:t>Nologging</a:t>
            </a:r>
            <a:r>
              <a:rPr lang="en-US" sz="2400" dirty="0"/>
              <a:t>” set for source transactions</a:t>
            </a:r>
          </a:p>
          <a:p>
            <a:pPr marL="685680" indent="-685680">
              <a:buFont typeface="Calibri" pitchFamily="34" charset="0"/>
              <a:buAutoNum type="arabicPeriod"/>
              <a:defRPr/>
            </a:pPr>
            <a:r>
              <a:rPr lang="en-US" sz="2400" dirty="0"/>
              <a:t>Gaps during data instantiation</a:t>
            </a:r>
          </a:p>
          <a:p>
            <a:pPr marL="685680" indent="-685680">
              <a:buFont typeface="Calibri" pitchFamily="34" charset="0"/>
              <a:buAutoNum type="arabicPeriod"/>
              <a:defRPr/>
            </a:pPr>
            <a:r>
              <a:rPr lang="en-US" sz="2400" dirty="0"/>
              <a:t>Application upgrades not coordinated between source and target</a:t>
            </a:r>
          </a:p>
        </p:txBody>
      </p:sp>
      <p:sp>
        <p:nvSpPr>
          <p:cNvPr id="37892" name="Text Placeholder 3"/>
          <p:cNvSpPr>
            <a:spLocks noGrp="1"/>
          </p:cNvSpPr>
          <p:nvPr>
            <p:ph type="body" sz="quarter" idx="13"/>
          </p:nvPr>
        </p:nvSpPr>
        <p:spPr>
          <a:xfrm>
            <a:off x="1072871" y="863600"/>
            <a:ext cx="10969943" cy="406400"/>
          </a:xfrm>
        </p:spPr>
        <p:txBody>
          <a:bodyPr/>
          <a:lstStyle/>
          <a:p>
            <a:pPr eaLnBrk="1" hangingPunct="1">
              <a:spcAft>
                <a:spcPct val="0"/>
              </a:spcAft>
            </a:pPr>
            <a:r>
              <a:rPr lang="en-US" dirty="0" smtClean="0"/>
              <a:t>Top Reasons We See Why Data Goes Out of Sync</a:t>
            </a:r>
          </a:p>
        </p:txBody>
      </p:sp>
    </p:spTree>
    <p:extLst>
      <p:ext uri="{BB962C8B-B14F-4D97-AF65-F5344CB8AC3E}">
        <p14:creationId xmlns:p14="http://schemas.microsoft.com/office/powerpoint/2010/main" val="797741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Effect transition="in" filter="fade">
                                      <p:cBhvr>
                                        <p:cTn id="7" dur="2000"/>
                                        <p:tgtEl>
                                          <p:spTgt spid="378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91">
                                            <p:txEl>
                                              <p:pRg st="2" end="2"/>
                                            </p:txEl>
                                          </p:spTgt>
                                        </p:tgtEl>
                                        <p:attrNameLst>
                                          <p:attrName>style.visibility</p:attrName>
                                        </p:attrNameLst>
                                      </p:cBhvr>
                                      <p:to>
                                        <p:strVal val="visible"/>
                                      </p:to>
                                    </p:set>
                                    <p:animEffect transition="in" filter="fade">
                                      <p:cBhvr>
                                        <p:cTn id="12" dur="2000"/>
                                        <p:tgtEl>
                                          <p:spTgt spid="3789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7891">
                                            <p:txEl>
                                              <p:pRg st="3" end="3"/>
                                            </p:txEl>
                                          </p:spTgt>
                                        </p:tgtEl>
                                        <p:attrNameLst>
                                          <p:attrName>style.visibility</p:attrName>
                                        </p:attrNameLst>
                                      </p:cBhvr>
                                      <p:to>
                                        <p:strVal val="visible"/>
                                      </p:to>
                                    </p:set>
                                    <p:animEffect transition="in" filter="fade">
                                      <p:cBhvr>
                                        <p:cTn id="15" dur="2000"/>
                                        <p:tgtEl>
                                          <p:spTgt spid="3789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7891">
                                            <p:txEl>
                                              <p:pRg st="4" end="4"/>
                                            </p:txEl>
                                          </p:spTgt>
                                        </p:tgtEl>
                                        <p:attrNameLst>
                                          <p:attrName>style.visibility</p:attrName>
                                        </p:attrNameLst>
                                      </p:cBhvr>
                                      <p:to>
                                        <p:strVal val="visible"/>
                                      </p:to>
                                    </p:set>
                                    <p:animEffect transition="in" filter="fade">
                                      <p:cBhvr>
                                        <p:cTn id="18" dur="2000"/>
                                        <p:tgtEl>
                                          <p:spTgt spid="37891">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7891">
                                            <p:txEl>
                                              <p:pRg st="5" end="5"/>
                                            </p:txEl>
                                          </p:spTgt>
                                        </p:tgtEl>
                                        <p:attrNameLst>
                                          <p:attrName>style.visibility</p:attrName>
                                        </p:attrNameLst>
                                      </p:cBhvr>
                                      <p:to>
                                        <p:strVal val="visible"/>
                                      </p:to>
                                    </p:set>
                                    <p:animEffect transition="in" filter="fade">
                                      <p:cBhvr>
                                        <p:cTn id="21" dur="2000"/>
                                        <p:tgtEl>
                                          <p:spTgt spid="37891">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891">
                                            <p:txEl>
                                              <p:pRg st="6" end="6"/>
                                            </p:txEl>
                                          </p:spTgt>
                                        </p:tgtEl>
                                        <p:attrNameLst>
                                          <p:attrName>style.visibility</p:attrName>
                                        </p:attrNameLst>
                                      </p:cBhvr>
                                      <p:to>
                                        <p:strVal val="visible"/>
                                      </p:to>
                                    </p:set>
                                    <p:animEffect transition="in" filter="fade">
                                      <p:cBhvr>
                                        <p:cTn id="26" dur="2000"/>
                                        <p:tgtEl>
                                          <p:spTgt spid="37891">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7891">
                                            <p:txEl>
                                              <p:pRg st="7" end="7"/>
                                            </p:txEl>
                                          </p:spTgt>
                                        </p:tgtEl>
                                        <p:attrNameLst>
                                          <p:attrName>style.visibility</p:attrName>
                                        </p:attrNameLst>
                                      </p:cBhvr>
                                      <p:to>
                                        <p:strVal val="visible"/>
                                      </p:to>
                                    </p:set>
                                    <p:animEffect transition="in" filter="fade">
                                      <p:cBhvr>
                                        <p:cTn id="31" dur="2000"/>
                                        <p:tgtEl>
                                          <p:spTgt spid="37891">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891">
                                            <p:txEl>
                                              <p:pRg st="8" end="8"/>
                                            </p:txEl>
                                          </p:spTgt>
                                        </p:tgtEl>
                                        <p:attrNameLst>
                                          <p:attrName>style.visibility</p:attrName>
                                        </p:attrNameLst>
                                      </p:cBhvr>
                                      <p:to>
                                        <p:strVal val="visible"/>
                                      </p:to>
                                    </p:set>
                                    <p:animEffect transition="in" filter="fade">
                                      <p:cBhvr>
                                        <p:cTn id="36" dur="2000"/>
                                        <p:tgtEl>
                                          <p:spTgt spid="378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072871" y="328084"/>
            <a:ext cx="10969943" cy="541867"/>
          </a:xfrm>
        </p:spPr>
        <p:txBody>
          <a:bodyPr/>
          <a:lstStyle/>
          <a:p>
            <a:pPr eaLnBrk="1" hangingPunct="1"/>
            <a:r>
              <a:rPr lang="en-US" dirty="0" smtClean="0"/>
              <a:t>Oracle GoldenGate Veridata</a:t>
            </a:r>
          </a:p>
        </p:txBody>
      </p:sp>
      <p:sp>
        <p:nvSpPr>
          <p:cNvPr id="37891" name="Content Placeholder 2"/>
          <p:cNvSpPr>
            <a:spLocks noGrp="1"/>
          </p:cNvSpPr>
          <p:nvPr>
            <p:ph sz="quarter" idx="12"/>
          </p:nvPr>
        </p:nvSpPr>
        <p:spPr>
          <a:xfrm>
            <a:off x="1072871" y="1386994"/>
            <a:ext cx="10969943" cy="4083049"/>
          </a:xfrm>
        </p:spPr>
        <p:txBody>
          <a:bodyPr/>
          <a:lstStyle/>
          <a:p>
            <a:pPr lvl="0" eaLnBrk="1" hangingPunct="1"/>
            <a:r>
              <a:rPr lang="en-US" sz="2400" dirty="0" smtClean="0"/>
              <a:t>High-speed heterogeneous data comparison and repair</a:t>
            </a:r>
          </a:p>
          <a:p>
            <a:pPr lvl="0" eaLnBrk="1" hangingPunct="1"/>
            <a:r>
              <a:rPr lang="en-US" sz="2400" dirty="0" smtClean="0"/>
              <a:t>Works with or without real-time data replication</a:t>
            </a:r>
          </a:p>
          <a:p>
            <a:pPr lvl="0" eaLnBrk="1" hangingPunct="1"/>
            <a:r>
              <a:rPr lang="en-US" sz="2400" dirty="0" smtClean="0"/>
              <a:t>Low impact</a:t>
            </a:r>
          </a:p>
          <a:p>
            <a:pPr lvl="1" eaLnBrk="1" hangingPunct="1"/>
            <a:r>
              <a:rPr lang="en-US" sz="2000" dirty="0" smtClean="0"/>
              <a:t>No table locking</a:t>
            </a:r>
          </a:p>
          <a:p>
            <a:pPr lvl="1" eaLnBrk="1" hangingPunct="1"/>
            <a:r>
              <a:rPr lang="en-US" sz="2000" dirty="0" smtClean="0"/>
              <a:t>Data hashing, sorting, and comparison happen outside the database</a:t>
            </a:r>
          </a:p>
          <a:p>
            <a:pPr lvl="1" eaLnBrk="1" hangingPunct="1"/>
            <a:r>
              <a:rPr lang="en-US" sz="2000" dirty="0" smtClean="0"/>
              <a:t>Supports data </a:t>
            </a:r>
            <a:r>
              <a:rPr lang="en-US" sz="2000" dirty="0" err="1" smtClean="0"/>
              <a:t>subsetting</a:t>
            </a:r>
            <a:endParaRPr lang="en-US" sz="2000" dirty="0" smtClean="0"/>
          </a:p>
          <a:p>
            <a:pPr lvl="0" eaLnBrk="1" hangingPunct="1"/>
            <a:r>
              <a:rPr lang="en-US" sz="2400" dirty="0" smtClean="0"/>
              <a:t>Maintains comparison audit history</a:t>
            </a:r>
            <a:r>
              <a:rPr lang="en-US" sz="2400" dirty="0"/>
              <a:t> </a:t>
            </a:r>
            <a:r>
              <a:rPr lang="en-US" sz="2400" dirty="0" smtClean="0"/>
              <a:t>and detailed statistics</a:t>
            </a:r>
          </a:p>
          <a:p>
            <a:r>
              <a:rPr lang="en-US" sz="2400" dirty="0"/>
              <a:t>Data </a:t>
            </a:r>
            <a:r>
              <a:rPr lang="en-US" sz="2400" b="1" u="sng" dirty="0"/>
              <a:t>repair</a:t>
            </a:r>
            <a:r>
              <a:rPr lang="en-US" sz="2400" dirty="0"/>
              <a:t> for heterogeneous database environments</a:t>
            </a:r>
          </a:p>
          <a:p>
            <a:pPr lvl="0"/>
            <a:r>
              <a:rPr lang="en-US" sz="2400" dirty="0" smtClean="0"/>
              <a:t>Export </a:t>
            </a:r>
            <a:r>
              <a:rPr lang="en-US" sz="2400" dirty="0"/>
              <a:t>Utility</a:t>
            </a:r>
          </a:p>
          <a:p>
            <a:pPr lvl="0"/>
            <a:r>
              <a:rPr lang="en-US" sz="2400" dirty="0"/>
              <a:t>Delta </a:t>
            </a:r>
            <a:r>
              <a:rPr lang="en-US" sz="2400" dirty="0" smtClean="0"/>
              <a:t>Processing</a:t>
            </a:r>
          </a:p>
          <a:p>
            <a:r>
              <a:rPr lang="en-US" sz="2400" dirty="0"/>
              <a:t>Use GoldenGate configuration to automate </a:t>
            </a:r>
            <a:r>
              <a:rPr lang="en-US" sz="2400" dirty="0" err="1"/>
              <a:t>Veridata</a:t>
            </a:r>
            <a:r>
              <a:rPr lang="en-US" sz="2400" dirty="0"/>
              <a:t> </a:t>
            </a:r>
            <a:r>
              <a:rPr lang="en-US" sz="2400" dirty="0" smtClean="0"/>
              <a:t>configuration</a:t>
            </a:r>
            <a:endParaRPr lang="en-US" sz="2400" dirty="0"/>
          </a:p>
        </p:txBody>
      </p:sp>
      <p:sp>
        <p:nvSpPr>
          <p:cNvPr id="37892" name="Text Placeholder 3"/>
          <p:cNvSpPr>
            <a:spLocks noGrp="1"/>
          </p:cNvSpPr>
          <p:nvPr>
            <p:ph type="body" sz="quarter" idx="13"/>
          </p:nvPr>
        </p:nvSpPr>
        <p:spPr>
          <a:xfrm>
            <a:off x="1072871" y="863600"/>
            <a:ext cx="10969943" cy="406400"/>
          </a:xfrm>
        </p:spPr>
        <p:txBody>
          <a:bodyPr/>
          <a:lstStyle/>
          <a:p>
            <a:pPr eaLnBrk="1" hangingPunct="1">
              <a:spcAft>
                <a:spcPct val="0"/>
              </a:spcAft>
            </a:pPr>
            <a:r>
              <a:rPr lang="en-US" dirty="0" smtClean="0"/>
              <a:t>Overview</a:t>
            </a:r>
          </a:p>
        </p:txBody>
      </p:sp>
    </p:spTree>
    <p:extLst>
      <p:ext uri="{BB962C8B-B14F-4D97-AF65-F5344CB8AC3E}">
        <p14:creationId xmlns:p14="http://schemas.microsoft.com/office/powerpoint/2010/main" val="731245017"/>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a:xfrm>
            <a:off x="11324205" y="6556248"/>
            <a:ext cx="333467" cy="182880"/>
          </a:xfrm>
          <a:prstGeom prst="rect">
            <a:avLst/>
          </a:prstGeom>
        </p:spPr>
        <p:txBody>
          <a:bodyPr/>
          <a:lstStyle/>
          <a:p>
            <a:fld id="{C51EAA63-D034-42AE-91FA-B13B9518C7BE}" type="slidenum">
              <a:rPr>
                <a:solidFill>
                  <a:srgbClr val="5F5F5F"/>
                </a:solidFill>
              </a:rPr>
              <a:pPr/>
              <a:t>5</a:t>
            </a:fld>
            <a:endParaRPr dirty="0">
              <a:solidFill>
                <a:srgbClr val="5F5F5F"/>
              </a:solidFill>
            </a:endParaRPr>
          </a:p>
        </p:txBody>
      </p:sp>
      <p:sp>
        <p:nvSpPr>
          <p:cNvPr id="7" name="Text Placeholder 2"/>
          <p:cNvSpPr>
            <a:spLocks noGrp="1"/>
          </p:cNvSpPr>
          <p:nvPr>
            <p:ph type="body" sz="quarter" idx="4294967295"/>
          </p:nvPr>
        </p:nvSpPr>
        <p:spPr>
          <a:xfrm>
            <a:off x="531814" y="1153816"/>
            <a:ext cx="11125198" cy="343299"/>
          </a:xfrm>
          <a:prstGeom prst="rect">
            <a:avLst/>
          </a:prstGeom>
        </p:spPr>
        <p:txBody>
          <a:bodyPr/>
          <a:lstStyle/>
          <a:p>
            <a:pPr marL="0" indent="0">
              <a:buNone/>
            </a:pPr>
            <a:r>
              <a:rPr lang="en-US" dirty="0"/>
              <a:t>Integrated SaaS, PaaS and IaaS with deployment choice</a:t>
            </a:r>
          </a:p>
        </p:txBody>
      </p:sp>
      <p:sp>
        <p:nvSpPr>
          <p:cNvPr id="8" name="Title 4"/>
          <p:cNvSpPr>
            <a:spLocks noGrp="1"/>
          </p:cNvSpPr>
          <p:nvPr>
            <p:ph type="title"/>
          </p:nvPr>
        </p:nvSpPr>
        <p:spPr>
          <a:xfrm>
            <a:off x="531813" y="186475"/>
            <a:ext cx="11125199" cy="889000"/>
          </a:xfrm>
        </p:spPr>
        <p:txBody>
          <a:bodyPr/>
          <a:lstStyle/>
          <a:p>
            <a:r>
              <a:rPr lang="en-US" dirty="0"/>
              <a:t/>
            </a:r>
            <a:br>
              <a:rPr lang="en-US" dirty="0"/>
            </a:br>
            <a:r>
              <a:rPr lang="en-US" dirty="0"/>
              <a:t>Oracle Cloud: Bringing Cloud Agility to Enterprises</a:t>
            </a:r>
          </a:p>
        </p:txBody>
      </p:sp>
      <p:pic>
        <p:nvPicPr>
          <p:cNvPr id="9" name="Picture 8" descr="Oracle logo in white on red staging backgroun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353" y="6263640"/>
            <a:ext cx="1625138" cy="594360"/>
          </a:xfrm>
          <a:prstGeom prst="rect">
            <a:avLst/>
          </a:prstGeom>
        </p:spPr>
      </p:pic>
      <p:sp>
        <p:nvSpPr>
          <p:cNvPr id="10" name="Freeform 138"/>
          <p:cNvSpPr>
            <a:spLocks noChangeAspect="1" noEditPoints="1"/>
          </p:cNvSpPr>
          <p:nvPr/>
        </p:nvSpPr>
        <p:spPr bwMode="gray">
          <a:xfrm flipH="1">
            <a:off x="3735476" y="1858011"/>
            <a:ext cx="4698835" cy="2743200"/>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4">
              <a:lumMod val="50000"/>
              <a:alpha val="7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sz="2800" b="1" dirty="0">
              <a:solidFill>
                <a:srgbClr val="000000"/>
              </a:solidFill>
              <a:effectLst>
                <a:outerShdw blurRad="38100" dist="38100" dir="2700000" algn="tl">
                  <a:srgbClr val="000000">
                    <a:alpha val="43137"/>
                  </a:srgbClr>
                </a:outerShdw>
              </a:effectLst>
              <a:latin typeface="+mn-lt"/>
            </a:endParaRPr>
          </a:p>
        </p:txBody>
      </p:sp>
      <p:grpSp>
        <p:nvGrpSpPr>
          <p:cNvPr id="11" name="Group 10"/>
          <p:cNvGrpSpPr/>
          <p:nvPr/>
        </p:nvGrpSpPr>
        <p:grpSpPr>
          <a:xfrm>
            <a:off x="4217973" y="2073086"/>
            <a:ext cx="3876389" cy="1076923"/>
            <a:chOff x="2927624" y="1247776"/>
            <a:chExt cx="6919912" cy="1922463"/>
          </a:xfrm>
        </p:grpSpPr>
        <p:sp>
          <p:nvSpPr>
            <p:cNvPr id="12" name="Freeform 5"/>
            <p:cNvSpPr>
              <a:spLocks/>
            </p:cNvSpPr>
            <p:nvPr/>
          </p:nvSpPr>
          <p:spPr bwMode="auto">
            <a:xfrm>
              <a:off x="2927624" y="1247776"/>
              <a:ext cx="6919912" cy="1922463"/>
            </a:xfrm>
            <a:custGeom>
              <a:avLst/>
              <a:gdLst>
                <a:gd name="T0" fmla="*/ 1887 w 2223"/>
                <a:gd name="T1" fmla="*/ 393 h 617"/>
                <a:gd name="T2" fmla="*/ 1825 w 2223"/>
                <a:gd name="T3" fmla="*/ 386 h 617"/>
                <a:gd name="T4" fmla="*/ 1809 w 2223"/>
                <a:gd name="T5" fmla="*/ 388 h 617"/>
                <a:gd name="T6" fmla="*/ 1798 w 2223"/>
                <a:gd name="T7" fmla="*/ 394 h 617"/>
                <a:gd name="T8" fmla="*/ 1789 w 2223"/>
                <a:gd name="T9" fmla="*/ 411 h 617"/>
                <a:gd name="T10" fmla="*/ 1788 w 2223"/>
                <a:gd name="T11" fmla="*/ 423 h 617"/>
                <a:gd name="T12" fmla="*/ 1776 w 2223"/>
                <a:gd name="T13" fmla="*/ 525 h 617"/>
                <a:gd name="T14" fmla="*/ 1776 w 2223"/>
                <a:gd name="T15" fmla="*/ 527 h 617"/>
                <a:gd name="T16" fmla="*/ 1776 w 2223"/>
                <a:gd name="T17" fmla="*/ 527 h 617"/>
                <a:gd name="T18" fmla="*/ 1768 w 2223"/>
                <a:gd name="T19" fmla="*/ 530 h 617"/>
                <a:gd name="T20" fmla="*/ 1701 w 2223"/>
                <a:gd name="T21" fmla="*/ 552 h 617"/>
                <a:gd name="T22" fmla="*/ 1711 w 2223"/>
                <a:gd name="T23" fmla="*/ 508 h 617"/>
                <a:gd name="T24" fmla="*/ 1711 w 2223"/>
                <a:gd name="T25" fmla="*/ 507 h 617"/>
                <a:gd name="T26" fmla="*/ 1711 w 2223"/>
                <a:gd name="T27" fmla="*/ 506 h 617"/>
                <a:gd name="T28" fmla="*/ 1717 w 2223"/>
                <a:gd name="T29" fmla="*/ 440 h 617"/>
                <a:gd name="T30" fmla="*/ 1632 w 2223"/>
                <a:gd name="T31" fmla="*/ 195 h 617"/>
                <a:gd name="T32" fmla="*/ 1244 w 2223"/>
                <a:gd name="T33" fmla="*/ 0 h 617"/>
                <a:gd name="T34" fmla="*/ 841 w 2223"/>
                <a:gd name="T35" fmla="*/ 219 h 617"/>
                <a:gd name="T36" fmla="*/ 833 w 2223"/>
                <a:gd name="T37" fmla="*/ 232 h 617"/>
                <a:gd name="T38" fmla="*/ 830 w 2223"/>
                <a:gd name="T39" fmla="*/ 236 h 617"/>
                <a:gd name="T40" fmla="*/ 809 w 2223"/>
                <a:gd name="T41" fmla="*/ 256 h 617"/>
                <a:gd name="T42" fmla="*/ 836 w 2223"/>
                <a:gd name="T43" fmla="*/ 266 h 617"/>
                <a:gd name="T44" fmla="*/ 985 w 2223"/>
                <a:gd name="T45" fmla="*/ 354 h 617"/>
                <a:gd name="T46" fmla="*/ 915 w 2223"/>
                <a:gd name="T47" fmla="*/ 386 h 617"/>
                <a:gd name="T48" fmla="*/ 912 w 2223"/>
                <a:gd name="T49" fmla="*/ 386 h 617"/>
                <a:gd name="T50" fmla="*/ 693 w 2223"/>
                <a:gd name="T51" fmla="*/ 307 h 617"/>
                <a:gd name="T52" fmla="*/ 567 w 2223"/>
                <a:gd name="T53" fmla="*/ 325 h 617"/>
                <a:gd name="T54" fmla="*/ 266 w 2223"/>
                <a:gd name="T55" fmla="*/ 556 h 617"/>
                <a:gd name="T56" fmla="*/ 266 w 2223"/>
                <a:gd name="T57" fmla="*/ 557 h 617"/>
                <a:gd name="T58" fmla="*/ 265 w 2223"/>
                <a:gd name="T59" fmla="*/ 557 h 617"/>
                <a:gd name="T60" fmla="*/ 260 w 2223"/>
                <a:gd name="T61" fmla="*/ 564 h 617"/>
                <a:gd name="T62" fmla="*/ 251 w 2223"/>
                <a:gd name="T63" fmla="*/ 566 h 617"/>
                <a:gd name="T64" fmla="*/ 195 w 2223"/>
                <a:gd name="T65" fmla="*/ 562 h 617"/>
                <a:gd name="T66" fmla="*/ 0 w 2223"/>
                <a:gd name="T67" fmla="*/ 617 h 617"/>
                <a:gd name="T68" fmla="*/ 2223 w 2223"/>
                <a:gd name="T69" fmla="*/ 617 h 617"/>
                <a:gd name="T70" fmla="*/ 1887 w 2223"/>
                <a:gd name="T71" fmla="*/ 39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3" h="617">
                  <a:moveTo>
                    <a:pt x="1887" y="393"/>
                  </a:moveTo>
                  <a:cubicBezTo>
                    <a:pt x="1865" y="386"/>
                    <a:pt x="1844" y="386"/>
                    <a:pt x="1825" y="386"/>
                  </a:cubicBezTo>
                  <a:cubicBezTo>
                    <a:pt x="1820" y="386"/>
                    <a:pt x="1815" y="387"/>
                    <a:pt x="1809" y="388"/>
                  </a:cubicBezTo>
                  <a:cubicBezTo>
                    <a:pt x="1806" y="389"/>
                    <a:pt x="1801" y="391"/>
                    <a:pt x="1798" y="394"/>
                  </a:cubicBezTo>
                  <a:cubicBezTo>
                    <a:pt x="1792" y="399"/>
                    <a:pt x="1790" y="406"/>
                    <a:pt x="1789" y="411"/>
                  </a:cubicBezTo>
                  <a:cubicBezTo>
                    <a:pt x="1788" y="416"/>
                    <a:pt x="1789" y="419"/>
                    <a:pt x="1788" y="423"/>
                  </a:cubicBezTo>
                  <a:cubicBezTo>
                    <a:pt x="1789" y="451"/>
                    <a:pt x="1782" y="488"/>
                    <a:pt x="1776" y="525"/>
                  </a:cubicBezTo>
                  <a:cubicBezTo>
                    <a:pt x="1776" y="527"/>
                    <a:pt x="1776" y="527"/>
                    <a:pt x="1776" y="527"/>
                  </a:cubicBezTo>
                  <a:cubicBezTo>
                    <a:pt x="1776" y="527"/>
                    <a:pt x="1776" y="527"/>
                    <a:pt x="1776" y="527"/>
                  </a:cubicBezTo>
                  <a:cubicBezTo>
                    <a:pt x="1774" y="527"/>
                    <a:pt x="1771" y="529"/>
                    <a:pt x="1768" y="530"/>
                  </a:cubicBezTo>
                  <a:cubicBezTo>
                    <a:pt x="1747" y="539"/>
                    <a:pt x="1724" y="544"/>
                    <a:pt x="1701" y="552"/>
                  </a:cubicBezTo>
                  <a:cubicBezTo>
                    <a:pt x="1703" y="538"/>
                    <a:pt x="1707" y="523"/>
                    <a:pt x="1711" y="508"/>
                  </a:cubicBezTo>
                  <a:cubicBezTo>
                    <a:pt x="1711" y="507"/>
                    <a:pt x="1711" y="507"/>
                    <a:pt x="1711" y="507"/>
                  </a:cubicBezTo>
                  <a:cubicBezTo>
                    <a:pt x="1711" y="506"/>
                    <a:pt x="1711" y="506"/>
                    <a:pt x="1711" y="506"/>
                  </a:cubicBezTo>
                  <a:cubicBezTo>
                    <a:pt x="1715" y="484"/>
                    <a:pt x="1717" y="462"/>
                    <a:pt x="1717" y="440"/>
                  </a:cubicBezTo>
                  <a:cubicBezTo>
                    <a:pt x="1717" y="349"/>
                    <a:pt x="1684" y="267"/>
                    <a:pt x="1632" y="195"/>
                  </a:cubicBezTo>
                  <a:cubicBezTo>
                    <a:pt x="1537" y="64"/>
                    <a:pt x="1390" y="0"/>
                    <a:pt x="1244" y="0"/>
                  </a:cubicBezTo>
                  <a:cubicBezTo>
                    <a:pt x="1088" y="0"/>
                    <a:pt x="932" y="73"/>
                    <a:pt x="841" y="219"/>
                  </a:cubicBezTo>
                  <a:cubicBezTo>
                    <a:pt x="836" y="224"/>
                    <a:pt x="834" y="229"/>
                    <a:pt x="833" y="232"/>
                  </a:cubicBezTo>
                  <a:cubicBezTo>
                    <a:pt x="831" y="235"/>
                    <a:pt x="831" y="235"/>
                    <a:pt x="830" y="236"/>
                  </a:cubicBezTo>
                  <a:cubicBezTo>
                    <a:pt x="809" y="256"/>
                    <a:pt x="809" y="256"/>
                    <a:pt x="809" y="256"/>
                  </a:cubicBezTo>
                  <a:cubicBezTo>
                    <a:pt x="836" y="266"/>
                    <a:pt x="836" y="266"/>
                    <a:pt x="836" y="266"/>
                  </a:cubicBezTo>
                  <a:cubicBezTo>
                    <a:pt x="894" y="287"/>
                    <a:pt x="942" y="316"/>
                    <a:pt x="985" y="354"/>
                  </a:cubicBezTo>
                  <a:cubicBezTo>
                    <a:pt x="959" y="365"/>
                    <a:pt x="936" y="377"/>
                    <a:pt x="915" y="386"/>
                  </a:cubicBezTo>
                  <a:cubicBezTo>
                    <a:pt x="914" y="386"/>
                    <a:pt x="913" y="386"/>
                    <a:pt x="912" y="386"/>
                  </a:cubicBezTo>
                  <a:cubicBezTo>
                    <a:pt x="844" y="330"/>
                    <a:pt x="770" y="307"/>
                    <a:pt x="693" y="307"/>
                  </a:cubicBezTo>
                  <a:cubicBezTo>
                    <a:pt x="651" y="307"/>
                    <a:pt x="609" y="314"/>
                    <a:pt x="567" y="325"/>
                  </a:cubicBezTo>
                  <a:cubicBezTo>
                    <a:pt x="436" y="357"/>
                    <a:pt x="337" y="435"/>
                    <a:pt x="266" y="556"/>
                  </a:cubicBezTo>
                  <a:cubicBezTo>
                    <a:pt x="266" y="557"/>
                    <a:pt x="266" y="557"/>
                    <a:pt x="266" y="557"/>
                  </a:cubicBezTo>
                  <a:cubicBezTo>
                    <a:pt x="265" y="557"/>
                    <a:pt x="265" y="557"/>
                    <a:pt x="265" y="557"/>
                  </a:cubicBezTo>
                  <a:cubicBezTo>
                    <a:pt x="263" y="562"/>
                    <a:pt x="261" y="564"/>
                    <a:pt x="260" y="564"/>
                  </a:cubicBezTo>
                  <a:cubicBezTo>
                    <a:pt x="260" y="565"/>
                    <a:pt x="258" y="566"/>
                    <a:pt x="251" y="566"/>
                  </a:cubicBezTo>
                  <a:cubicBezTo>
                    <a:pt x="232" y="564"/>
                    <a:pt x="213" y="562"/>
                    <a:pt x="195" y="562"/>
                  </a:cubicBezTo>
                  <a:cubicBezTo>
                    <a:pt x="124" y="562"/>
                    <a:pt x="60" y="581"/>
                    <a:pt x="0" y="617"/>
                  </a:cubicBezTo>
                  <a:cubicBezTo>
                    <a:pt x="2223" y="617"/>
                    <a:pt x="2223" y="617"/>
                    <a:pt x="2223" y="617"/>
                  </a:cubicBezTo>
                  <a:cubicBezTo>
                    <a:pt x="2153" y="504"/>
                    <a:pt x="2035" y="421"/>
                    <a:pt x="1887" y="393"/>
                  </a:cubicBezTo>
                  <a:close/>
                </a:path>
              </a:pathLst>
            </a:custGeom>
            <a:solidFill>
              <a:schemeClr val="accent5">
                <a:lumMod val="75000"/>
                <a:alpha val="81961"/>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100" kern="0" dirty="0">
                <a:solidFill>
                  <a:sysClr val="windowText" lastClr="000000"/>
                </a:solidFill>
                <a:latin typeface="+mn-lt"/>
              </a:endParaRPr>
            </a:p>
          </p:txBody>
        </p:sp>
        <p:sp>
          <p:nvSpPr>
            <p:cNvPr id="13" name="TextBox 12"/>
            <p:cNvSpPr txBox="1"/>
            <p:nvPr/>
          </p:nvSpPr>
          <p:spPr bwMode="gray">
            <a:xfrm>
              <a:off x="5079558" y="2269527"/>
              <a:ext cx="1379286" cy="879082"/>
            </a:xfrm>
            <a:prstGeom prst="rect">
              <a:avLst/>
            </a:prstGeom>
            <a:noFill/>
          </p:spPr>
          <p:txBody>
            <a:bodyPr wrap="none" lIns="0" tIns="0" rIns="0" bIns="0" rtlCol="0">
              <a:spAutoFit/>
            </a:bodyPr>
            <a:lstStyle/>
            <a:p>
              <a:pPr defTabSz="685691"/>
              <a:r>
                <a:rPr lang="en-US" sz="3200" kern="0" dirty="0">
                  <a:solidFill>
                    <a:srgbClr val="FFFFFF"/>
                  </a:solidFill>
                  <a:latin typeface="+mn-lt"/>
                </a:rPr>
                <a:t>SaaS</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rot="10800000" flipH="1" flipV="1">
              <a:off x="6685551" y="2131541"/>
              <a:ext cx="1004084" cy="858544"/>
            </a:xfrm>
            <a:prstGeom prst="rect">
              <a:avLst/>
            </a:prstGeom>
            <a:noFill/>
            <a:ln>
              <a:noFill/>
            </a:ln>
          </p:spPr>
        </p:pic>
      </p:grpSp>
      <p:grpSp>
        <p:nvGrpSpPr>
          <p:cNvPr id="15" name="Group 14"/>
          <p:cNvGrpSpPr/>
          <p:nvPr/>
        </p:nvGrpSpPr>
        <p:grpSpPr>
          <a:xfrm>
            <a:off x="3895162" y="3150009"/>
            <a:ext cx="4326367" cy="649177"/>
            <a:chOff x="2351361" y="3170238"/>
            <a:chExt cx="7723187" cy="1158875"/>
          </a:xfrm>
          <a:solidFill>
            <a:schemeClr val="accent5"/>
          </a:solidFill>
        </p:grpSpPr>
        <p:sp>
          <p:nvSpPr>
            <p:cNvPr id="16" name="Freeform 7"/>
            <p:cNvSpPr>
              <a:spLocks/>
            </p:cNvSpPr>
            <p:nvPr/>
          </p:nvSpPr>
          <p:spPr bwMode="auto">
            <a:xfrm>
              <a:off x="2351361" y="3170238"/>
              <a:ext cx="7723187" cy="1158875"/>
            </a:xfrm>
            <a:custGeom>
              <a:avLst/>
              <a:gdLst>
                <a:gd name="T0" fmla="*/ 1 w 2481"/>
                <a:gd name="T1" fmla="*/ 300 h 372"/>
                <a:gd name="T2" fmla="*/ 1 w 2481"/>
                <a:gd name="T3" fmla="*/ 300 h 372"/>
                <a:gd name="T4" fmla="*/ 1 w 2481"/>
                <a:gd name="T5" fmla="*/ 301 h 372"/>
                <a:gd name="T6" fmla="*/ 0 w 2481"/>
                <a:gd name="T7" fmla="*/ 330 h 372"/>
                <a:gd name="T8" fmla="*/ 2 w 2481"/>
                <a:gd name="T9" fmla="*/ 372 h 372"/>
                <a:gd name="T10" fmla="*/ 2468 w 2481"/>
                <a:gd name="T11" fmla="*/ 372 h 372"/>
                <a:gd name="T12" fmla="*/ 2476 w 2481"/>
                <a:gd name="T13" fmla="*/ 336 h 372"/>
                <a:gd name="T14" fmla="*/ 2476 w 2481"/>
                <a:gd name="T15" fmla="*/ 336 h 372"/>
                <a:gd name="T16" fmla="*/ 2476 w 2481"/>
                <a:gd name="T17" fmla="*/ 335 h 372"/>
                <a:gd name="T18" fmla="*/ 2481 w 2481"/>
                <a:gd name="T19" fmla="*/ 259 h 372"/>
                <a:gd name="T20" fmla="*/ 2408 w 2481"/>
                <a:gd name="T21" fmla="*/ 0 h 372"/>
                <a:gd name="T22" fmla="*/ 185 w 2481"/>
                <a:gd name="T23" fmla="*/ 0 h 372"/>
                <a:gd name="T24" fmla="*/ 173 w 2481"/>
                <a:gd name="T25" fmla="*/ 8 h 372"/>
                <a:gd name="T26" fmla="*/ 1 w 2481"/>
                <a:gd name="T27" fmla="*/ 30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1" h="372">
                  <a:moveTo>
                    <a:pt x="1" y="300"/>
                  </a:moveTo>
                  <a:cubicBezTo>
                    <a:pt x="1" y="300"/>
                    <a:pt x="1" y="300"/>
                    <a:pt x="1" y="300"/>
                  </a:cubicBezTo>
                  <a:cubicBezTo>
                    <a:pt x="1" y="301"/>
                    <a:pt x="1" y="301"/>
                    <a:pt x="1" y="301"/>
                  </a:cubicBezTo>
                  <a:cubicBezTo>
                    <a:pt x="0" y="311"/>
                    <a:pt x="0" y="320"/>
                    <a:pt x="0" y="330"/>
                  </a:cubicBezTo>
                  <a:cubicBezTo>
                    <a:pt x="0" y="344"/>
                    <a:pt x="0" y="358"/>
                    <a:pt x="2" y="372"/>
                  </a:cubicBezTo>
                  <a:cubicBezTo>
                    <a:pt x="2468" y="372"/>
                    <a:pt x="2468" y="372"/>
                    <a:pt x="2468" y="372"/>
                  </a:cubicBezTo>
                  <a:cubicBezTo>
                    <a:pt x="2471" y="360"/>
                    <a:pt x="2474" y="348"/>
                    <a:pt x="2476" y="336"/>
                  </a:cubicBezTo>
                  <a:cubicBezTo>
                    <a:pt x="2476" y="336"/>
                    <a:pt x="2476" y="336"/>
                    <a:pt x="2476" y="336"/>
                  </a:cubicBezTo>
                  <a:cubicBezTo>
                    <a:pt x="2476" y="335"/>
                    <a:pt x="2476" y="335"/>
                    <a:pt x="2476" y="335"/>
                  </a:cubicBezTo>
                  <a:cubicBezTo>
                    <a:pt x="2480" y="310"/>
                    <a:pt x="2481" y="284"/>
                    <a:pt x="2481" y="259"/>
                  </a:cubicBezTo>
                  <a:cubicBezTo>
                    <a:pt x="2481" y="164"/>
                    <a:pt x="2455" y="75"/>
                    <a:pt x="2408" y="0"/>
                  </a:cubicBezTo>
                  <a:cubicBezTo>
                    <a:pt x="185" y="0"/>
                    <a:pt x="185" y="0"/>
                    <a:pt x="185" y="0"/>
                  </a:cubicBezTo>
                  <a:cubicBezTo>
                    <a:pt x="181" y="3"/>
                    <a:pt x="177" y="5"/>
                    <a:pt x="173" y="8"/>
                  </a:cubicBezTo>
                  <a:cubicBezTo>
                    <a:pt x="67" y="79"/>
                    <a:pt x="14" y="178"/>
                    <a:pt x="1" y="30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100" kern="0" dirty="0">
                <a:solidFill>
                  <a:sysClr val="windowText" lastClr="000000"/>
                </a:solidFill>
                <a:latin typeface="+mn-lt"/>
              </a:endParaRPr>
            </a:p>
          </p:txBody>
        </p:sp>
        <p:sp>
          <p:nvSpPr>
            <p:cNvPr id="17" name="TextBox 16"/>
            <p:cNvSpPr txBox="1"/>
            <p:nvPr/>
          </p:nvSpPr>
          <p:spPr bwMode="gray">
            <a:xfrm>
              <a:off x="5055770" y="3339402"/>
              <a:ext cx="1419348" cy="879082"/>
            </a:xfrm>
            <a:prstGeom prst="rect">
              <a:avLst/>
            </a:prstGeom>
            <a:noFill/>
          </p:spPr>
          <p:txBody>
            <a:bodyPr wrap="none" lIns="0" tIns="0" rIns="0" bIns="0" rtlCol="0">
              <a:spAutoFit/>
            </a:bodyPr>
            <a:lstStyle/>
            <a:p>
              <a:pPr defTabSz="685691"/>
              <a:r>
                <a:rPr lang="en-US" sz="3200" kern="0" dirty="0">
                  <a:solidFill>
                    <a:srgbClr val="FFFFFF"/>
                  </a:solidFill>
                  <a:latin typeface="+mn-lt"/>
                </a:rPr>
                <a:t>PaaS</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6836262" y="3361853"/>
              <a:ext cx="702662" cy="775644"/>
            </a:xfrm>
            <a:prstGeom prst="rect">
              <a:avLst/>
            </a:prstGeom>
            <a:noFill/>
          </p:spPr>
        </p:pic>
      </p:grpSp>
      <p:grpSp>
        <p:nvGrpSpPr>
          <p:cNvPr id="19" name="Group 18"/>
          <p:cNvGrpSpPr/>
          <p:nvPr/>
        </p:nvGrpSpPr>
        <p:grpSpPr>
          <a:xfrm>
            <a:off x="3898719" y="3799186"/>
            <a:ext cx="4300578" cy="634060"/>
            <a:chOff x="2357711" y="4329113"/>
            <a:chExt cx="7677150" cy="1131888"/>
          </a:xfrm>
        </p:grpSpPr>
        <p:sp>
          <p:nvSpPr>
            <p:cNvPr id="20" name="Freeform 6"/>
            <p:cNvSpPr>
              <a:spLocks/>
            </p:cNvSpPr>
            <p:nvPr/>
          </p:nvSpPr>
          <p:spPr bwMode="auto">
            <a:xfrm>
              <a:off x="2357711" y="4329113"/>
              <a:ext cx="7677150" cy="1131888"/>
            </a:xfrm>
            <a:custGeom>
              <a:avLst/>
              <a:gdLst>
                <a:gd name="T0" fmla="*/ 111 w 2466"/>
                <a:gd name="T1" fmla="*/ 252 h 363"/>
                <a:gd name="T2" fmla="*/ 111 w 2466"/>
                <a:gd name="T3" fmla="*/ 252 h 363"/>
                <a:gd name="T4" fmla="*/ 111 w 2466"/>
                <a:gd name="T5" fmla="*/ 253 h 363"/>
                <a:gd name="T6" fmla="*/ 376 w 2466"/>
                <a:gd name="T7" fmla="*/ 363 h 363"/>
                <a:gd name="T8" fmla="*/ 376 w 2466"/>
                <a:gd name="T9" fmla="*/ 363 h 363"/>
                <a:gd name="T10" fmla="*/ 1996 w 2466"/>
                <a:gd name="T11" fmla="*/ 363 h 363"/>
                <a:gd name="T12" fmla="*/ 2466 w 2466"/>
                <a:gd name="T13" fmla="*/ 0 h 363"/>
                <a:gd name="T14" fmla="*/ 0 w 2466"/>
                <a:gd name="T15" fmla="*/ 0 h 363"/>
                <a:gd name="T16" fmla="*/ 111 w 2466"/>
                <a:gd name="T17" fmla="*/ 25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6" h="363">
                  <a:moveTo>
                    <a:pt x="111" y="252"/>
                  </a:moveTo>
                  <a:cubicBezTo>
                    <a:pt x="111" y="252"/>
                    <a:pt x="111" y="252"/>
                    <a:pt x="111" y="252"/>
                  </a:cubicBezTo>
                  <a:cubicBezTo>
                    <a:pt x="111" y="253"/>
                    <a:pt x="111" y="253"/>
                    <a:pt x="111" y="253"/>
                  </a:cubicBezTo>
                  <a:cubicBezTo>
                    <a:pt x="183" y="324"/>
                    <a:pt x="277" y="363"/>
                    <a:pt x="376" y="363"/>
                  </a:cubicBezTo>
                  <a:cubicBezTo>
                    <a:pt x="376" y="363"/>
                    <a:pt x="376" y="363"/>
                    <a:pt x="376" y="363"/>
                  </a:cubicBezTo>
                  <a:cubicBezTo>
                    <a:pt x="918" y="363"/>
                    <a:pt x="1454" y="363"/>
                    <a:pt x="1996" y="363"/>
                  </a:cubicBezTo>
                  <a:cubicBezTo>
                    <a:pt x="2219" y="363"/>
                    <a:pt x="2412" y="208"/>
                    <a:pt x="2466" y="0"/>
                  </a:cubicBezTo>
                  <a:cubicBezTo>
                    <a:pt x="0" y="0"/>
                    <a:pt x="0" y="0"/>
                    <a:pt x="0" y="0"/>
                  </a:cubicBezTo>
                  <a:cubicBezTo>
                    <a:pt x="7" y="94"/>
                    <a:pt x="42" y="180"/>
                    <a:pt x="111" y="252"/>
                  </a:cubicBezTo>
                  <a:close/>
                </a:path>
              </a:pathLst>
            </a:custGeom>
            <a:solidFill>
              <a:schemeClr val="accent1">
                <a:alpha val="81961"/>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100" kern="0" dirty="0">
                <a:solidFill>
                  <a:sysClr val="windowText" lastClr="000000"/>
                </a:solidFill>
                <a:latin typeface="+mn-lt"/>
              </a:endParaRPr>
            </a:p>
          </p:txBody>
        </p:sp>
        <p:sp>
          <p:nvSpPr>
            <p:cNvPr id="21" name="TextBox 20"/>
            <p:cNvSpPr txBox="1"/>
            <p:nvPr/>
          </p:nvSpPr>
          <p:spPr bwMode="gray">
            <a:xfrm>
              <a:off x="5222224" y="4484785"/>
              <a:ext cx="1227624" cy="879082"/>
            </a:xfrm>
            <a:prstGeom prst="rect">
              <a:avLst/>
            </a:prstGeom>
            <a:noFill/>
          </p:spPr>
          <p:txBody>
            <a:bodyPr wrap="none" lIns="0" tIns="0" rIns="0" bIns="0" rtlCol="0">
              <a:spAutoFit/>
            </a:bodyPr>
            <a:lstStyle/>
            <a:p>
              <a:pPr defTabSz="685691"/>
              <a:r>
                <a:rPr lang="en-US" sz="3200" kern="0" dirty="0">
                  <a:solidFill>
                    <a:srgbClr val="FFFFFF"/>
                  </a:solidFill>
                  <a:latin typeface="+mn-lt"/>
                </a:rPr>
                <a:t>IaaS</a:t>
              </a:r>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ltGray">
            <a:xfrm>
              <a:off x="6813261" y="4461908"/>
              <a:ext cx="748664" cy="866299"/>
            </a:xfrm>
            <a:prstGeom prst="rect">
              <a:avLst/>
            </a:prstGeom>
            <a:noFill/>
            <a:ln>
              <a:noFill/>
            </a:ln>
          </p:spPr>
        </p:pic>
      </p:grpSp>
      <p:grpSp>
        <p:nvGrpSpPr>
          <p:cNvPr id="23" name="Group 22"/>
          <p:cNvGrpSpPr/>
          <p:nvPr/>
        </p:nvGrpSpPr>
        <p:grpSpPr>
          <a:xfrm>
            <a:off x="5957621" y="4814328"/>
            <a:ext cx="1554480" cy="1172053"/>
            <a:chOff x="8194739" y="4814328"/>
            <a:chExt cx="1554480" cy="1172053"/>
          </a:xfrm>
        </p:grpSpPr>
        <p:pic>
          <p:nvPicPr>
            <p:cNvPr id="24" name="Picture 23" descr="cloud-private-public-female-r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94739" y="4814328"/>
              <a:ext cx="1554480" cy="1111209"/>
            </a:xfrm>
            <a:prstGeom prst="rect">
              <a:avLst/>
            </a:prstGeom>
          </p:spPr>
        </p:pic>
        <p:sp>
          <p:nvSpPr>
            <p:cNvPr id="25" name="TextBox 24"/>
            <p:cNvSpPr txBox="1"/>
            <p:nvPr/>
          </p:nvSpPr>
          <p:spPr>
            <a:xfrm>
              <a:off x="8423339" y="5712061"/>
              <a:ext cx="1097280" cy="274320"/>
            </a:xfrm>
            <a:prstGeom prst="rect">
              <a:avLst/>
            </a:prstGeom>
            <a:noFill/>
          </p:spPr>
          <p:txBody>
            <a:bodyPr wrap="none" lIns="0" tIns="0" rIns="0" bIns="0" rtlCol="0">
              <a:noAutofit/>
            </a:bodyPr>
            <a:lstStyle/>
            <a:p>
              <a:pPr algn="ctr">
                <a:lnSpc>
                  <a:spcPct val="90000"/>
                </a:lnSpc>
              </a:pPr>
              <a:r>
                <a:rPr lang="en-US" sz="1600" dirty="0">
                  <a:solidFill>
                    <a:schemeClr val="bg1"/>
                  </a:solidFill>
                  <a:latin typeface="+mn-lt"/>
                </a:rPr>
                <a:t>Off-Premises</a:t>
              </a:r>
            </a:p>
          </p:txBody>
        </p:sp>
      </p:grpSp>
      <p:grpSp>
        <p:nvGrpSpPr>
          <p:cNvPr id="26" name="Group 25"/>
          <p:cNvGrpSpPr/>
          <p:nvPr/>
        </p:nvGrpSpPr>
        <p:grpSpPr>
          <a:xfrm>
            <a:off x="4691580" y="4814328"/>
            <a:ext cx="1554480" cy="1172053"/>
            <a:chOff x="2222976" y="4814328"/>
            <a:chExt cx="1554480" cy="1172053"/>
          </a:xfrm>
        </p:grpSpPr>
        <p:pic>
          <p:nvPicPr>
            <p:cNvPr id="27" name="Picture 26" descr="cloud-private-puzzle-male-gray.png"/>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222976" y="4814328"/>
              <a:ext cx="1554480" cy="1111209"/>
            </a:xfrm>
            <a:prstGeom prst="rect">
              <a:avLst/>
            </a:prstGeom>
          </p:spPr>
        </p:pic>
        <p:sp>
          <p:nvSpPr>
            <p:cNvPr id="28" name="TextBox 27"/>
            <p:cNvSpPr txBox="1"/>
            <p:nvPr/>
          </p:nvSpPr>
          <p:spPr>
            <a:xfrm>
              <a:off x="2351217" y="5712061"/>
              <a:ext cx="1097280" cy="274320"/>
            </a:xfrm>
            <a:prstGeom prst="rect">
              <a:avLst/>
            </a:prstGeom>
            <a:noFill/>
          </p:spPr>
          <p:txBody>
            <a:bodyPr wrap="none" lIns="0" tIns="0" rIns="0" bIns="0" rtlCol="0">
              <a:noAutofit/>
            </a:bodyPr>
            <a:lstStyle/>
            <a:p>
              <a:pPr algn="ctr">
                <a:lnSpc>
                  <a:spcPct val="90000"/>
                </a:lnSpc>
              </a:pPr>
              <a:r>
                <a:rPr lang="en-US" sz="1600" dirty="0">
                  <a:solidFill>
                    <a:schemeClr val="bg1"/>
                  </a:solidFill>
                  <a:latin typeface="+mn-lt"/>
                </a:rPr>
                <a:t>On-Premises</a:t>
              </a:r>
            </a:p>
          </p:txBody>
        </p:sp>
      </p:grpSp>
    </p:spTree>
    <p:extLst>
      <p:ext uri="{BB962C8B-B14F-4D97-AF65-F5344CB8AC3E}">
        <p14:creationId xmlns:p14="http://schemas.microsoft.com/office/powerpoint/2010/main" val="210021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500"/>
                            </p:stCondLst>
                            <p:childTnLst>
                              <p:par>
                                <p:cTn id="16" presetID="10" presetClass="entr" presetSubtype="0" fill="hold" nodeType="afterEffect">
                                  <p:stCondLst>
                                    <p:cond delay="5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2500"/>
                            </p:stCondLst>
                            <p:childTnLst>
                              <p:par>
                                <p:cTn id="20" presetID="2" presetClass="entr" presetSubtype="2"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0-#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dirty="0" smtClean="0"/>
              <a:t>Oracle GoldenGate </a:t>
            </a:r>
            <a:r>
              <a:rPr lang="en-US" dirty="0" err="1" smtClean="0"/>
              <a:t>Veridata</a:t>
            </a:r>
            <a:endParaRPr lang="en-US" dirty="0" smtClean="0"/>
          </a:p>
        </p:txBody>
      </p:sp>
      <p:sp>
        <p:nvSpPr>
          <p:cNvPr id="31747" name="Text Placeholder 3"/>
          <p:cNvSpPr>
            <a:spLocks noGrp="1"/>
          </p:cNvSpPr>
          <p:nvPr>
            <p:ph type="body" sz="quarter" idx="13"/>
          </p:nvPr>
        </p:nvSpPr>
        <p:spPr/>
        <p:txBody>
          <a:bodyPr/>
          <a:lstStyle/>
          <a:p>
            <a:pPr eaLnBrk="1" hangingPunct="1">
              <a:spcAft>
                <a:spcPct val="0"/>
              </a:spcAft>
            </a:pPr>
            <a:r>
              <a:rPr lang="en-US" dirty="0" smtClean="0"/>
              <a:t>Architecture</a:t>
            </a:r>
          </a:p>
        </p:txBody>
      </p:sp>
      <p:grpSp>
        <p:nvGrpSpPr>
          <p:cNvPr id="2" name="Group 52"/>
          <p:cNvGrpSpPr/>
          <p:nvPr/>
        </p:nvGrpSpPr>
        <p:grpSpPr>
          <a:xfrm>
            <a:off x="420607" y="1295400"/>
            <a:ext cx="11236407" cy="4735880"/>
            <a:chOff x="295277" y="944564"/>
            <a:chExt cx="8162925" cy="3440480"/>
          </a:xfrm>
        </p:grpSpPr>
        <p:pic>
          <p:nvPicPr>
            <p:cNvPr id="102" name="Picture 42"/>
            <p:cNvPicPr>
              <a:picLocks noChangeAspect="1"/>
            </p:cNvPicPr>
            <p:nvPr/>
          </p:nvPicPr>
          <p:blipFill>
            <a:blip r:embed="rId3" cstate="print">
              <a:grayscl/>
            </a:blip>
            <a:srcRect/>
            <a:stretch>
              <a:fillRect/>
            </a:stretch>
          </p:blipFill>
          <p:spPr bwMode="auto">
            <a:xfrm>
              <a:off x="588963" y="3138489"/>
              <a:ext cx="1117600" cy="928687"/>
            </a:xfrm>
            <a:prstGeom prst="rect">
              <a:avLst/>
            </a:prstGeom>
            <a:noFill/>
            <a:ln w="9525">
              <a:noFill/>
              <a:miter lim="800000"/>
              <a:headEnd/>
              <a:tailEnd/>
            </a:ln>
          </p:spPr>
        </p:pic>
        <p:sp>
          <p:nvSpPr>
            <p:cNvPr id="103" name="Text Box 16"/>
            <p:cNvSpPr txBox="1">
              <a:spLocks noChangeArrowheads="1"/>
            </p:cNvSpPr>
            <p:nvPr/>
          </p:nvSpPr>
          <p:spPr bwMode="auto">
            <a:xfrm>
              <a:off x="588965" y="3987801"/>
              <a:ext cx="1285875" cy="396875"/>
            </a:xfrm>
            <a:prstGeom prst="rect">
              <a:avLst/>
            </a:prstGeom>
            <a:noFill/>
            <a:ln w="9525">
              <a:noFill/>
              <a:round/>
              <a:headEnd/>
              <a:tailEnd/>
            </a:ln>
          </p:spPr>
          <p:txBody>
            <a:bodyPr wrap="none" lIns="90000" tIns="45000" rIns="90000" bIns="45000"/>
            <a:lstStyle/>
            <a:p>
              <a:pPr defTabSz="457200">
                <a:spcBef>
                  <a:spcPts val="1250"/>
                </a:spcBef>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7F7F7F"/>
                  </a:solidFill>
                </a:rPr>
                <a:t>Target</a:t>
              </a:r>
              <a:br>
                <a:rPr lang="en-US" sz="1600" b="1" dirty="0">
                  <a:solidFill>
                    <a:srgbClr val="7F7F7F"/>
                  </a:solidFill>
                </a:rPr>
              </a:br>
              <a:r>
                <a:rPr lang="en-US" sz="1600" b="1" dirty="0">
                  <a:solidFill>
                    <a:srgbClr val="7F7F7F"/>
                  </a:solidFill>
                </a:rPr>
                <a:t>Database</a:t>
              </a:r>
            </a:p>
          </p:txBody>
        </p:sp>
        <p:pic>
          <p:nvPicPr>
            <p:cNvPr id="104" name="Picture 45"/>
            <p:cNvPicPr>
              <a:picLocks noChangeAspect="1"/>
            </p:cNvPicPr>
            <p:nvPr/>
          </p:nvPicPr>
          <p:blipFill>
            <a:blip r:embed="rId3" cstate="print">
              <a:grayscl/>
            </a:blip>
            <a:srcRect/>
            <a:stretch>
              <a:fillRect/>
            </a:stretch>
          </p:blipFill>
          <p:spPr bwMode="auto">
            <a:xfrm>
              <a:off x="588963" y="1662114"/>
              <a:ext cx="1117600" cy="928687"/>
            </a:xfrm>
            <a:prstGeom prst="rect">
              <a:avLst/>
            </a:prstGeom>
            <a:noFill/>
            <a:ln w="9525">
              <a:noFill/>
              <a:miter lim="800000"/>
              <a:headEnd/>
              <a:tailEnd/>
            </a:ln>
          </p:spPr>
        </p:pic>
        <p:sp>
          <p:nvSpPr>
            <p:cNvPr id="105" name="Text Box 16"/>
            <p:cNvSpPr txBox="1">
              <a:spLocks noChangeArrowheads="1"/>
            </p:cNvSpPr>
            <p:nvPr/>
          </p:nvSpPr>
          <p:spPr bwMode="auto">
            <a:xfrm>
              <a:off x="588965" y="2513014"/>
              <a:ext cx="1285875" cy="395287"/>
            </a:xfrm>
            <a:prstGeom prst="rect">
              <a:avLst/>
            </a:prstGeom>
            <a:noFill/>
            <a:ln w="9525">
              <a:noFill/>
              <a:round/>
              <a:headEnd/>
              <a:tailEnd/>
            </a:ln>
          </p:spPr>
          <p:txBody>
            <a:bodyPr wrap="none" lIns="90000" tIns="45000" rIns="90000" bIns="45000"/>
            <a:lstStyle/>
            <a:p>
              <a:pPr defTabSz="457200">
                <a:spcBef>
                  <a:spcPts val="1250"/>
                </a:spcBef>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7F7F7F"/>
                  </a:solidFill>
                </a:rPr>
                <a:t>Source</a:t>
              </a:r>
              <a:br>
                <a:rPr lang="en-US" sz="1600" b="1" dirty="0">
                  <a:solidFill>
                    <a:srgbClr val="7F7F7F"/>
                  </a:solidFill>
                </a:rPr>
              </a:br>
              <a:r>
                <a:rPr lang="en-US" sz="1600" b="1" dirty="0">
                  <a:solidFill>
                    <a:srgbClr val="7F7F7F"/>
                  </a:solidFill>
                </a:rPr>
                <a:t>Database</a:t>
              </a:r>
            </a:p>
          </p:txBody>
        </p:sp>
        <p:grpSp>
          <p:nvGrpSpPr>
            <p:cNvPr id="3" name="Group 111"/>
            <p:cNvGrpSpPr>
              <a:grpSpLocks/>
            </p:cNvGrpSpPr>
            <p:nvPr/>
          </p:nvGrpSpPr>
          <p:grpSpPr bwMode="auto">
            <a:xfrm>
              <a:off x="1620838" y="2051701"/>
              <a:ext cx="1377950" cy="173970"/>
              <a:chOff x="1621536" y="1917178"/>
              <a:chExt cx="1377696" cy="173750"/>
            </a:xfrm>
          </p:grpSpPr>
          <p:cxnSp>
            <p:nvCxnSpPr>
              <p:cNvPr id="147" name="Straight Arrow Connector 146"/>
              <p:cNvCxnSpPr/>
              <p:nvPr/>
            </p:nvCxnSpPr>
            <p:spPr bwMode="auto">
              <a:xfrm>
                <a:off x="1621536" y="2090928"/>
                <a:ext cx="1377696" cy="0"/>
              </a:xfrm>
              <a:prstGeom prst="straightConnector1">
                <a:avLst/>
              </a:prstGeom>
              <a:solidFill>
                <a:schemeClr val="accent1"/>
              </a:solidFill>
              <a:ln w="28575" cap="flat" cmpd="sng" algn="ctr">
                <a:solidFill>
                  <a:schemeClr val="tx1">
                    <a:lumMod val="85000"/>
                    <a:lumOff val="15000"/>
                  </a:schemeClr>
                </a:solidFill>
                <a:prstDash val="solid"/>
                <a:round/>
                <a:headEnd type="triangle" w="med" len="med"/>
                <a:tailEnd type="triangle" w="med" len="med"/>
              </a:ln>
              <a:effectLst/>
            </p:spPr>
          </p:cxnSp>
          <p:sp>
            <p:nvSpPr>
              <p:cNvPr id="148" name="TextBox 58"/>
              <p:cNvSpPr txBox="1">
                <a:spLocks noChangeArrowheads="1"/>
              </p:cNvSpPr>
              <p:nvPr/>
            </p:nvSpPr>
            <p:spPr bwMode="auto">
              <a:xfrm>
                <a:off x="1977653" y="1917178"/>
                <a:ext cx="708377" cy="138360"/>
              </a:xfrm>
              <a:prstGeom prst="rect">
                <a:avLst/>
              </a:prstGeom>
              <a:noFill/>
              <a:ln w="9525">
                <a:noFill/>
                <a:miter lim="800000"/>
                <a:headEnd/>
                <a:tailEnd/>
              </a:ln>
            </p:spPr>
            <p:txBody>
              <a:bodyPr wrap="none" lIns="0" tIns="0" rIns="0" bIns="0"/>
              <a:lstStyle/>
              <a:p>
                <a:pPr algn="ctr"/>
                <a:r>
                  <a:rPr lang="en-US" sz="1600" dirty="0">
                    <a:solidFill>
                      <a:srgbClr val="7F7F7F"/>
                    </a:solidFill>
                  </a:rPr>
                  <a:t>JDBC</a:t>
                </a:r>
              </a:p>
            </p:txBody>
          </p:sp>
        </p:grpSp>
        <p:grpSp>
          <p:nvGrpSpPr>
            <p:cNvPr id="4" name="Group 112"/>
            <p:cNvGrpSpPr>
              <a:grpSpLocks/>
            </p:cNvGrpSpPr>
            <p:nvPr/>
          </p:nvGrpSpPr>
          <p:grpSpPr bwMode="auto">
            <a:xfrm>
              <a:off x="1609727" y="3656677"/>
              <a:ext cx="1395413" cy="177147"/>
              <a:chOff x="1609344" y="3718065"/>
              <a:chExt cx="1395984" cy="177279"/>
            </a:xfrm>
          </p:grpSpPr>
          <p:cxnSp>
            <p:nvCxnSpPr>
              <p:cNvPr id="145" name="Straight Arrow Connector 144"/>
              <p:cNvCxnSpPr/>
              <p:nvPr/>
            </p:nvCxnSpPr>
            <p:spPr bwMode="auto">
              <a:xfrm>
                <a:off x="1609344" y="3895344"/>
                <a:ext cx="1395984" cy="0"/>
              </a:xfrm>
              <a:prstGeom prst="straightConnector1">
                <a:avLst/>
              </a:prstGeom>
              <a:solidFill>
                <a:schemeClr val="accent1"/>
              </a:solidFill>
              <a:ln w="28575" cap="flat" cmpd="sng" algn="ctr">
                <a:solidFill>
                  <a:schemeClr val="tx1">
                    <a:lumMod val="85000"/>
                    <a:lumOff val="15000"/>
                  </a:schemeClr>
                </a:solidFill>
                <a:prstDash val="solid"/>
                <a:round/>
                <a:headEnd type="triangle" w="med" len="med"/>
                <a:tailEnd type="triangle" w="med" len="med"/>
              </a:ln>
              <a:effectLst/>
            </p:spPr>
          </p:cxnSp>
          <p:sp>
            <p:nvSpPr>
              <p:cNvPr id="146" name="TextBox 61"/>
              <p:cNvSpPr txBox="1">
                <a:spLocks noChangeArrowheads="1"/>
              </p:cNvSpPr>
              <p:nvPr/>
            </p:nvSpPr>
            <p:spPr bwMode="auto">
              <a:xfrm>
                <a:off x="1980193" y="3718065"/>
                <a:ext cx="708377" cy="138360"/>
              </a:xfrm>
              <a:prstGeom prst="rect">
                <a:avLst/>
              </a:prstGeom>
              <a:noFill/>
              <a:ln w="9525">
                <a:noFill/>
                <a:miter lim="800000"/>
                <a:headEnd/>
                <a:tailEnd/>
              </a:ln>
            </p:spPr>
            <p:txBody>
              <a:bodyPr wrap="none" lIns="0" tIns="0" rIns="0" bIns="0"/>
              <a:lstStyle/>
              <a:p>
                <a:pPr algn="ctr"/>
                <a:r>
                  <a:rPr lang="en-US" sz="1600" dirty="0">
                    <a:solidFill>
                      <a:srgbClr val="7F7F7F"/>
                    </a:solidFill>
                  </a:rPr>
                  <a:t>JDBC</a:t>
                </a:r>
              </a:p>
            </p:txBody>
          </p:sp>
        </p:grpSp>
        <p:sp>
          <p:nvSpPr>
            <p:cNvPr id="108" name="Rectangle 62"/>
            <p:cNvSpPr>
              <a:spLocks noChangeArrowheads="1"/>
            </p:cNvSpPr>
            <p:nvPr/>
          </p:nvSpPr>
          <p:spPr bwMode="auto">
            <a:xfrm>
              <a:off x="554040" y="3103563"/>
              <a:ext cx="1362075" cy="1280160"/>
            </a:xfrm>
            <a:prstGeom prst="rect">
              <a:avLst/>
            </a:prstGeom>
            <a:noFill/>
            <a:ln w="9525" algn="ctr">
              <a:solidFill>
                <a:srgbClr val="FF5050"/>
              </a:solidFill>
              <a:prstDash val="dash"/>
              <a:round/>
              <a:headEnd/>
              <a:tailEnd type="triangle" w="med" len="med"/>
            </a:ln>
          </p:spPr>
          <p:txBody>
            <a:bodyPr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sp>
          <p:nvSpPr>
            <p:cNvPr id="109" name="Rectangle 63"/>
            <p:cNvSpPr>
              <a:spLocks noChangeArrowheads="1"/>
            </p:cNvSpPr>
            <p:nvPr/>
          </p:nvSpPr>
          <p:spPr bwMode="auto">
            <a:xfrm>
              <a:off x="565152" y="1627188"/>
              <a:ext cx="1362075" cy="1280160"/>
            </a:xfrm>
            <a:prstGeom prst="rect">
              <a:avLst/>
            </a:prstGeom>
            <a:noFill/>
            <a:ln w="9525" algn="ctr">
              <a:solidFill>
                <a:srgbClr val="FF5050"/>
              </a:solidFill>
              <a:prstDash val="dash"/>
              <a:round/>
              <a:headEnd/>
              <a:tailEnd type="triangle" w="med" len="med"/>
            </a:ln>
          </p:spPr>
          <p:txBody>
            <a:bodyPr wrap="square"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sp>
          <p:nvSpPr>
            <p:cNvPr id="110" name="Rectangle 64"/>
            <p:cNvSpPr>
              <a:spLocks noChangeArrowheads="1"/>
            </p:cNvSpPr>
            <p:nvPr/>
          </p:nvSpPr>
          <p:spPr bwMode="auto">
            <a:xfrm>
              <a:off x="1952625" y="1630363"/>
              <a:ext cx="2306638" cy="1280160"/>
            </a:xfrm>
            <a:prstGeom prst="rect">
              <a:avLst/>
            </a:prstGeom>
            <a:noFill/>
            <a:ln w="9525" algn="ctr">
              <a:solidFill>
                <a:srgbClr val="FF5050"/>
              </a:solidFill>
              <a:round/>
              <a:headEnd/>
              <a:tailEnd type="triangle" w="med" len="med"/>
            </a:ln>
          </p:spPr>
          <p:txBody>
            <a:bodyPr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sp>
          <p:nvSpPr>
            <p:cNvPr id="111" name="Rectangle 65"/>
            <p:cNvSpPr>
              <a:spLocks noChangeArrowheads="1"/>
            </p:cNvSpPr>
            <p:nvPr/>
          </p:nvSpPr>
          <p:spPr bwMode="auto">
            <a:xfrm>
              <a:off x="1955800" y="3098800"/>
              <a:ext cx="2306638" cy="1280160"/>
            </a:xfrm>
            <a:prstGeom prst="rect">
              <a:avLst/>
            </a:prstGeom>
            <a:noFill/>
            <a:ln w="9525" algn="ctr">
              <a:solidFill>
                <a:srgbClr val="FF5050"/>
              </a:solidFill>
              <a:round/>
              <a:headEnd/>
              <a:tailEnd type="triangle" w="med" len="med"/>
            </a:ln>
          </p:spPr>
          <p:txBody>
            <a:bodyPr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cxnSp>
          <p:nvCxnSpPr>
            <p:cNvPr id="112" name="Straight Arrow Connector 72"/>
            <p:cNvCxnSpPr>
              <a:cxnSpLocks noChangeShapeType="1"/>
            </p:cNvCxnSpPr>
            <p:nvPr/>
          </p:nvCxnSpPr>
          <p:spPr bwMode="auto">
            <a:xfrm flipH="1">
              <a:off x="4111627" y="2236788"/>
              <a:ext cx="893763" cy="4762"/>
            </a:xfrm>
            <a:prstGeom prst="straightConnector1">
              <a:avLst/>
            </a:prstGeom>
            <a:noFill/>
            <a:ln w="28575" algn="ctr">
              <a:solidFill>
                <a:srgbClr val="262626"/>
              </a:solidFill>
              <a:round/>
              <a:headEnd type="triangle" w="med" len="med"/>
              <a:tailEnd type="triangle" w="med" len="med"/>
            </a:ln>
          </p:spPr>
        </p:cxnSp>
        <p:cxnSp>
          <p:nvCxnSpPr>
            <p:cNvPr id="113" name="Straight Arrow Connector 73"/>
            <p:cNvCxnSpPr>
              <a:cxnSpLocks noChangeShapeType="1"/>
            </p:cNvCxnSpPr>
            <p:nvPr/>
          </p:nvCxnSpPr>
          <p:spPr bwMode="auto">
            <a:xfrm flipH="1">
              <a:off x="4157663" y="2755900"/>
              <a:ext cx="920750" cy="1004888"/>
            </a:xfrm>
            <a:prstGeom prst="straightConnector1">
              <a:avLst/>
            </a:prstGeom>
            <a:noFill/>
            <a:ln w="28575" algn="ctr">
              <a:solidFill>
                <a:srgbClr val="262626"/>
              </a:solidFill>
              <a:round/>
              <a:headEnd type="triangle" w="med" len="med"/>
              <a:tailEnd type="triangle" w="med" len="med"/>
            </a:ln>
          </p:spPr>
        </p:cxnSp>
        <p:sp>
          <p:nvSpPr>
            <p:cNvPr id="114" name="TextBox 78"/>
            <p:cNvSpPr txBox="1">
              <a:spLocks noChangeArrowheads="1"/>
            </p:cNvSpPr>
            <p:nvPr/>
          </p:nvSpPr>
          <p:spPr bwMode="auto">
            <a:xfrm>
              <a:off x="4173540" y="2051706"/>
              <a:ext cx="708025" cy="139700"/>
            </a:xfrm>
            <a:prstGeom prst="rect">
              <a:avLst/>
            </a:prstGeom>
            <a:noFill/>
            <a:ln w="9525">
              <a:noFill/>
              <a:miter lim="800000"/>
              <a:headEnd/>
              <a:tailEnd/>
            </a:ln>
          </p:spPr>
          <p:txBody>
            <a:bodyPr wrap="none" lIns="0" tIns="0" rIns="0" bIns="0"/>
            <a:lstStyle/>
            <a:p>
              <a:pPr algn="ctr"/>
              <a:r>
                <a:rPr lang="en-US" sz="1600" dirty="0">
                  <a:solidFill>
                    <a:srgbClr val="7F7F7F"/>
                  </a:solidFill>
                </a:rPr>
                <a:t>TCP/IP / SSL</a:t>
              </a:r>
            </a:p>
          </p:txBody>
        </p:sp>
        <p:sp>
          <p:nvSpPr>
            <p:cNvPr id="115" name="TextBox 80"/>
            <p:cNvSpPr txBox="1">
              <a:spLocks noChangeArrowheads="1"/>
            </p:cNvSpPr>
            <p:nvPr/>
          </p:nvSpPr>
          <p:spPr bwMode="auto">
            <a:xfrm rot="18746452">
              <a:off x="4149409" y="3141664"/>
              <a:ext cx="709612" cy="139700"/>
            </a:xfrm>
            <a:prstGeom prst="rect">
              <a:avLst/>
            </a:prstGeom>
            <a:noFill/>
            <a:ln w="9525">
              <a:noFill/>
              <a:miter lim="800000"/>
              <a:headEnd/>
              <a:tailEnd/>
            </a:ln>
          </p:spPr>
          <p:txBody>
            <a:bodyPr wrap="none" lIns="0" tIns="0" rIns="0" bIns="0"/>
            <a:lstStyle/>
            <a:p>
              <a:pPr algn="ctr"/>
              <a:r>
                <a:rPr lang="en-US" sz="1600" dirty="0">
                  <a:solidFill>
                    <a:srgbClr val="7F7F7F"/>
                  </a:solidFill>
                </a:rPr>
                <a:t>TCP/IP / SSL</a:t>
              </a:r>
            </a:p>
          </p:txBody>
        </p:sp>
        <p:sp>
          <p:nvSpPr>
            <p:cNvPr id="116" name="TextBox 115"/>
            <p:cNvSpPr txBox="1"/>
            <p:nvPr/>
          </p:nvSpPr>
          <p:spPr>
            <a:xfrm>
              <a:off x="2811777" y="2709864"/>
              <a:ext cx="1287148" cy="50165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tIns="91440" bIns="91440" anchor="ctr"/>
            <a:lstStyle/>
            <a:p>
              <a:pPr>
                <a:defRPr/>
              </a:pPr>
              <a:r>
                <a:rPr lang="en-US" sz="1600" dirty="0"/>
                <a:t>Agent Hashes Row &amp; Sends PK + Hash</a:t>
              </a:r>
            </a:p>
          </p:txBody>
        </p:sp>
        <p:sp>
          <p:nvSpPr>
            <p:cNvPr id="117" name="Curved Right Arrow 116"/>
            <p:cNvSpPr/>
            <p:nvPr/>
          </p:nvSpPr>
          <p:spPr>
            <a:xfrm>
              <a:off x="295277" y="2224089"/>
              <a:ext cx="530225" cy="1606550"/>
            </a:xfrm>
            <a:prstGeom prst="curvedRightArrow">
              <a:avLst/>
            </a:prstGeom>
            <a:solidFill>
              <a:srgbClr val="FF0000">
                <a:alpha val="67000"/>
              </a:srgb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600" dirty="0">
                <a:solidFill>
                  <a:schemeClr val="tx1"/>
                </a:solidFill>
                <a:cs typeface="Arial" pitchFamily="34" charset="0"/>
              </a:endParaRPr>
            </a:p>
          </p:txBody>
        </p:sp>
        <p:sp>
          <p:nvSpPr>
            <p:cNvPr id="118" name="TextBox 41"/>
            <p:cNvSpPr txBox="1">
              <a:spLocks noChangeArrowheads="1"/>
            </p:cNvSpPr>
            <p:nvPr/>
          </p:nvSpPr>
          <p:spPr bwMode="auto">
            <a:xfrm>
              <a:off x="320707" y="2909971"/>
              <a:ext cx="1199249" cy="234950"/>
            </a:xfrm>
            <a:prstGeom prst="rect">
              <a:avLst/>
            </a:prstGeom>
            <a:noFill/>
            <a:ln w="9525">
              <a:noFill/>
              <a:miter lim="800000"/>
              <a:headEnd/>
              <a:tailEnd/>
            </a:ln>
          </p:spPr>
          <p:txBody>
            <a:bodyPr lIns="0" tIns="0" rIns="0" bIns="0"/>
            <a:lstStyle/>
            <a:p>
              <a:r>
                <a:rPr lang="en-US" sz="1600" b="1" dirty="0" smtClean="0">
                  <a:solidFill>
                    <a:srgbClr val="FF0000"/>
                  </a:solidFill>
                </a:rPr>
                <a:t>GoldenGate</a:t>
              </a:r>
              <a:endParaRPr lang="en-US" sz="1600" b="1" dirty="0">
                <a:solidFill>
                  <a:srgbClr val="FF0000"/>
                </a:solidFill>
              </a:endParaRPr>
            </a:p>
          </p:txBody>
        </p:sp>
        <p:grpSp>
          <p:nvGrpSpPr>
            <p:cNvPr id="5" name="Group 100"/>
            <p:cNvGrpSpPr>
              <a:grpSpLocks/>
            </p:cNvGrpSpPr>
            <p:nvPr/>
          </p:nvGrpSpPr>
          <p:grpSpPr bwMode="auto">
            <a:xfrm>
              <a:off x="3076575" y="3455989"/>
              <a:ext cx="1003300" cy="758825"/>
              <a:chOff x="3063923" y="1865505"/>
              <a:chExt cx="1003580" cy="757984"/>
            </a:xfrm>
          </p:grpSpPr>
          <p:sp>
            <p:nvSpPr>
              <p:cNvPr id="142" name="Rounded Rectangle 141"/>
              <p:cNvSpPr/>
              <p:nvPr/>
            </p:nvSpPr>
            <p:spPr>
              <a:xfrm>
                <a:off x="3063923" y="1865505"/>
                <a:ext cx="1003580" cy="757984"/>
              </a:xfrm>
              <a:prstGeom prst="roundRect">
                <a:avLst/>
              </a:prstGeom>
              <a:noFill/>
              <a:ln w="38100" cap="flat" cmpd="sng" algn="ctr">
                <a:solidFill>
                  <a:srgbClr val="424545"/>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fontAlgn="auto">
                  <a:spcBef>
                    <a:spcPts val="0"/>
                  </a:spcBef>
                  <a:spcAft>
                    <a:spcPts val="0"/>
                  </a:spcAft>
                  <a:defRPr/>
                </a:pPr>
                <a:endParaRPr lang="en-US" sz="1600" kern="0" dirty="0">
                  <a:solidFill>
                    <a:prstClr val="black"/>
                  </a:solidFill>
                  <a:latin typeface="Arial"/>
                  <a:cs typeface="Arial" pitchFamily="34" charset="0"/>
                </a:endParaRPr>
              </a:p>
            </p:txBody>
          </p:sp>
          <p:pic>
            <p:nvPicPr>
              <p:cNvPr id="143" name="Picture 8" descr="E:\My Douments Backup\My Pictures\crystal_project.tar\crystal_project\32x32\actions\gear.png"/>
              <p:cNvPicPr>
                <a:picLocks noChangeAspect="1" noChangeArrowheads="1"/>
              </p:cNvPicPr>
              <p:nvPr/>
            </p:nvPicPr>
            <p:blipFill>
              <a:blip r:embed="rId4" cstate="print"/>
              <a:srcRect/>
              <a:stretch>
                <a:fillRect/>
              </a:stretch>
            </p:blipFill>
            <p:spPr bwMode="auto">
              <a:xfrm>
                <a:off x="3648732" y="2219269"/>
                <a:ext cx="360584" cy="349858"/>
              </a:xfrm>
              <a:prstGeom prst="rect">
                <a:avLst/>
              </a:prstGeom>
              <a:noFill/>
              <a:ln w="9525">
                <a:noFill/>
                <a:miter lim="800000"/>
                <a:headEnd/>
                <a:tailEnd/>
              </a:ln>
            </p:spPr>
          </p:pic>
          <p:sp>
            <p:nvSpPr>
              <p:cNvPr id="144" name="TextBox 99"/>
              <p:cNvSpPr txBox="1">
                <a:spLocks noChangeArrowheads="1"/>
              </p:cNvSpPr>
              <p:nvPr/>
            </p:nvSpPr>
            <p:spPr bwMode="auto">
              <a:xfrm>
                <a:off x="3131820" y="1943100"/>
                <a:ext cx="872490" cy="424351"/>
              </a:xfrm>
              <a:prstGeom prst="rect">
                <a:avLst/>
              </a:prstGeom>
              <a:noFill/>
              <a:ln w="9525">
                <a:noFill/>
                <a:miter lim="800000"/>
                <a:headEnd/>
                <a:tailEnd/>
              </a:ln>
            </p:spPr>
            <p:txBody>
              <a:bodyPr>
                <a:spAutoFit/>
              </a:bodyPr>
              <a:lstStyle/>
              <a:p>
                <a:r>
                  <a:rPr lang="en-US" sz="1600" dirty="0">
                    <a:solidFill>
                      <a:schemeClr val="tx2"/>
                    </a:solidFill>
                  </a:rPr>
                  <a:t>Veridata Agent</a:t>
                </a:r>
              </a:p>
            </p:txBody>
          </p:sp>
        </p:grpSp>
        <p:grpSp>
          <p:nvGrpSpPr>
            <p:cNvPr id="6" name="Group 101"/>
            <p:cNvGrpSpPr>
              <a:grpSpLocks/>
            </p:cNvGrpSpPr>
            <p:nvPr/>
          </p:nvGrpSpPr>
          <p:grpSpPr bwMode="auto">
            <a:xfrm>
              <a:off x="3051175" y="1835151"/>
              <a:ext cx="1004888" cy="757238"/>
              <a:chOff x="3063923" y="1865505"/>
              <a:chExt cx="1003580" cy="757984"/>
            </a:xfrm>
          </p:grpSpPr>
          <p:sp>
            <p:nvSpPr>
              <p:cNvPr id="139" name="Rounded Rectangle 138"/>
              <p:cNvSpPr/>
              <p:nvPr/>
            </p:nvSpPr>
            <p:spPr>
              <a:xfrm>
                <a:off x="3063923" y="1865505"/>
                <a:ext cx="1003580" cy="757984"/>
              </a:xfrm>
              <a:prstGeom prst="roundRect">
                <a:avLst/>
              </a:prstGeom>
              <a:noFill/>
              <a:ln w="38100" cap="flat" cmpd="sng" algn="ctr">
                <a:solidFill>
                  <a:srgbClr val="424545"/>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fontAlgn="auto">
                  <a:spcBef>
                    <a:spcPts val="0"/>
                  </a:spcBef>
                  <a:spcAft>
                    <a:spcPts val="0"/>
                  </a:spcAft>
                  <a:defRPr/>
                </a:pPr>
                <a:endParaRPr lang="en-US" sz="1600" kern="0" dirty="0">
                  <a:solidFill>
                    <a:prstClr val="black"/>
                  </a:solidFill>
                  <a:latin typeface="Arial"/>
                  <a:cs typeface="Arial" pitchFamily="34" charset="0"/>
                </a:endParaRPr>
              </a:p>
            </p:txBody>
          </p:sp>
          <p:pic>
            <p:nvPicPr>
              <p:cNvPr id="140" name="Picture 8" descr="E:\My Douments Backup\My Pictures\crystal_project.tar\crystal_project\32x32\actions\gear.png"/>
              <p:cNvPicPr>
                <a:picLocks noChangeAspect="1" noChangeArrowheads="1"/>
              </p:cNvPicPr>
              <p:nvPr/>
            </p:nvPicPr>
            <p:blipFill>
              <a:blip r:embed="rId4" cstate="print"/>
              <a:srcRect/>
              <a:stretch>
                <a:fillRect/>
              </a:stretch>
            </p:blipFill>
            <p:spPr bwMode="auto">
              <a:xfrm>
                <a:off x="3648732" y="2219269"/>
                <a:ext cx="360584" cy="349858"/>
              </a:xfrm>
              <a:prstGeom prst="rect">
                <a:avLst/>
              </a:prstGeom>
              <a:noFill/>
              <a:ln w="9525">
                <a:noFill/>
                <a:miter lim="800000"/>
                <a:headEnd/>
                <a:tailEnd/>
              </a:ln>
            </p:spPr>
          </p:pic>
          <p:sp>
            <p:nvSpPr>
              <p:cNvPr id="141" name="TextBox 104"/>
              <p:cNvSpPr txBox="1">
                <a:spLocks noChangeArrowheads="1"/>
              </p:cNvSpPr>
              <p:nvPr/>
            </p:nvSpPr>
            <p:spPr bwMode="auto">
              <a:xfrm>
                <a:off x="3131820" y="1943100"/>
                <a:ext cx="872490" cy="425241"/>
              </a:xfrm>
              <a:prstGeom prst="rect">
                <a:avLst/>
              </a:prstGeom>
              <a:noFill/>
              <a:ln w="9525">
                <a:noFill/>
                <a:miter lim="800000"/>
                <a:headEnd/>
                <a:tailEnd/>
              </a:ln>
            </p:spPr>
            <p:txBody>
              <a:bodyPr>
                <a:spAutoFit/>
              </a:bodyPr>
              <a:lstStyle/>
              <a:p>
                <a:r>
                  <a:rPr lang="en-US" sz="1600" dirty="0">
                    <a:solidFill>
                      <a:schemeClr val="tx2"/>
                    </a:solidFill>
                  </a:rPr>
                  <a:t>Veridata Agent</a:t>
                </a:r>
              </a:p>
            </p:txBody>
          </p:sp>
        </p:grpSp>
        <p:grpSp>
          <p:nvGrpSpPr>
            <p:cNvPr id="7" name="Group 120"/>
            <p:cNvGrpSpPr>
              <a:grpSpLocks/>
            </p:cNvGrpSpPr>
            <p:nvPr/>
          </p:nvGrpSpPr>
          <p:grpSpPr bwMode="auto">
            <a:xfrm>
              <a:off x="4765677" y="944564"/>
              <a:ext cx="3692525" cy="3440480"/>
              <a:chOff x="5222847" y="943870"/>
              <a:chExt cx="3692275" cy="3440757"/>
            </a:xfrm>
          </p:grpSpPr>
          <p:pic>
            <p:nvPicPr>
              <p:cNvPr id="122" name="Picture 121"/>
              <p:cNvPicPr>
                <a:picLocks noChangeAspect="1"/>
              </p:cNvPicPr>
              <p:nvPr/>
            </p:nvPicPr>
            <p:blipFill>
              <a:blip r:embed="rId5" cstate="print"/>
              <a:stretch>
                <a:fillRect/>
              </a:stretch>
            </p:blipFill>
            <p:spPr>
              <a:xfrm>
                <a:off x="6129249" y="943870"/>
                <a:ext cx="574636" cy="574721"/>
              </a:xfrm>
              <a:prstGeom prst="rect">
                <a:avLst/>
              </a:prstGeom>
              <a:effectLst>
                <a:outerShdw blurRad="50800" dist="38100" dir="4560000">
                  <a:srgbClr val="000000">
                    <a:alpha val="43000"/>
                  </a:srgbClr>
                </a:outerShdw>
              </a:effectLst>
            </p:spPr>
          </p:pic>
          <p:grpSp>
            <p:nvGrpSpPr>
              <p:cNvPr id="8" name="Group 115"/>
              <p:cNvGrpSpPr>
                <a:grpSpLocks/>
              </p:cNvGrpSpPr>
              <p:nvPr/>
            </p:nvGrpSpPr>
            <p:grpSpPr bwMode="auto">
              <a:xfrm>
                <a:off x="7534575" y="1908886"/>
                <a:ext cx="1285875" cy="1315333"/>
                <a:chOff x="7534575" y="2707462"/>
                <a:chExt cx="1285875" cy="1315333"/>
              </a:xfrm>
            </p:grpSpPr>
            <p:pic>
              <p:nvPicPr>
                <p:cNvPr id="137" name="Picture 49"/>
                <p:cNvPicPr>
                  <a:picLocks noChangeAspect="1"/>
                </p:cNvPicPr>
                <p:nvPr/>
              </p:nvPicPr>
              <p:blipFill>
                <a:blip r:embed="rId3" cstate="print">
                  <a:grayscl/>
                </a:blip>
                <a:srcRect/>
                <a:stretch>
                  <a:fillRect/>
                </a:stretch>
              </p:blipFill>
              <p:spPr bwMode="auto">
                <a:xfrm>
                  <a:off x="7702848" y="2707462"/>
                  <a:ext cx="1117602" cy="928560"/>
                </a:xfrm>
                <a:prstGeom prst="rect">
                  <a:avLst/>
                </a:prstGeom>
                <a:noFill/>
                <a:ln w="9525">
                  <a:noFill/>
                  <a:miter lim="800000"/>
                  <a:headEnd/>
                  <a:tailEnd/>
                </a:ln>
              </p:spPr>
            </p:pic>
            <p:sp>
              <p:nvSpPr>
                <p:cNvPr id="138" name="Text Box 16"/>
                <p:cNvSpPr txBox="1">
                  <a:spLocks noChangeArrowheads="1"/>
                </p:cNvSpPr>
                <p:nvPr/>
              </p:nvSpPr>
              <p:spPr bwMode="auto">
                <a:xfrm>
                  <a:off x="7534575" y="3626317"/>
                  <a:ext cx="1285875" cy="396478"/>
                </a:xfrm>
                <a:prstGeom prst="rect">
                  <a:avLst/>
                </a:prstGeom>
                <a:noFill/>
                <a:ln w="9525">
                  <a:noFill/>
                  <a:round/>
                  <a:headEnd/>
                  <a:tailEnd/>
                </a:ln>
              </p:spPr>
              <p:txBody>
                <a:bodyPr lIns="90000" tIns="45000" rIns="90000" bIns="45000"/>
                <a:lstStyle/>
                <a:p>
                  <a:pPr algn="r" defTabSz="457200">
                    <a:spcBef>
                      <a:spcPts val="1250"/>
                    </a:spcBef>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7F7F7F"/>
                      </a:solidFill>
                    </a:rPr>
                    <a:t>Veridata Repository</a:t>
                  </a:r>
                </a:p>
              </p:txBody>
            </p:sp>
          </p:grpSp>
          <p:sp>
            <p:nvSpPr>
              <p:cNvPr id="124" name="Text Box 16"/>
              <p:cNvSpPr txBox="1">
                <a:spLocks noChangeArrowheads="1"/>
              </p:cNvSpPr>
              <p:nvPr/>
            </p:nvSpPr>
            <p:spPr bwMode="auto">
              <a:xfrm>
                <a:off x="6642951" y="1073859"/>
                <a:ext cx="907475" cy="396478"/>
              </a:xfrm>
              <a:prstGeom prst="rect">
                <a:avLst/>
              </a:prstGeom>
              <a:noFill/>
              <a:ln w="9525">
                <a:noFill/>
                <a:round/>
                <a:headEnd/>
                <a:tailEnd/>
              </a:ln>
            </p:spPr>
            <p:txBody>
              <a:bodyPr lIns="90000" tIns="45000" rIns="90000" bIns="45000"/>
              <a:lstStyle/>
              <a:p>
                <a:pPr defTabSz="457200">
                  <a:spcBef>
                    <a:spcPts val="1250"/>
                  </a:spcBef>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7F7F7F"/>
                    </a:solidFill>
                  </a:rPr>
                  <a:t>Web  Client</a:t>
                </a:r>
              </a:p>
            </p:txBody>
          </p:sp>
          <p:sp>
            <p:nvSpPr>
              <p:cNvPr id="125" name="Rectangle 66"/>
              <p:cNvSpPr>
                <a:spLocks noChangeArrowheads="1"/>
              </p:cNvSpPr>
              <p:nvPr/>
            </p:nvSpPr>
            <p:spPr bwMode="auto">
              <a:xfrm>
                <a:off x="5222847" y="1631970"/>
                <a:ext cx="2306784" cy="2743421"/>
              </a:xfrm>
              <a:prstGeom prst="rect">
                <a:avLst/>
              </a:prstGeom>
              <a:noFill/>
              <a:ln w="9525" algn="ctr">
                <a:solidFill>
                  <a:srgbClr val="FF5050"/>
                </a:solidFill>
                <a:round/>
                <a:headEnd/>
                <a:tailEnd type="triangle" w="med" len="med"/>
              </a:ln>
            </p:spPr>
            <p:txBody>
              <a:bodyPr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sp>
            <p:nvSpPr>
              <p:cNvPr id="126" name="Rectangle 67"/>
              <p:cNvSpPr>
                <a:spLocks noChangeArrowheads="1"/>
              </p:cNvSpPr>
              <p:nvPr/>
            </p:nvSpPr>
            <p:spPr bwMode="auto">
              <a:xfrm>
                <a:off x="7552757" y="1641206"/>
                <a:ext cx="1362365" cy="2743421"/>
              </a:xfrm>
              <a:prstGeom prst="rect">
                <a:avLst/>
              </a:prstGeom>
              <a:noFill/>
              <a:ln w="9525" algn="ctr">
                <a:solidFill>
                  <a:srgbClr val="FF5050"/>
                </a:solidFill>
                <a:prstDash val="dash"/>
                <a:round/>
                <a:headEnd/>
                <a:tailEnd type="triangle" w="med" len="med"/>
              </a:ln>
            </p:spPr>
            <p:txBody>
              <a:bodyPr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sp>
            <p:nvSpPr>
              <p:cNvPr id="127" name="Rounded Rectangle 126"/>
              <p:cNvSpPr/>
              <p:nvPr/>
            </p:nvSpPr>
            <p:spPr>
              <a:xfrm>
                <a:off x="5506991" y="1910735"/>
                <a:ext cx="1823914" cy="833505"/>
              </a:xfrm>
              <a:prstGeom prst="roundRect">
                <a:avLst/>
              </a:prstGeom>
              <a:solidFill>
                <a:srgbClr val="FFFFFF"/>
              </a:solidFill>
              <a:ln w="38100" cap="flat" cmpd="sng" algn="ctr">
                <a:solidFill>
                  <a:srgbClr val="424545"/>
                </a:solidFill>
                <a:prstDash val="solid"/>
                <a:round/>
                <a:headEnd type="none" w="med" len="med"/>
                <a:tailEnd type="none" w="med" len="med"/>
              </a:ln>
              <a:effectLst>
                <a:outerShdw blurRad="50800" dist="38100" dir="2700000">
                  <a:srgbClr val="000000">
                    <a:alpha val="43000"/>
                  </a:srgbClr>
                </a:outerShdw>
              </a:effectLst>
            </p:spPr>
            <p:txBody>
              <a:bodyPr lIns="0" tIns="0" rIns="0" bIns="0" anchor="ctr"/>
              <a:lstStyle/>
              <a:p>
                <a:pPr algn="ctr" fontAlgn="auto">
                  <a:spcBef>
                    <a:spcPts val="0"/>
                  </a:spcBef>
                  <a:spcAft>
                    <a:spcPts val="0"/>
                  </a:spcAft>
                  <a:defRPr/>
                </a:pPr>
                <a:r>
                  <a:rPr lang="en-US" sz="1600" b="1" kern="0" dirty="0">
                    <a:solidFill>
                      <a:srgbClr val="7F7F7F"/>
                    </a:solidFill>
                    <a:latin typeface="Arial"/>
                    <a:cs typeface="Arial" pitchFamily="34" charset="0"/>
                  </a:rPr>
                  <a:t>Veridata</a:t>
                </a:r>
              </a:p>
              <a:p>
                <a:pPr algn="ctr" fontAlgn="auto">
                  <a:spcBef>
                    <a:spcPts val="0"/>
                  </a:spcBef>
                  <a:spcAft>
                    <a:spcPts val="0"/>
                  </a:spcAft>
                  <a:defRPr/>
                </a:pPr>
                <a:r>
                  <a:rPr lang="en-US" sz="1600" b="1" kern="0" dirty="0">
                    <a:solidFill>
                      <a:srgbClr val="7F7F7F"/>
                    </a:solidFill>
                    <a:latin typeface="Arial"/>
                  </a:rPr>
                  <a:t>Web Server</a:t>
                </a:r>
                <a:endParaRPr lang="en-US" sz="1600" b="1" kern="0" dirty="0">
                  <a:solidFill>
                    <a:srgbClr val="7F7F7F"/>
                  </a:solidFill>
                  <a:latin typeface="Arial"/>
                  <a:cs typeface="Arial" pitchFamily="34" charset="0"/>
                </a:endParaRPr>
              </a:p>
            </p:txBody>
          </p:sp>
          <p:sp>
            <p:nvSpPr>
              <p:cNvPr id="128" name="Rounded Rectangle 127"/>
              <p:cNvSpPr/>
              <p:nvPr/>
            </p:nvSpPr>
            <p:spPr>
              <a:xfrm>
                <a:off x="5364125" y="3519003"/>
                <a:ext cx="1092126" cy="746560"/>
              </a:xfrm>
              <a:prstGeom prst="roundRect">
                <a:avLst/>
              </a:prstGeom>
              <a:solidFill>
                <a:srgbClr val="FFFFFF"/>
              </a:solidFill>
              <a:ln w="38100" cap="flat" cmpd="sng" algn="ctr">
                <a:solidFill>
                  <a:srgbClr val="424545"/>
                </a:solidFill>
                <a:prstDash val="solid"/>
                <a:round/>
                <a:headEnd type="none" w="med" len="med"/>
                <a:tailEnd type="none" w="med" len="med"/>
              </a:ln>
              <a:effectLst>
                <a:outerShdw blurRad="50800" dist="38100" dir="2700000">
                  <a:srgbClr val="000000">
                    <a:alpha val="43000"/>
                  </a:srgbClr>
                </a:outerShdw>
              </a:effectLst>
            </p:spPr>
            <p:txBody>
              <a:bodyPr lIns="0" tIns="0" rIns="0" bIns="0" anchor="ctr"/>
              <a:lstStyle/>
              <a:p>
                <a:pPr algn="ctr" fontAlgn="auto">
                  <a:spcBef>
                    <a:spcPts val="0"/>
                  </a:spcBef>
                  <a:spcAft>
                    <a:spcPts val="0"/>
                  </a:spcAft>
                  <a:defRPr/>
                </a:pPr>
                <a:r>
                  <a:rPr lang="en-US" sz="1600" b="1" kern="0" dirty="0">
                    <a:solidFill>
                      <a:srgbClr val="7F7F7F"/>
                    </a:solidFill>
                    <a:latin typeface="Arial"/>
                    <a:cs typeface="Arial" pitchFamily="34" charset="0"/>
                  </a:rPr>
                  <a:t>Run Compare CLI</a:t>
                </a:r>
              </a:p>
              <a:p>
                <a:pPr algn="ctr" fontAlgn="auto">
                  <a:spcBef>
                    <a:spcPts val="0"/>
                  </a:spcBef>
                  <a:spcAft>
                    <a:spcPts val="0"/>
                  </a:spcAft>
                  <a:defRPr/>
                </a:pPr>
                <a:r>
                  <a:rPr lang="en-US" sz="1600" b="1" kern="0" dirty="0">
                    <a:solidFill>
                      <a:srgbClr val="7F7F7F"/>
                    </a:solidFill>
                    <a:latin typeface="Arial"/>
                  </a:rPr>
                  <a:t>(Vericom)</a:t>
                </a:r>
                <a:endParaRPr lang="en-US" sz="1600" b="1" kern="0" dirty="0">
                  <a:solidFill>
                    <a:srgbClr val="7F7F7F"/>
                  </a:solidFill>
                  <a:latin typeface="Arial"/>
                  <a:cs typeface="Arial" pitchFamily="34" charset="0"/>
                </a:endParaRPr>
              </a:p>
            </p:txBody>
          </p:sp>
          <p:cxnSp>
            <p:nvCxnSpPr>
              <p:cNvPr id="129" name="Straight Arrow Connector 128"/>
              <p:cNvCxnSpPr/>
              <p:nvPr/>
            </p:nvCxnSpPr>
            <p:spPr bwMode="auto">
              <a:xfrm flipH="1" flipV="1">
                <a:off x="7038824" y="2788694"/>
                <a:ext cx="3175" cy="736659"/>
              </a:xfrm>
              <a:prstGeom prst="straightConnector1">
                <a:avLst/>
              </a:prstGeom>
              <a:solidFill>
                <a:schemeClr val="accent1"/>
              </a:solidFill>
              <a:ln w="28575" cap="flat" cmpd="sng" algn="ctr">
                <a:solidFill>
                  <a:schemeClr val="tx1">
                    <a:lumMod val="85000"/>
                    <a:lumOff val="15000"/>
                  </a:schemeClr>
                </a:solidFill>
                <a:prstDash val="solid"/>
                <a:round/>
                <a:headEnd type="none" w="med" len="med"/>
                <a:tailEnd type="triangle" w="med" len="med"/>
              </a:ln>
              <a:effectLst/>
            </p:spPr>
          </p:cxnSp>
          <p:cxnSp>
            <p:nvCxnSpPr>
              <p:cNvPr id="130" name="Straight Arrow Connector 129"/>
              <p:cNvCxnSpPr/>
              <p:nvPr/>
            </p:nvCxnSpPr>
            <p:spPr bwMode="auto">
              <a:xfrm flipH="1" flipV="1">
                <a:off x="5794308" y="2795044"/>
                <a:ext cx="6350" cy="723958"/>
              </a:xfrm>
              <a:prstGeom prst="straightConnector1">
                <a:avLst/>
              </a:prstGeom>
              <a:solidFill>
                <a:schemeClr val="accent1"/>
              </a:solidFill>
              <a:ln w="28575" cap="flat" cmpd="sng" algn="ctr">
                <a:solidFill>
                  <a:schemeClr val="tx1">
                    <a:lumMod val="85000"/>
                    <a:lumOff val="15000"/>
                  </a:schemeClr>
                </a:solidFill>
                <a:prstDash val="solid"/>
                <a:round/>
                <a:headEnd type="none" w="med" len="med"/>
                <a:tailEnd type="triangle" w="med" len="med"/>
              </a:ln>
              <a:effectLst/>
            </p:spPr>
          </p:cxnSp>
          <p:cxnSp>
            <p:nvCxnSpPr>
              <p:cNvPr id="131" name="Straight Arrow Connector 130"/>
              <p:cNvCxnSpPr/>
              <p:nvPr/>
            </p:nvCxnSpPr>
            <p:spPr bwMode="auto">
              <a:xfrm flipV="1">
                <a:off x="7335667" y="2636282"/>
                <a:ext cx="498441" cy="0"/>
              </a:xfrm>
              <a:prstGeom prst="straightConnector1">
                <a:avLst/>
              </a:prstGeom>
              <a:solidFill>
                <a:schemeClr val="accent1"/>
              </a:solidFill>
              <a:ln w="28575" cap="flat" cmpd="sng" algn="ctr">
                <a:solidFill>
                  <a:schemeClr val="tx1">
                    <a:lumMod val="85000"/>
                    <a:lumOff val="15000"/>
                  </a:schemeClr>
                </a:solidFill>
                <a:prstDash val="solid"/>
                <a:round/>
                <a:headEnd type="none" w="med" len="med"/>
                <a:tailEnd type="triangle" w="med" len="med"/>
              </a:ln>
              <a:effectLst/>
            </p:spPr>
          </p:cxnSp>
          <p:sp>
            <p:nvSpPr>
              <p:cNvPr id="132" name="TextBox 76"/>
              <p:cNvSpPr txBox="1">
                <a:spLocks noChangeArrowheads="1"/>
              </p:cNvSpPr>
              <p:nvPr/>
            </p:nvSpPr>
            <p:spPr bwMode="auto">
              <a:xfrm>
                <a:off x="7303770" y="2460777"/>
                <a:ext cx="497270" cy="138360"/>
              </a:xfrm>
              <a:prstGeom prst="rect">
                <a:avLst/>
              </a:prstGeom>
              <a:noFill/>
              <a:ln w="9525">
                <a:noFill/>
                <a:miter lim="800000"/>
                <a:headEnd/>
                <a:tailEnd/>
              </a:ln>
            </p:spPr>
            <p:txBody>
              <a:bodyPr wrap="none" lIns="0" tIns="0" rIns="0" bIns="0"/>
              <a:lstStyle/>
              <a:p>
                <a:pPr algn="ctr"/>
                <a:r>
                  <a:rPr lang="en-US" sz="1600" dirty="0">
                    <a:solidFill>
                      <a:srgbClr val="7F7F7F"/>
                    </a:solidFill>
                  </a:rPr>
                  <a:t>JDBC</a:t>
                </a:r>
                <a:endParaRPr lang="en-US" sz="900" dirty="0">
                  <a:solidFill>
                    <a:srgbClr val="7F7F7F"/>
                  </a:solidFill>
                </a:endParaRPr>
              </a:p>
            </p:txBody>
          </p:sp>
          <p:cxnSp>
            <p:nvCxnSpPr>
              <p:cNvPr id="133" name="Straight Arrow Connector 82"/>
              <p:cNvCxnSpPr>
                <a:cxnSpLocks noChangeShapeType="1"/>
                <a:endCxn id="127" idx="0"/>
              </p:cNvCxnSpPr>
              <p:nvPr/>
            </p:nvCxnSpPr>
            <p:spPr bwMode="auto">
              <a:xfrm rot="16200000" flipH="1">
                <a:off x="6222273" y="1713496"/>
                <a:ext cx="391422" cy="2024"/>
              </a:xfrm>
              <a:prstGeom prst="straightConnector1">
                <a:avLst/>
              </a:prstGeom>
              <a:noFill/>
              <a:ln w="28575" algn="ctr">
                <a:solidFill>
                  <a:srgbClr val="262626"/>
                </a:solidFill>
                <a:round/>
                <a:headEnd/>
                <a:tailEnd type="triangle" w="med" len="med"/>
              </a:ln>
            </p:spPr>
          </p:cxnSp>
          <p:sp>
            <p:nvSpPr>
              <p:cNvPr id="134" name="TextBox 83"/>
              <p:cNvSpPr txBox="1">
                <a:spLocks noChangeArrowheads="1"/>
              </p:cNvSpPr>
              <p:nvPr/>
            </p:nvSpPr>
            <p:spPr bwMode="auto">
              <a:xfrm>
                <a:off x="6265273" y="1652736"/>
                <a:ext cx="708377" cy="138360"/>
              </a:xfrm>
              <a:prstGeom prst="rect">
                <a:avLst/>
              </a:prstGeom>
              <a:noFill/>
              <a:ln w="9525">
                <a:noFill/>
                <a:miter lim="800000"/>
                <a:headEnd/>
                <a:tailEnd/>
              </a:ln>
            </p:spPr>
            <p:txBody>
              <a:bodyPr wrap="none" lIns="0" tIns="0" rIns="0" bIns="0"/>
              <a:lstStyle/>
              <a:p>
                <a:pPr algn="ctr"/>
                <a:r>
                  <a:rPr lang="en-US" sz="1600" dirty="0">
                    <a:solidFill>
                      <a:srgbClr val="000000"/>
                    </a:solidFill>
                  </a:rPr>
                  <a:t>HTTP</a:t>
                </a:r>
              </a:p>
            </p:txBody>
          </p:sp>
          <p:sp>
            <p:nvSpPr>
              <p:cNvPr id="135" name="TextBox 134"/>
              <p:cNvSpPr txBox="1"/>
              <p:nvPr/>
            </p:nvSpPr>
            <p:spPr>
              <a:xfrm>
                <a:off x="7370590" y="1247106"/>
                <a:ext cx="1366744" cy="533443"/>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tIns="0" bIns="0" anchor="ctr"/>
              <a:lstStyle/>
              <a:p>
                <a:pPr>
                  <a:defRPr/>
                </a:pPr>
                <a:r>
                  <a:rPr lang="en-US" sz="1600" dirty="0"/>
                  <a:t>Server Sorts Rows, Compares Hash, Generates COOS</a:t>
                </a:r>
              </a:p>
            </p:txBody>
          </p:sp>
          <p:sp>
            <p:nvSpPr>
              <p:cNvPr id="136" name="Rounded Rectangle 135"/>
              <p:cNvSpPr/>
              <p:nvPr/>
            </p:nvSpPr>
            <p:spPr>
              <a:xfrm>
                <a:off x="6522921" y="3512652"/>
                <a:ext cx="1008364" cy="752911"/>
              </a:xfrm>
              <a:prstGeom prst="roundRect">
                <a:avLst/>
              </a:prstGeom>
              <a:solidFill>
                <a:srgbClr val="FFFFFF"/>
              </a:solidFill>
              <a:ln w="38100" cap="flat" cmpd="sng" algn="ctr">
                <a:solidFill>
                  <a:srgbClr val="424545"/>
                </a:solidFill>
                <a:prstDash val="solid"/>
                <a:round/>
                <a:headEnd type="none" w="med" len="med"/>
                <a:tailEnd type="none" w="med" len="med"/>
              </a:ln>
              <a:effectLst>
                <a:outerShdw blurRad="50800" dist="38100" dir="2700000">
                  <a:srgbClr val="000000">
                    <a:alpha val="43000"/>
                  </a:srgbClr>
                </a:outerShdw>
              </a:effectLst>
            </p:spPr>
            <p:txBody>
              <a:bodyPr lIns="0" tIns="0" rIns="0" bIns="0" anchor="ctr"/>
              <a:lstStyle/>
              <a:p>
                <a:pPr algn="ctr" fontAlgn="auto">
                  <a:spcBef>
                    <a:spcPts val="0"/>
                  </a:spcBef>
                  <a:spcAft>
                    <a:spcPts val="0"/>
                  </a:spcAft>
                  <a:defRPr/>
                </a:pPr>
                <a:r>
                  <a:rPr lang="en-US" sz="1600" b="1" kern="0" dirty="0" smtClean="0">
                    <a:solidFill>
                      <a:srgbClr val="7F7F7F"/>
                    </a:solidFill>
                    <a:latin typeface="Arial"/>
                    <a:cs typeface="Arial" pitchFamily="34" charset="0"/>
                  </a:rPr>
                  <a:t>Import and Export Utilities</a:t>
                </a:r>
                <a:endParaRPr lang="en-US" sz="1600" b="1" kern="0" dirty="0">
                  <a:solidFill>
                    <a:srgbClr val="7F7F7F"/>
                  </a:solidFill>
                  <a:latin typeface="Arial"/>
                  <a:cs typeface="Arial" pitchFamily="34" charset="0"/>
                </a:endParaRPr>
              </a:p>
              <a:p>
                <a:pPr algn="ctr" fontAlgn="auto">
                  <a:spcBef>
                    <a:spcPts val="0"/>
                  </a:spcBef>
                  <a:spcAft>
                    <a:spcPts val="0"/>
                  </a:spcAft>
                  <a:defRPr/>
                </a:pPr>
                <a:r>
                  <a:rPr lang="en-US" sz="1600" b="1" kern="0" dirty="0">
                    <a:solidFill>
                      <a:srgbClr val="7F7F7F"/>
                    </a:solidFill>
                    <a:latin typeface="Arial"/>
                  </a:rPr>
                  <a:t>(Scripting)</a:t>
                </a:r>
                <a:endParaRPr lang="en-US" sz="1600" b="1" kern="0" dirty="0">
                  <a:solidFill>
                    <a:srgbClr val="7F7F7F"/>
                  </a:solidFill>
                  <a:latin typeface="Arial"/>
                  <a:cs typeface="Arial" pitchFamily="34" charset="0"/>
                </a:endParaRPr>
              </a:p>
            </p:txBody>
          </p:sp>
        </p:grpSp>
      </p:grpSp>
      <p:sp>
        <p:nvSpPr>
          <p:cNvPr id="52" name="Rounded Rectangle 51"/>
          <p:cNvSpPr/>
          <p:nvPr/>
        </p:nvSpPr>
        <p:spPr bwMode="auto">
          <a:xfrm>
            <a:off x="7555633" y="4116405"/>
            <a:ext cx="1388124" cy="635363"/>
          </a:xfrm>
          <a:prstGeom prst="roundRect">
            <a:avLst/>
          </a:prstGeom>
          <a:solidFill>
            <a:srgbClr val="FFFFFF"/>
          </a:solidFill>
          <a:ln w="38100" cap="flat" cmpd="sng" algn="ctr">
            <a:solidFill>
              <a:srgbClr val="424545"/>
            </a:solidFill>
            <a:prstDash val="solid"/>
            <a:round/>
            <a:headEnd type="none" w="med" len="med"/>
            <a:tailEnd type="none" w="med" len="med"/>
          </a:ln>
          <a:effectLst>
            <a:outerShdw blurRad="50800" dist="38100" dir="2700000">
              <a:srgbClr val="000000">
                <a:alpha val="43000"/>
              </a:srgbClr>
            </a:outerShdw>
          </a:effectLst>
        </p:spPr>
        <p:txBody>
          <a:bodyPr lIns="0" tIns="0" rIns="0" bIns="0" anchor="ctr"/>
          <a:lstStyle/>
          <a:p>
            <a:pPr algn="ctr" fontAlgn="auto">
              <a:spcBef>
                <a:spcPts val="0"/>
              </a:spcBef>
              <a:spcAft>
                <a:spcPts val="0"/>
              </a:spcAft>
              <a:defRPr/>
            </a:pPr>
            <a:r>
              <a:rPr lang="en-US" sz="1600" b="1" kern="0" dirty="0" smtClean="0">
                <a:solidFill>
                  <a:srgbClr val="7F7F7F"/>
                </a:solidFill>
                <a:latin typeface="Arial"/>
                <a:cs typeface="Arial" pitchFamily="34" charset="0"/>
              </a:rPr>
              <a:t>OGVPP Utility</a:t>
            </a:r>
            <a:endParaRPr lang="en-US" sz="1600" b="1" kern="0" dirty="0">
              <a:solidFill>
                <a:srgbClr val="7F7F7F"/>
              </a:solidFill>
              <a:latin typeface="Arial"/>
              <a:cs typeface="Arial" pitchFamily="34" charset="0"/>
            </a:endParaRPr>
          </a:p>
        </p:txBody>
      </p:sp>
      <p:cxnSp>
        <p:nvCxnSpPr>
          <p:cNvPr id="53" name="Straight Arrow Connector 52"/>
          <p:cNvCxnSpPr>
            <a:stCxn id="52" idx="0"/>
          </p:cNvCxnSpPr>
          <p:nvPr/>
        </p:nvCxnSpPr>
        <p:spPr bwMode="auto">
          <a:xfrm flipH="1" flipV="1">
            <a:off x="8222870" y="3704932"/>
            <a:ext cx="26825" cy="411473"/>
          </a:xfrm>
          <a:prstGeom prst="straightConnector1">
            <a:avLst/>
          </a:prstGeom>
          <a:solidFill>
            <a:schemeClr val="accent1"/>
          </a:solidFill>
          <a:ln w="28575" cap="flat" cmpd="sng" algn="ctr">
            <a:solidFill>
              <a:schemeClr val="tx1">
                <a:lumMod val="85000"/>
                <a:lumOff val="15000"/>
              </a:schemeClr>
            </a:solidFill>
            <a:prstDash val="solid"/>
            <a:round/>
            <a:headEnd type="none" w="med" len="med"/>
            <a:tailEnd type="triangle" w="med" len="med"/>
          </a:ln>
          <a:effectLst/>
        </p:spPr>
      </p:cxnSp>
    </p:spTree>
    <p:extLst>
      <p:ext uri="{BB962C8B-B14F-4D97-AF65-F5344CB8AC3E}">
        <p14:creationId xmlns:p14="http://schemas.microsoft.com/office/powerpoint/2010/main" val="455177546"/>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072871" y="328084"/>
            <a:ext cx="10969943" cy="541867"/>
          </a:xfrm>
        </p:spPr>
        <p:txBody>
          <a:bodyPr/>
          <a:lstStyle/>
          <a:p>
            <a:pPr eaLnBrk="1" hangingPunct="1"/>
            <a:r>
              <a:rPr lang="en-US" dirty="0" smtClean="0"/>
              <a:t>Oracle GoldenGate Veridata</a:t>
            </a:r>
          </a:p>
        </p:txBody>
      </p:sp>
      <p:sp>
        <p:nvSpPr>
          <p:cNvPr id="37891" name="Content Placeholder 2"/>
          <p:cNvSpPr>
            <a:spLocks noGrp="1"/>
          </p:cNvSpPr>
          <p:nvPr>
            <p:ph sz="quarter" idx="12"/>
          </p:nvPr>
        </p:nvSpPr>
        <p:spPr>
          <a:xfrm>
            <a:off x="1072871" y="1534585"/>
            <a:ext cx="10969943" cy="4083049"/>
          </a:xfrm>
        </p:spPr>
        <p:txBody>
          <a:bodyPr/>
          <a:lstStyle/>
          <a:p>
            <a:endParaRPr lang="en-US" dirty="0" smtClean="0"/>
          </a:p>
          <a:p>
            <a:pPr eaLnBrk="1" hangingPunct="1"/>
            <a:endParaRPr lang="en-US" dirty="0" smtClean="0"/>
          </a:p>
        </p:txBody>
      </p:sp>
      <p:sp>
        <p:nvSpPr>
          <p:cNvPr id="37892" name="Text Placeholder 3"/>
          <p:cNvSpPr>
            <a:spLocks noGrp="1"/>
          </p:cNvSpPr>
          <p:nvPr>
            <p:ph type="body" sz="quarter" idx="13"/>
          </p:nvPr>
        </p:nvSpPr>
        <p:spPr>
          <a:xfrm>
            <a:off x="1072871" y="863600"/>
            <a:ext cx="10969943" cy="406400"/>
          </a:xfrm>
        </p:spPr>
        <p:txBody>
          <a:bodyPr/>
          <a:lstStyle/>
          <a:p>
            <a:pPr eaLnBrk="1" hangingPunct="1">
              <a:spcAft>
                <a:spcPct val="0"/>
              </a:spcAft>
            </a:pPr>
            <a:r>
              <a:rPr lang="en-US" dirty="0" smtClean="0"/>
              <a:t>Summarize and Repair Out of Sync Data</a:t>
            </a:r>
          </a:p>
        </p:txBody>
      </p:sp>
      <p:pic>
        <p:nvPicPr>
          <p:cNvPr id="5" name="Picture 5"/>
          <p:cNvPicPr>
            <a:picLocks noChangeAspect="1" noChangeArrowheads="1"/>
          </p:cNvPicPr>
          <p:nvPr/>
        </p:nvPicPr>
        <p:blipFill>
          <a:blip r:embed="rId3" cstate="print"/>
          <a:srcRect/>
          <a:stretch>
            <a:fillRect/>
          </a:stretch>
        </p:blipFill>
        <p:spPr bwMode="auto">
          <a:xfrm>
            <a:off x="1896091" y="1377192"/>
            <a:ext cx="8415993" cy="4832987"/>
          </a:xfrm>
          <a:prstGeom prst="rect">
            <a:avLst/>
          </a:prstGeom>
          <a:noFill/>
          <a:ln w="9525">
            <a:noFill/>
            <a:miter lim="800000"/>
            <a:headEnd/>
            <a:tailEnd/>
          </a:ln>
        </p:spPr>
      </p:pic>
    </p:spTree>
    <p:extLst>
      <p:ext uri="{BB962C8B-B14F-4D97-AF65-F5344CB8AC3E}">
        <p14:creationId xmlns:p14="http://schemas.microsoft.com/office/powerpoint/2010/main" val="4092032504"/>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latin typeface="Calibri"/>
                <a:ea typeface="+mn-ea"/>
                <a:cs typeface="+mn-cs"/>
              </a:rPr>
              <a:t>Oracle Confidential</a:t>
            </a:r>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
        <p:nvSpPr>
          <p:cNvPr id="3" name="TextBox 2"/>
          <p:cNvSpPr txBox="1"/>
          <p:nvPr/>
        </p:nvSpPr>
        <p:spPr>
          <a:xfrm>
            <a:off x="1222512" y="2306158"/>
            <a:ext cx="9402417" cy="119773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smtClean="0">
                <a:ln>
                  <a:noFill/>
                </a:ln>
                <a:solidFill>
                  <a:srgbClr val="FFFFFF"/>
                </a:solidFill>
                <a:effectLst/>
                <a:uLnTx/>
                <a:uFillTx/>
                <a:latin typeface="Bookman Old Style" charset="0"/>
                <a:ea typeface="Bookman Old Style" charset="0"/>
                <a:cs typeface="Bookman Old Style" charset="0"/>
              </a:rPr>
              <a:t>Oracle</a:t>
            </a:r>
            <a:r>
              <a:rPr kumimoji="0" lang="en-US" sz="5400" b="1" i="0" u="none" strike="noStrike" kern="0" cap="none" spc="0" normalizeH="0" noProof="0" dirty="0" smtClean="0">
                <a:ln>
                  <a:noFill/>
                </a:ln>
                <a:solidFill>
                  <a:srgbClr val="FFFFFF"/>
                </a:solidFill>
                <a:effectLst/>
                <a:uLnTx/>
                <a:uFillTx/>
                <a:latin typeface="Bookman Old Style" charset="0"/>
                <a:ea typeface="Bookman Old Style" charset="0"/>
                <a:cs typeface="Bookman Old Style" charset="0"/>
              </a:rPr>
              <a:t> GoldenGate 18c </a:t>
            </a:r>
            <a:r>
              <a:rPr kumimoji="0" lang="en-US" sz="5400" b="1" i="0" u="none" strike="noStrike" kern="0" cap="none" spc="0" normalizeH="0" noProof="0" dirty="0" err="1" smtClean="0">
                <a:ln>
                  <a:noFill/>
                </a:ln>
                <a:solidFill>
                  <a:srgbClr val="FFFFFF"/>
                </a:solidFill>
                <a:effectLst/>
                <a:uLnTx/>
                <a:uFillTx/>
                <a:latin typeface="Bookman Old Style" charset="0"/>
                <a:ea typeface="Bookman Old Style" charset="0"/>
                <a:cs typeface="Bookman Old Style" charset="0"/>
              </a:rPr>
              <a:t>Mircoservices</a:t>
            </a:r>
            <a:r>
              <a:rPr kumimoji="0" lang="en-US" sz="5400" b="1" i="0" u="none" strike="noStrike" kern="0" cap="none" spc="0" normalizeH="0" noProof="0" dirty="0" smtClean="0">
                <a:ln>
                  <a:noFill/>
                </a:ln>
                <a:solidFill>
                  <a:srgbClr val="FFFFFF"/>
                </a:solidFill>
                <a:effectLst/>
                <a:uLnTx/>
                <a:uFillTx/>
                <a:latin typeface="Bookman Old Style" charset="0"/>
                <a:ea typeface="Bookman Old Style" charset="0"/>
                <a:cs typeface="Bookman Old Style" charset="0"/>
              </a:rPr>
              <a:t> Workshop</a:t>
            </a:r>
            <a:endPar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endParaRPr>
          </a:p>
        </p:txBody>
      </p:sp>
    </p:spTree>
    <p:extLst>
      <p:ext uri="{BB962C8B-B14F-4D97-AF65-F5344CB8AC3E}">
        <p14:creationId xmlns:p14="http://schemas.microsoft.com/office/powerpoint/2010/main" val="3348523041"/>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223" y="103343"/>
            <a:ext cx="11111722" cy="594629"/>
          </a:xfrm>
        </p:spPr>
        <p:txBody>
          <a:bodyPr/>
          <a:lstStyle/>
          <a:p>
            <a:r>
              <a:rPr lang="en-US" dirty="0" smtClean="0"/>
              <a:t>What to Expect - Lab Structure</a:t>
            </a:r>
            <a:endParaRPr lang="en-US" dirty="0"/>
          </a:p>
        </p:txBody>
      </p:sp>
      <p:sp>
        <p:nvSpPr>
          <p:cNvPr id="3" name="Content Placeholder 2"/>
          <p:cNvSpPr>
            <a:spLocks noGrp="1"/>
          </p:cNvSpPr>
          <p:nvPr>
            <p:ph idx="1"/>
          </p:nvPr>
        </p:nvSpPr>
        <p:spPr>
          <a:xfrm>
            <a:off x="334733" y="1002772"/>
            <a:ext cx="11460881" cy="5628867"/>
          </a:xfrm>
        </p:spPr>
        <p:txBody>
          <a:bodyPr/>
          <a:lstStyle/>
          <a:p>
            <a:r>
              <a:rPr lang="en-US" sz="2000" b="1" dirty="0"/>
              <a:t>Hands on work in a VM running Oracle Enterprise Linux 7</a:t>
            </a:r>
          </a:p>
          <a:p>
            <a:pPr lvl="1"/>
            <a:r>
              <a:rPr lang="en-US" sz="2000" b="1" dirty="0"/>
              <a:t>Screen shots use  </a:t>
            </a:r>
            <a:r>
              <a:rPr lang="en-US" sz="2000" b="1" dirty="0" smtClean="0"/>
              <a:t>Tight </a:t>
            </a:r>
            <a:r>
              <a:rPr lang="en-US" sz="2000" b="1" dirty="0" err="1"/>
              <a:t>TightVNC</a:t>
            </a:r>
            <a:r>
              <a:rPr lang="en-US" sz="2000" b="1" dirty="0"/>
              <a:t> viewer </a:t>
            </a:r>
            <a:r>
              <a:rPr lang="en-US" sz="2000" b="1" dirty="0" smtClean="0"/>
              <a:t> in the guides</a:t>
            </a:r>
          </a:p>
          <a:p>
            <a:pPr lvl="1"/>
            <a:r>
              <a:rPr lang="en-US" sz="2000" b="1" dirty="0" smtClean="0"/>
              <a:t>Download </a:t>
            </a:r>
            <a:r>
              <a:rPr lang="en-US" sz="2000" b="1" dirty="0" err="1" smtClean="0"/>
              <a:t>TightVNC</a:t>
            </a:r>
            <a:r>
              <a:rPr lang="en-US" sz="2000" b="1" dirty="0" smtClean="0"/>
              <a:t> Viewer  </a:t>
            </a:r>
            <a:endParaRPr lang="en-US" sz="2000" b="1" dirty="0"/>
          </a:p>
          <a:p>
            <a:r>
              <a:rPr lang="en-US" sz="2000" b="1" dirty="0"/>
              <a:t>Multiple Environments</a:t>
            </a:r>
          </a:p>
          <a:p>
            <a:pPr lvl="1"/>
            <a:r>
              <a:rPr lang="en-US" sz="2000" b="1" dirty="0" smtClean="0"/>
              <a:t>Oracle Database 18c </a:t>
            </a:r>
            <a:r>
              <a:rPr lang="en-US" sz="2000" b="1" dirty="0"/>
              <a:t>and MySQL </a:t>
            </a:r>
            <a:r>
              <a:rPr lang="en-US" sz="2000" b="1" dirty="0" smtClean="0"/>
              <a:t>8.0.13</a:t>
            </a:r>
          </a:p>
          <a:p>
            <a:pPr lvl="2"/>
            <a:r>
              <a:rPr lang="en-US" sz="1733" b="1" dirty="0" smtClean="0"/>
              <a:t>Oracle Source URN: SOE/soe@OGGOOW181</a:t>
            </a:r>
          </a:p>
          <a:p>
            <a:pPr lvl="2"/>
            <a:r>
              <a:rPr lang="en-US" sz="1733" b="1" dirty="0"/>
              <a:t>Oracle </a:t>
            </a:r>
            <a:r>
              <a:rPr lang="en-US" sz="1733" b="1" dirty="0" smtClean="0"/>
              <a:t>Target </a:t>
            </a:r>
            <a:r>
              <a:rPr lang="en-US" sz="1733" b="1" dirty="0"/>
              <a:t>URN: </a:t>
            </a:r>
            <a:r>
              <a:rPr lang="en-US" sz="1733" b="1" dirty="0" smtClean="0"/>
              <a:t>SOE/soe@OGGOOW182</a:t>
            </a:r>
            <a:endParaRPr lang="en-US" sz="1733" b="1" dirty="0"/>
          </a:p>
          <a:p>
            <a:pPr lvl="1"/>
            <a:r>
              <a:rPr lang="en-US" sz="2000" b="1" dirty="0" smtClean="0"/>
              <a:t>You </a:t>
            </a:r>
            <a:r>
              <a:rPr lang="en-US" sz="2000" b="1" dirty="0"/>
              <a:t>will install OGG-MSA for 18c (This is prerequisite for all the Labs  </a:t>
            </a:r>
            <a:r>
              <a:rPr lang="en-US" sz="2000" b="1" dirty="0" smtClean="0"/>
              <a:t>)</a:t>
            </a:r>
          </a:p>
          <a:p>
            <a:r>
              <a:rPr lang="en-US" sz="2400" b="1" dirty="0" smtClean="0"/>
              <a:t>Labs</a:t>
            </a:r>
          </a:p>
          <a:p>
            <a:pPr lvl="1"/>
            <a:r>
              <a:rPr lang="en-US" sz="2000" dirty="0" smtClean="0"/>
              <a:t>All labs are available at the following link :</a:t>
            </a:r>
          </a:p>
          <a:p>
            <a:pPr marL="274320" lvl="1" indent="0">
              <a:buNone/>
            </a:pPr>
            <a:r>
              <a:rPr lang="en-US" sz="1734" dirty="0" smtClean="0"/>
              <a:t>	</a:t>
            </a:r>
            <a:r>
              <a:rPr lang="en-US" sz="2400" b="1" dirty="0" smtClean="0"/>
              <a:t>https</a:t>
            </a:r>
            <a:r>
              <a:rPr lang="en-US" sz="2400" b="1" dirty="0"/>
              <a:t>://</a:t>
            </a:r>
            <a:r>
              <a:rPr lang="en-US" sz="2400" b="1" dirty="0" smtClean="0"/>
              <a:t>github.com/OracleCPS/GGMicroservices/tree/master/workshops/gg </a:t>
            </a:r>
            <a:endParaRPr lang="en-US" sz="1734" b="1" dirty="0" smtClean="0"/>
          </a:p>
          <a:p>
            <a:pPr marL="274320" lvl="1" indent="0">
              <a:buNone/>
            </a:pPr>
            <a:r>
              <a:rPr lang="en-US" sz="1734" dirty="0"/>
              <a:t>	</a:t>
            </a:r>
            <a:r>
              <a:rPr lang="en-US" sz="1734" dirty="0" smtClean="0"/>
              <a:t>		OR</a:t>
            </a:r>
          </a:p>
          <a:p>
            <a:pPr marL="274320" lvl="1" indent="0">
              <a:buNone/>
            </a:pPr>
            <a:r>
              <a:rPr lang="en-US" sz="2800" b="1" dirty="0"/>
              <a:t>	https://tinyurl.com/y36g2fv8</a:t>
            </a:r>
          </a:p>
          <a:p>
            <a:pPr lvl="1"/>
            <a:r>
              <a:rPr lang="en-US" sz="1800" b="1" i="1" dirty="0" smtClean="0"/>
              <a:t>Read </a:t>
            </a:r>
            <a:r>
              <a:rPr lang="en-US" sz="1800" b="1" i="1" dirty="0"/>
              <a:t>the </a:t>
            </a:r>
            <a:r>
              <a:rPr lang="en-US" sz="1800" b="1" i="1" dirty="0" smtClean="0"/>
              <a:t>Labs from 1-9, </a:t>
            </a:r>
            <a:r>
              <a:rPr lang="en-US" sz="1800" b="1" i="1" dirty="0"/>
              <a:t>view the files, explore the file system to get the most out of Labs </a:t>
            </a:r>
          </a:p>
          <a:p>
            <a:endParaRPr lang="en-US" sz="1600" dirty="0"/>
          </a:p>
        </p:txBody>
      </p:sp>
    </p:spTree>
    <p:extLst>
      <p:ext uri="{BB962C8B-B14F-4D97-AF65-F5344CB8AC3E}">
        <p14:creationId xmlns:p14="http://schemas.microsoft.com/office/powerpoint/2010/main" val="959538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223" y="103343"/>
            <a:ext cx="11111722" cy="594629"/>
          </a:xfrm>
        </p:spPr>
        <p:txBody>
          <a:bodyPr/>
          <a:lstStyle/>
          <a:p>
            <a:r>
              <a:rPr lang="en-US" dirty="0" smtClean="0"/>
              <a:t>What to Expect - Lab Structure</a:t>
            </a:r>
            <a:endParaRPr lang="en-US" dirty="0"/>
          </a:p>
        </p:txBody>
      </p:sp>
      <p:sp>
        <p:nvSpPr>
          <p:cNvPr id="3" name="Content Placeholder 2"/>
          <p:cNvSpPr>
            <a:spLocks noGrp="1"/>
          </p:cNvSpPr>
          <p:nvPr>
            <p:ph idx="1"/>
          </p:nvPr>
        </p:nvSpPr>
        <p:spPr>
          <a:xfrm>
            <a:off x="334733" y="1002772"/>
            <a:ext cx="11460881" cy="5628867"/>
          </a:xfrm>
        </p:spPr>
        <p:txBody>
          <a:bodyPr/>
          <a:lstStyle/>
          <a:p>
            <a:r>
              <a:rPr lang="en-US" sz="2400" dirty="0"/>
              <a:t>Lab guides uses Multiple Browser sessions &amp; Terminal sessions for labs when logged in using VNC viewer</a:t>
            </a:r>
          </a:p>
          <a:p>
            <a:pPr lvl="1"/>
            <a:r>
              <a:rPr lang="en-US" sz="2400" dirty="0" smtClean="0"/>
              <a:t>Open </a:t>
            </a:r>
            <a:r>
              <a:rPr lang="en-US" sz="2400" dirty="0"/>
              <a:t>up a browser window in your client VM environment in </a:t>
            </a:r>
            <a:r>
              <a:rPr lang="en-US" sz="2400" dirty="0" err="1"/>
              <a:t>Ravello</a:t>
            </a:r>
            <a:r>
              <a:rPr lang="en-US" sz="2400" dirty="0"/>
              <a:t> </a:t>
            </a:r>
            <a:r>
              <a:rPr lang="en-US" sz="2400" dirty="0" smtClean="0"/>
              <a:t>VNC viewer, enter </a:t>
            </a:r>
            <a:r>
              <a:rPr lang="en-US" sz="2400" dirty="0"/>
              <a:t>the following URL and port: </a:t>
            </a:r>
            <a:r>
              <a:rPr lang="en-US" sz="2400" b="1" dirty="0">
                <a:hlinkClick r:id="rId3"/>
              </a:rPr>
              <a:t>http://</a:t>
            </a:r>
            <a:r>
              <a:rPr lang="en-US" sz="2400" b="1" dirty="0" smtClean="0">
                <a:hlinkClick r:id="rId3"/>
              </a:rPr>
              <a:t>localhost:16000</a:t>
            </a:r>
            <a:endParaRPr lang="en-US" sz="2400" dirty="0" smtClean="0"/>
          </a:p>
          <a:p>
            <a:pPr lvl="1"/>
            <a:r>
              <a:rPr lang="en-US" sz="2400" dirty="0" smtClean="0"/>
              <a:t>If </a:t>
            </a:r>
            <a:r>
              <a:rPr lang="en-US" sz="2400" dirty="0"/>
              <a:t>you're using the browser on your laptop, change </a:t>
            </a:r>
            <a:r>
              <a:rPr lang="en-US" sz="2400" b="1" dirty="0"/>
              <a:t>localhost</a:t>
            </a:r>
            <a:r>
              <a:rPr lang="en-US" sz="2400" dirty="0"/>
              <a:t> to the </a:t>
            </a:r>
            <a:r>
              <a:rPr lang="en-US" sz="2400" b="1" dirty="0" err="1"/>
              <a:t>Ravello</a:t>
            </a:r>
            <a:r>
              <a:rPr lang="en-US" sz="2400" b="1" dirty="0"/>
              <a:t> URL or IP Address</a:t>
            </a:r>
            <a:r>
              <a:rPr lang="en-US" sz="2400" dirty="0"/>
              <a:t> your instructor gave out at the beginning of the workshop </a:t>
            </a:r>
            <a:r>
              <a:rPr lang="en-US" sz="2400" b="1" dirty="0"/>
              <a:t>same one you used for the VNC Session</a:t>
            </a:r>
            <a:r>
              <a:rPr lang="en-US" sz="2400" dirty="0"/>
              <a:t>.</a:t>
            </a:r>
          </a:p>
          <a:p>
            <a:pPr lvl="1"/>
            <a:endParaRPr lang="en-US" sz="1400" dirty="0"/>
          </a:p>
          <a:p>
            <a:pPr lvl="1"/>
            <a:r>
              <a:rPr lang="en-US" sz="2400" u="sng" dirty="0"/>
              <a:t>Lab 1 and Lab 2 are Mandatory</a:t>
            </a:r>
          </a:p>
          <a:p>
            <a:pPr>
              <a:buNone/>
            </a:pPr>
            <a:endParaRPr lang="en-US" sz="1400" b="1" dirty="0"/>
          </a:p>
          <a:p>
            <a:endParaRPr lang="en-US" sz="1400" dirty="0"/>
          </a:p>
        </p:txBody>
      </p:sp>
    </p:spTree>
    <p:extLst>
      <p:ext uri="{BB962C8B-B14F-4D97-AF65-F5344CB8AC3E}">
        <p14:creationId xmlns:p14="http://schemas.microsoft.com/office/powerpoint/2010/main" val="2884977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Expect - Lab Structure</a:t>
            </a:r>
            <a:endParaRPr lang="en-CA" dirty="0"/>
          </a:p>
        </p:txBody>
      </p:sp>
      <p:sp>
        <p:nvSpPr>
          <p:cNvPr id="4" name="Footer Placeholder 3"/>
          <p:cNvSpPr>
            <a:spLocks noGrp="1"/>
          </p:cNvSpPr>
          <p:nvPr>
            <p:ph type="ftr" sz="quarter" idx="10"/>
          </p:nvPr>
        </p:nvSpPr>
        <p:spPr/>
        <p:txBody>
          <a:bodyPr/>
          <a:lstStyle/>
          <a:p>
            <a:pPr>
              <a:defRPr/>
            </a:pPr>
            <a:r>
              <a:rPr lang="en-US" smtClean="0">
                <a:cs typeface="+mn-cs"/>
              </a:rPr>
              <a:t>#Middleware</a:t>
            </a:r>
            <a:endParaRPr lang="en-US">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2756453336"/>
              </p:ext>
            </p:extLst>
          </p:nvPr>
        </p:nvGraphicFramePr>
        <p:xfrm>
          <a:off x="804862" y="1185628"/>
          <a:ext cx="8504237" cy="1844040"/>
        </p:xfrm>
        <a:graphic>
          <a:graphicData uri="http://schemas.openxmlformats.org/drawingml/2006/table">
            <a:tbl>
              <a:tblPr>
                <a:tableStyleId>{5FD0F851-EC5A-4D38-B0AD-8093EC10F338}</a:tableStyleId>
              </a:tblPr>
              <a:tblGrid>
                <a:gridCol w="2917512"/>
                <a:gridCol w="4469380"/>
                <a:gridCol w="1117345"/>
              </a:tblGrid>
              <a:tr h="198120">
                <a:tc>
                  <a:txBody>
                    <a:bodyPr/>
                    <a:lstStyle/>
                    <a:p>
                      <a:pPr algn="ctr" fontAlgn="ctr"/>
                      <a:r>
                        <a:rPr lang="en-CA" sz="1200" u="none" strike="noStrike">
                          <a:effectLst/>
                        </a:rPr>
                        <a:t>Description</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URL From browser</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Value</a:t>
                      </a:r>
                      <a:endParaRPr lang="en-CA" sz="1200" b="1" i="0" u="none" strike="noStrike">
                        <a:solidFill>
                          <a:srgbClr val="24292E"/>
                        </a:solidFill>
                        <a:effectLst/>
                        <a:latin typeface="Segoe UI" panose="020B0502040204020203" pitchFamily="34" charset="0"/>
                      </a:endParaRPr>
                    </a:p>
                  </a:txBody>
                  <a:tcPr marL="7620" marR="7620" marT="7620" marB="0" anchor="ctr"/>
                </a:tc>
              </a:tr>
              <a:tr h="198120">
                <a:tc>
                  <a:txBody>
                    <a:bodyPr/>
                    <a:lstStyle/>
                    <a:p>
                      <a:pPr algn="l" fontAlgn="ctr"/>
                      <a:r>
                        <a:rPr lang="en-CA" sz="1200" u="none" strike="noStrike">
                          <a:effectLst/>
                        </a:rPr>
                        <a:t>Deployment Name</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ctr" fontAlgn="ctr"/>
                      <a:r>
                        <a:rPr lang="en-CA" sz="1200" u="none" strike="noStrike">
                          <a:effectLst/>
                        </a:rPr>
                        <a:t> </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l" fontAlgn="ctr"/>
                      <a:r>
                        <a:rPr lang="en-CA" sz="1200" u="none" strike="noStrike">
                          <a:effectLst/>
                        </a:rPr>
                        <a:t> Atlanta</a:t>
                      </a:r>
                      <a:endParaRPr lang="en-CA" sz="1200" b="0" i="0" u="none" strike="noStrike">
                        <a:solidFill>
                          <a:srgbClr val="24292E"/>
                        </a:solidFill>
                        <a:effectLst/>
                        <a:latin typeface="Segoe UI" panose="020B0502040204020203" pitchFamily="34" charset="0"/>
                      </a:endParaRPr>
                    </a:p>
                  </a:txBody>
                  <a:tcPr marR="7620" marT="7620" marB="0" anchor="ctr"/>
                </a:tc>
              </a:tr>
              <a:tr h="198120">
                <a:tc>
                  <a:txBody>
                    <a:bodyPr/>
                    <a:lstStyle/>
                    <a:p>
                      <a:pPr algn="l" fontAlgn="b"/>
                      <a:r>
                        <a:rPr lang="en-CA" sz="1200" u="none" strike="noStrike" dirty="0">
                          <a:effectLst/>
                        </a:rPr>
                        <a:t>  Service Manager Port</a:t>
                      </a:r>
                      <a:endParaRPr lang="en-CA" sz="1200" b="0" i="0" u="none" strike="noStrike" dirty="0">
                        <a:solidFill>
                          <a:srgbClr val="24292E"/>
                        </a:solidFill>
                        <a:effectLst/>
                        <a:latin typeface="Segoe UI" panose="020B0502040204020203" pitchFamily="34" charset="0"/>
                      </a:endParaRPr>
                    </a:p>
                  </a:txBody>
                  <a:tcPr marL="7620" marR="7620" anchor="b"/>
                </a:tc>
                <a:tc>
                  <a:txBody>
                    <a:bodyPr/>
                    <a:lstStyle/>
                    <a:p>
                      <a:pPr algn="l" fontAlgn="ctr"/>
                      <a:r>
                        <a:rPr lang="en-US" sz="1600" u="sng" strike="noStrike">
                          <a:effectLst/>
                          <a:hlinkClick r:id="rId2"/>
                        </a:rPr>
                        <a:t>http://&lt;localhost&gt; or &lt;Hostname/IP&gt;:16000</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16000</a:t>
                      </a:r>
                      <a:endParaRPr lang="en-CA" sz="1200" b="0" i="0" u="none" strike="noStrike">
                        <a:solidFill>
                          <a:srgbClr val="24292E"/>
                        </a:solidFill>
                        <a:effectLst/>
                        <a:latin typeface="Segoe UI" panose="020B0502040204020203" pitchFamily="34" charset="0"/>
                      </a:endParaRPr>
                    </a:p>
                  </a:txBody>
                  <a:tcPr marR="7620" marT="7620" marB="0" anchor="ctr"/>
                </a:tc>
              </a:tr>
              <a:tr h="198120">
                <a:tc>
                  <a:txBody>
                    <a:bodyPr/>
                    <a:lstStyle/>
                    <a:p>
                      <a:pPr algn="l" fontAlgn="ctr"/>
                      <a:r>
                        <a:rPr lang="en-CA" sz="1200" u="none" strike="noStrike">
                          <a:effectLst/>
                        </a:rPr>
                        <a:t>Administration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&lt;Hostname/IP&gt;:16001</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16001</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Distribution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&lt;Hostname/IP&gt;:16002</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16002</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Receiver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&lt;Hostname/IP&gt;:16003</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16003</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Metrics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&lt;Hostname/IP&gt;:16004</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dirty="0">
                          <a:effectLst/>
                        </a:rPr>
                        <a:t>16004</a:t>
                      </a:r>
                      <a:endParaRPr lang="en-CA" sz="1200" b="0" i="0" u="none" strike="noStrike" dirty="0">
                        <a:solidFill>
                          <a:srgbClr val="24292E"/>
                        </a:solidFill>
                        <a:effectLst/>
                        <a:latin typeface="Segoe UI" panose="020B0502040204020203" pitchFamily="34" charset="0"/>
                      </a:endParaRPr>
                    </a:p>
                  </a:txBody>
                  <a:tcPr marR="7620"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08804350"/>
              </p:ext>
            </p:extLst>
          </p:nvPr>
        </p:nvGraphicFramePr>
        <p:xfrm>
          <a:off x="804863" y="3840163"/>
          <a:ext cx="8504237" cy="1813560"/>
        </p:xfrm>
        <a:graphic>
          <a:graphicData uri="http://schemas.openxmlformats.org/drawingml/2006/table">
            <a:tbl>
              <a:tblPr>
                <a:tableStyleId>{5FD0F851-EC5A-4D38-B0AD-8093EC10F338}</a:tableStyleId>
              </a:tblPr>
              <a:tblGrid>
                <a:gridCol w="2896493"/>
                <a:gridCol w="4275723"/>
                <a:gridCol w="1332021"/>
              </a:tblGrid>
              <a:tr h="0">
                <a:tc>
                  <a:txBody>
                    <a:bodyPr/>
                    <a:lstStyle/>
                    <a:p>
                      <a:pPr algn="ctr" fontAlgn="ctr"/>
                      <a:r>
                        <a:rPr lang="en-CA" sz="1200" u="none" strike="noStrike">
                          <a:effectLst/>
                        </a:rPr>
                        <a:t>Description</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URL From browser</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Value</a:t>
                      </a:r>
                      <a:endParaRPr lang="en-CA" sz="1200" b="1" i="0" u="none" strike="noStrike">
                        <a:solidFill>
                          <a:srgbClr val="24292E"/>
                        </a:solidFill>
                        <a:effectLst/>
                        <a:latin typeface="Segoe UI" panose="020B0502040204020203" pitchFamily="34" charset="0"/>
                      </a:endParaRPr>
                    </a:p>
                  </a:txBody>
                  <a:tcPr marL="7620" marR="7620" marT="7620" marB="0" anchor="ctr"/>
                </a:tc>
              </a:tr>
              <a:tr h="198120">
                <a:tc>
                  <a:txBody>
                    <a:bodyPr/>
                    <a:lstStyle/>
                    <a:p>
                      <a:pPr algn="l" fontAlgn="ctr"/>
                      <a:r>
                        <a:rPr lang="en-CA" sz="1200" u="none" strike="noStrike" dirty="0">
                          <a:effectLst/>
                        </a:rPr>
                        <a:t>Deployment </a:t>
                      </a:r>
                      <a:r>
                        <a:rPr lang="en-CA" sz="1200" u="none" strike="noStrike" dirty="0" smtClean="0">
                          <a:effectLst/>
                        </a:rPr>
                        <a:t>Name</a:t>
                      </a:r>
                      <a:endParaRPr lang="en-CA" sz="1200" b="0" i="0" u="none" strike="noStrike" dirty="0">
                        <a:solidFill>
                          <a:srgbClr val="24292E"/>
                        </a:solidFill>
                        <a:effectLst/>
                        <a:latin typeface="Segoe UI" panose="020B0502040204020203" pitchFamily="34" charset="0"/>
                      </a:endParaRPr>
                    </a:p>
                  </a:txBody>
                  <a:tcPr marR="7620" anchor="ctr"/>
                </a:tc>
                <a:tc>
                  <a:txBody>
                    <a:bodyPr/>
                    <a:lstStyle/>
                    <a:p>
                      <a:pPr algn="l" fontAlgn="ctr"/>
                      <a:r>
                        <a:rPr lang="en-CA" sz="1200" u="none" strike="noStrike">
                          <a:effectLst/>
                        </a:rPr>
                        <a:t> </a:t>
                      </a:r>
                      <a:endParaRPr lang="en-CA" sz="1200" b="0" i="0" u="none" strike="noStrike">
                        <a:solidFill>
                          <a:srgbClr val="24292E"/>
                        </a:solidFill>
                        <a:effectLst/>
                        <a:latin typeface="Segoe UI" panose="020B0502040204020203" pitchFamily="34" charset="0"/>
                      </a:endParaRPr>
                    </a:p>
                  </a:txBody>
                  <a:tcPr marR="7620" marT="7620" marB="0" anchor="ctr"/>
                </a:tc>
                <a:tc>
                  <a:txBody>
                    <a:bodyPr/>
                    <a:lstStyle/>
                    <a:p>
                      <a:pPr algn="l" fontAlgn="ctr"/>
                      <a:r>
                        <a:rPr lang="en-CA" sz="1200" u="none" strike="noStrike">
                          <a:effectLst/>
                        </a:rPr>
                        <a:t>SanFran</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dirty="0">
                          <a:effectLst/>
                        </a:rPr>
                        <a:t>Service Manager Port</a:t>
                      </a:r>
                      <a:endParaRPr lang="en-CA" sz="1200" b="0" i="0" u="none" strike="noStrike" dirty="0">
                        <a:solidFill>
                          <a:srgbClr val="24292E"/>
                        </a:solidFill>
                        <a:effectLst/>
                        <a:latin typeface="Segoe UI" panose="020B0502040204020203" pitchFamily="34" charset="0"/>
                      </a:endParaRPr>
                    </a:p>
                  </a:txBody>
                  <a:tcPr marR="7620" marT="7620" marB="0" anchor="ctr"/>
                </a:tc>
                <a:tc>
                  <a:txBody>
                    <a:bodyPr/>
                    <a:lstStyle/>
                    <a:p>
                      <a:pPr algn="l" fontAlgn="ctr"/>
                      <a:r>
                        <a:rPr lang="en-US" sz="1600" u="sng" strike="noStrike">
                          <a:effectLst/>
                          <a:hlinkClick r:id="rId2"/>
                        </a:rPr>
                        <a:t>http://&lt;localhost&gt; or &lt;Hostname/IP&gt;:16000</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16000</a:t>
                      </a:r>
                      <a:endParaRPr lang="en-CA" sz="1200" b="0" i="0" u="none" strike="noStrike">
                        <a:solidFill>
                          <a:srgbClr val="24292E"/>
                        </a:solidFill>
                        <a:effectLst/>
                        <a:latin typeface="Segoe UI" panose="020B0502040204020203" pitchFamily="34" charset="0"/>
                      </a:endParaRPr>
                    </a:p>
                  </a:txBody>
                  <a:tcPr marR="7620" marT="7620" marB="0" anchor="ctr"/>
                </a:tc>
              </a:tr>
              <a:tr h="256857">
                <a:tc>
                  <a:txBody>
                    <a:bodyPr/>
                    <a:lstStyle/>
                    <a:p>
                      <a:pPr algn="l" fontAlgn="ctr"/>
                      <a:r>
                        <a:rPr lang="en-CA" sz="1200" u="none" strike="noStrike">
                          <a:effectLst/>
                        </a:rPr>
                        <a:t>Administration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&lt;Hostname/IP&gt;:17001</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17001</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Distribution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&lt;Hostname/IP&gt;:17002</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17002</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Receiver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&lt;Hostname/IP&gt;:17003</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17003</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Metrics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&lt;Hostname/IP&gt;:17004</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dirty="0">
                          <a:effectLst/>
                        </a:rPr>
                        <a:t>17004</a:t>
                      </a:r>
                      <a:endParaRPr lang="en-CA" sz="1200" b="0" i="0" u="none" strike="noStrike" dirty="0">
                        <a:solidFill>
                          <a:srgbClr val="24292E"/>
                        </a:solidFill>
                        <a:effectLst/>
                        <a:latin typeface="Segoe UI" panose="020B0502040204020203" pitchFamily="34" charset="0"/>
                      </a:endParaRPr>
                    </a:p>
                  </a:txBody>
                  <a:tcPr marR="7620" anchor="ctr"/>
                </a:tc>
              </a:tr>
            </a:tbl>
          </a:graphicData>
        </a:graphic>
      </p:graphicFrame>
    </p:spTree>
    <p:extLst>
      <p:ext uri="{BB962C8B-B14F-4D97-AF65-F5344CB8AC3E}">
        <p14:creationId xmlns:p14="http://schemas.microsoft.com/office/powerpoint/2010/main" val="32488490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Labs</a:t>
            </a:r>
            <a:endParaRPr lang="en-US" dirty="0"/>
          </a:p>
        </p:txBody>
      </p:sp>
      <p:sp>
        <p:nvSpPr>
          <p:cNvPr id="3" name="Content Placeholder 2"/>
          <p:cNvSpPr>
            <a:spLocks noGrp="1"/>
          </p:cNvSpPr>
          <p:nvPr>
            <p:ph idx="1"/>
          </p:nvPr>
        </p:nvSpPr>
        <p:spPr>
          <a:xfrm>
            <a:off x="746903" y="1120421"/>
            <a:ext cx="10851440" cy="4433811"/>
          </a:xfrm>
        </p:spPr>
        <p:txBody>
          <a:bodyPr/>
          <a:lstStyle/>
          <a:p>
            <a:r>
              <a:rPr lang="en-CA" b="1" dirty="0"/>
              <a:t>Lab 1 Install GG </a:t>
            </a:r>
            <a:r>
              <a:rPr lang="en-CA" b="1" dirty="0" err="1"/>
              <a:t>Microservices</a:t>
            </a:r>
            <a:r>
              <a:rPr lang="en-CA" b="1" dirty="0"/>
              <a:t> </a:t>
            </a:r>
            <a:r>
              <a:rPr lang="en-CA" b="1" dirty="0" smtClean="0"/>
              <a:t>Architecture 18c</a:t>
            </a:r>
          </a:p>
          <a:p>
            <a:r>
              <a:rPr lang="en-CA" b="1" dirty="0" smtClean="0"/>
              <a:t>Lab </a:t>
            </a:r>
            <a:r>
              <a:rPr lang="en-CA" b="1" dirty="0"/>
              <a:t>2 Creating Deployments</a:t>
            </a:r>
          </a:p>
          <a:p>
            <a:r>
              <a:rPr lang="en-CA" b="1" dirty="0" smtClean="0"/>
              <a:t>Lab </a:t>
            </a:r>
            <a:r>
              <a:rPr lang="en-CA" b="1" dirty="0"/>
              <a:t>3 Creating Credentials</a:t>
            </a:r>
          </a:p>
          <a:p>
            <a:r>
              <a:rPr lang="en-CA" b="1" dirty="0" smtClean="0"/>
              <a:t>Lab </a:t>
            </a:r>
            <a:r>
              <a:rPr lang="en-CA" b="1" dirty="0"/>
              <a:t>4 </a:t>
            </a:r>
            <a:r>
              <a:rPr lang="en-CA" b="1" dirty="0" err="1"/>
              <a:t>Uni</a:t>
            </a:r>
            <a:r>
              <a:rPr lang="en-CA" b="1" dirty="0"/>
              <a:t> Directional and DDL Replication</a:t>
            </a:r>
          </a:p>
          <a:p>
            <a:r>
              <a:rPr lang="en-CA" b="1" dirty="0" smtClean="0"/>
              <a:t>Lab </a:t>
            </a:r>
            <a:r>
              <a:rPr lang="en-CA" b="1" dirty="0"/>
              <a:t>5 Zero Downtime Configuration</a:t>
            </a:r>
          </a:p>
          <a:p>
            <a:r>
              <a:rPr lang="en-CA" b="1" dirty="0" smtClean="0"/>
              <a:t>Lab </a:t>
            </a:r>
            <a:r>
              <a:rPr lang="en-CA" b="1" dirty="0"/>
              <a:t>6 Bi-Directional and Auto Conflict Detection and Resolution(CDR)</a:t>
            </a:r>
          </a:p>
          <a:p>
            <a:r>
              <a:rPr lang="en-CA" b="1" dirty="0" smtClean="0"/>
              <a:t>Lab </a:t>
            </a:r>
            <a:r>
              <a:rPr lang="en-CA" b="1" dirty="0"/>
              <a:t>7 Heterogeneous Replication</a:t>
            </a:r>
          </a:p>
          <a:p>
            <a:r>
              <a:rPr lang="en-CA" b="1" dirty="0" smtClean="0"/>
              <a:t>Lab </a:t>
            </a:r>
            <a:r>
              <a:rPr lang="en-CA" b="1" dirty="0"/>
              <a:t>8 Data Transformations</a:t>
            </a:r>
          </a:p>
          <a:p>
            <a:r>
              <a:rPr lang="en-CA" b="1" dirty="0" smtClean="0"/>
              <a:t>Lab </a:t>
            </a:r>
            <a:r>
              <a:rPr lang="en-CA" b="1" dirty="0"/>
              <a:t>9 Performance Metrics</a:t>
            </a:r>
          </a:p>
          <a:p>
            <a:endParaRPr lang="en-US" dirty="0"/>
          </a:p>
        </p:txBody>
      </p:sp>
    </p:spTree>
    <p:extLst>
      <p:ext uri="{BB962C8B-B14F-4D97-AF65-F5344CB8AC3E}">
        <p14:creationId xmlns:p14="http://schemas.microsoft.com/office/powerpoint/2010/main" val="1159726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594784"/>
          </a:xfrm>
        </p:spPr>
        <p:txBody>
          <a:bodyPr/>
          <a:lstStyle/>
          <a:p>
            <a:r>
              <a:rPr lang="en-US" b="1" dirty="0"/>
              <a:t>Lab 1 – </a:t>
            </a:r>
            <a:r>
              <a:rPr lang="en-CA" b="1" dirty="0"/>
              <a:t>Install GG </a:t>
            </a:r>
            <a:r>
              <a:rPr lang="en-CA" b="1" dirty="0" err="1"/>
              <a:t>Microservices</a:t>
            </a:r>
            <a:r>
              <a:rPr lang="en-CA" b="1" dirty="0"/>
              <a:t> </a:t>
            </a:r>
            <a:r>
              <a:rPr lang="en-CA" b="1" dirty="0" smtClean="0"/>
              <a:t>Architecture…. </a:t>
            </a:r>
            <a:r>
              <a:rPr lang="en-CA" b="1" dirty="0" err="1" smtClean="0"/>
              <a:t>cntd</a:t>
            </a:r>
            <a:endParaRPr lang="en-US" dirty="0"/>
          </a:p>
        </p:txBody>
      </p:sp>
      <p:sp>
        <p:nvSpPr>
          <p:cNvPr id="3" name="Content Placeholder 2"/>
          <p:cNvSpPr>
            <a:spLocks noGrp="1"/>
          </p:cNvSpPr>
          <p:nvPr>
            <p:ph idx="1"/>
          </p:nvPr>
        </p:nvSpPr>
        <p:spPr>
          <a:xfrm>
            <a:off x="469900" y="1157539"/>
            <a:ext cx="11295158" cy="5486263"/>
          </a:xfrm>
        </p:spPr>
        <p:txBody>
          <a:bodyPr/>
          <a:lstStyle/>
          <a:p>
            <a:r>
              <a:rPr lang="en-US" sz="2399" dirty="0"/>
              <a:t>Install GoldenGate </a:t>
            </a:r>
            <a:r>
              <a:rPr lang="en-US" sz="2399" dirty="0" smtClean="0"/>
              <a:t> </a:t>
            </a:r>
            <a:r>
              <a:rPr lang="en-US" sz="2399" dirty="0" err="1" smtClean="0"/>
              <a:t>Microservices</a:t>
            </a:r>
            <a:r>
              <a:rPr lang="en-US" sz="2399" dirty="0" smtClean="0"/>
              <a:t> </a:t>
            </a:r>
            <a:r>
              <a:rPr lang="en-US" sz="2399" dirty="0" err="1" smtClean="0"/>
              <a:t>Archiecture</a:t>
            </a:r>
            <a:r>
              <a:rPr lang="en-US" sz="2399" dirty="0"/>
              <a:t> </a:t>
            </a:r>
            <a:r>
              <a:rPr lang="en-US" sz="2399" dirty="0" smtClean="0"/>
              <a:t>18.1.0.0.0 </a:t>
            </a:r>
            <a:r>
              <a:rPr lang="en-US" sz="2399" dirty="0"/>
              <a:t>for Oracle </a:t>
            </a:r>
            <a:r>
              <a:rPr lang="en-US" sz="2399" dirty="0" smtClean="0"/>
              <a:t>Database 18.3.0.0.0   </a:t>
            </a:r>
            <a:endParaRPr lang="en-US" sz="2399" dirty="0"/>
          </a:p>
          <a:p>
            <a:pPr lvl="2"/>
            <a:r>
              <a:rPr lang="en-US" dirty="0" smtClean="0"/>
              <a:t>Oracle Universal Installer is used for install process.</a:t>
            </a:r>
          </a:p>
          <a:p>
            <a:pPr lvl="2"/>
            <a:r>
              <a:rPr lang="en-US" dirty="0" smtClean="0"/>
              <a:t>Setup Install Location</a:t>
            </a:r>
          </a:p>
          <a:p>
            <a:r>
              <a:rPr lang="en-US" sz="2399" dirty="0" smtClean="0"/>
              <a:t>Make sure you have already started up the databases </a:t>
            </a:r>
          </a:p>
          <a:p>
            <a:pPr marL="274320" lvl="1" indent="0">
              <a:buNone/>
            </a:pPr>
            <a:r>
              <a:rPr lang="en-US" sz="2265" dirty="0"/>
              <a:t>	</a:t>
            </a:r>
            <a:r>
              <a:rPr lang="en-US" sz="2265" i="1" dirty="0" smtClean="0"/>
              <a:t>[</a:t>
            </a:r>
            <a:r>
              <a:rPr lang="en-US" sz="2265" i="1" dirty="0"/>
              <a:t>oracle@OGG181DB183 Lab1]$ ./startup.sh </a:t>
            </a:r>
            <a:endParaRPr lang="en-US" sz="2265" i="1" dirty="0" smtClean="0"/>
          </a:p>
          <a:p>
            <a:r>
              <a:rPr lang="en-US" sz="2399" dirty="0" smtClean="0"/>
              <a:t>Review directory structure</a:t>
            </a:r>
            <a:endParaRPr lang="en-US" sz="2399" dirty="0"/>
          </a:p>
          <a:p>
            <a:pPr lvl="2"/>
            <a:r>
              <a:rPr lang="en-US" sz="2666" b="1" dirty="0" smtClean="0">
                <a:solidFill>
                  <a:srgbClr val="FF0000"/>
                </a:solidFill>
              </a:rPr>
              <a:t>OGG_HOME </a:t>
            </a:r>
          </a:p>
          <a:p>
            <a:pPr lvl="3"/>
            <a:r>
              <a:rPr lang="en-US" sz="2666" b="1" dirty="0" smtClean="0">
                <a:solidFill>
                  <a:srgbClr val="000000"/>
                </a:solidFill>
              </a:rPr>
              <a:t>bin</a:t>
            </a:r>
          </a:p>
          <a:p>
            <a:pPr lvl="4"/>
            <a:r>
              <a:rPr lang="en-US" sz="2666" b="1" dirty="0" smtClean="0">
                <a:solidFill>
                  <a:schemeClr val="accent3">
                    <a:lumMod val="75000"/>
                  </a:schemeClr>
                </a:solidFill>
              </a:rPr>
              <a:t>oggca.sh</a:t>
            </a:r>
          </a:p>
          <a:p>
            <a:pPr lvl="4"/>
            <a:r>
              <a:rPr lang="en-US" sz="2666" b="1" dirty="0" err="1" smtClean="0">
                <a:solidFill>
                  <a:schemeClr val="accent3">
                    <a:lumMod val="75000"/>
                  </a:schemeClr>
                </a:solidFill>
              </a:rPr>
              <a:t>adminclient</a:t>
            </a:r>
            <a:endParaRPr lang="en-US" sz="2666" b="1" dirty="0">
              <a:solidFill>
                <a:schemeClr val="accent3">
                  <a:lumMod val="75000"/>
                </a:schemeClr>
              </a:solidFill>
            </a:endParaRPr>
          </a:p>
          <a:p>
            <a:pPr lvl="4"/>
            <a:r>
              <a:rPr lang="en-US" sz="2666" b="1" dirty="0" err="1" smtClean="0">
                <a:solidFill>
                  <a:schemeClr val="accent3">
                    <a:lumMod val="75000"/>
                  </a:schemeClr>
                </a:solidFill>
              </a:rPr>
              <a:t>ServiceManager</a:t>
            </a:r>
            <a:endParaRPr lang="en-US" sz="2666" b="1" dirty="0" smtClean="0">
              <a:solidFill>
                <a:schemeClr val="accent3">
                  <a:lumMod val="75000"/>
                </a:schemeClr>
              </a:solidFill>
            </a:endParaRPr>
          </a:p>
          <a:p>
            <a:pPr lvl="3"/>
            <a:r>
              <a:rPr lang="en-US" sz="2666" b="1" dirty="0" err="1" smtClean="0">
                <a:solidFill>
                  <a:srgbClr val="000000"/>
                </a:solidFill>
              </a:rPr>
              <a:t>deinstall</a:t>
            </a:r>
            <a:endParaRPr lang="en-US" sz="2666" b="1" dirty="0">
              <a:solidFill>
                <a:srgbClr val="000000"/>
              </a:solidFill>
            </a:endParaRPr>
          </a:p>
        </p:txBody>
      </p:sp>
      <p:pic>
        <p:nvPicPr>
          <p:cNvPr id="4" name="Picture 3"/>
          <p:cNvPicPr>
            <a:picLocks noChangeAspect="1"/>
          </p:cNvPicPr>
          <p:nvPr/>
        </p:nvPicPr>
        <p:blipFill>
          <a:blip r:embed="rId3"/>
          <a:stretch>
            <a:fillRect/>
          </a:stretch>
        </p:blipFill>
        <p:spPr>
          <a:xfrm>
            <a:off x="7319899" y="2641599"/>
            <a:ext cx="4638738" cy="3552825"/>
          </a:xfrm>
          <a:prstGeom prst="rect">
            <a:avLst/>
          </a:prstGeom>
        </p:spPr>
      </p:pic>
    </p:spTree>
    <p:extLst>
      <p:ext uri="{BB962C8B-B14F-4D97-AF65-F5344CB8AC3E}">
        <p14:creationId xmlns:p14="http://schemas.microsoft.com/office/powerpoint/2010/main" val="3402348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lowchart: Direct Access Storage 90"/>
          <p:cNvSpPr/>
          <p:nvPr/>
        </p:nvSpPr>
        <p:spPr>
          <a:xfrm>
            <a:off x="6088355" y="51755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2" name="Title 1"/>
          <p:cNvSpPr>
            <a:spLocks noGrp="1"/>
          </p:cNvSpPr>
          <p:nvPr>
            <p:ph type="title"/>
          </p:nvPr>
        </p:nvSpPr>
        <p:spPr>
          <a:xfrm>
            <a:off x="339684" y="258269"/>
            <a:ext cx="11111722" cy="594784"/>
          </a:xfrm>
        </p:spPr>
        <p:txBody>
          <a:bodyPr/>
          <a:lstStyle/>
          <a:p>
            <a:r>
              <a:rPr lang="en-CA" b="1" dirty="0"/>
              <a:t>Lab 2 </a:t>
            </a:r>
            <a:r>
              <a:rPr lang="en-CA" b="1" dirty="0" smtClean="0"/>
              <a:t>- Creating </a:t>
            </a:r>
            <a:r>
              <a:rPr lang="en-CA" b="1" dirty="0"/>
              <a:t>Deployments</a:t>
            </a:r>
          </a:p>
        </p:txBody>
      </p:sp>
      <p:sp>
        <p:nvSpPr>
          <p:cNvPr id="3" name="Content Placeholder 2"/>
          <p:cNvSpPr>
            <a:spLocks noGrp="1"/>
          </p:cNvSpPr>
          <p:nvPr>
            <p:ph idx="1"/>
          </p:nvPr>
        </p:nvSpPr>
        <p:spPr>
          <a:xfrm>
            <a:off x="469900" y="1157539"/>
            <a:ext cx="11295158" cy="5486263"/>
          </a:xfrm>
        </p:spPr>
        <p:txBody>
          <a:bodyPr/>
          <a:lstStyle/>
          <a:p>
            <a:r>
              <a:rPr lang="en-US" sz="2400" dirty="0" smtClean="0"/>
              <a:t>Configure </a:t>
            </a:r>
            <a:r>
              <a:rPr lang="en-US" sz="2400" dirty="0" err="1" smtClean="0"/>
              <a:t>ServiceManager</a:t>
            </a:r>
            <a:r>
              <a:rPr lang="en-US" sz="2400" dirty="0" smtClean="0"/>
              <a:t> and Register Service Manager as a system daemon</a:t>
            </a:r>
          </a:p>
          <a:p>
            <a:r>
              <a:rPr lang="en-US" sz="2400" dirty="0" smtClean="0"/>
              <a:t>Configure deployment “Atlanta” </a:t>
            </a:r>
            <a:r>
              <a:rPr lang="en-US" sz="2400" dirty="0"/>
              <a:t>using </a:t>
            </a:r>
            <a:r>
              <a:rPr lang="en-US" sz="2400" b="1" dirty="0" err="1" smtClean="0"/>
              <a:t>Goldengate</a:t>
            </a:r>
            <a:r>
              <a:rPr lang="en-US" sz="2400" b="1" dirty="0" smtClean="0"/>
              <a:t> </a:t>
            </a:r>
            <a:r>
              <a:rPr lang="en-US" sz="2400" b="1" dirty="0" err="1"/>
              <a:t>MicroServices</a:t>
            </a:r>
            <a:r>
              <a:rPr lang="en-US" sz="2400" dirty="0"/>
              <a:t> </a:t>
            </a:r>
            <a:r>
              <a:rPr lang="en-US" sz="2400" dirty="0" smtClean="0"/>
              <a:t>18.1 web </a:t>
            </a:r>
            <a:r>
              <a:rPr lang="en-US" sz="2400" dirty="0"/>
              <a:t>interface</a:t>
            </a:r>
            <a:r>
              <a:rPr lang="en-US" sz="2400" dirty="0" smtClean="0"/>
              <a:t> </a:t>
            </a:r>
          </a:p>
          <a:p>
            <a:pPr lvl="1"/>
            <a:r>
              <a:rPr lang="en-US" sz="2000" b="1" dirty="0"/>
              <a:t>Oracle GoldenGate Configuration Assistant (OGGCA</a:t>
            </a:r>
            <a:r>
              <a:rPr lang="en-US" sz="2000" b="1" dirty="0" smtClean="0"/>
              <a:t>) – oggca.sh</a:t>
            </a:r>
            <a:endParaRPr lang="en-US" sz="2266" dirty="0" smtClean="0"/>
          </a:p>
          <a:p>
            <a:r>
              <a:rPr lang="en-US" sz="2400" dirty="0" smtClean="0"/>
              <a:t>Configure </a:t>
            </a:r>
            <a:r>
              <a:rPr lang="en-US" sz="2400" dirty="0" err="1" smtClean="0"/>
              <a:t>SanFran</a:t>
            </a:r>
            <a:r>
              <a:rPr lang="en-US" sz="2400" dirty="0" smtClean="0"/>
              <a:t> deployments using silent script </a:t>
            </a:r>
            <a:endParaRPr lang="en-US" sz="2265" dirty="0" smtClean="0"/>
          </a:p>
          <a:p>
            <a:pPr lvl="1"/>
            <a:r>
              <a:rPr lang="en-US" sz="2131" i="1" dirty="0"/>
              <a:t>./</a:t>
            </a:r>
            <a:r>
              <a:rPr lang="en-US" sz="2131" i="1" dirty="0" smtClean="0"/>
              <a:t>create_deployment.sh</a:t>
            </a:r>
          </a:p>
        </p:txBody>
      </p:sp>
      <p:sp>
        <p:nvSpPr>
          <p:cNvPr id="35"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785064" y="49924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xmlns="" id="{DABB9EB8-7AF8-814F-B5BC-999133A96ADC}"/>
              </a:ext>
            </a:extLst>
          </p:cNvPr>
          <p:cNvSpPr/>
          <p:nvPr/>
        </p:nvSpPr>
        <p:spPr bwMode="gray">
          <a:xfrm>
            <a:off x="307244" y="3340100"/>
            <a:ext cx="11656156" cy="30197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7" name="TextBox 36">
            <a:extLst>
              <a:ext uri="{FF2B5EF4-FFF2-40B4-BE49-F238E27FC236}">
                <a16:creationId xmlns:a16="http://schemas.microsoft.com/office/drawing/2014/main" xmlns="" id="{51766357-8807-FA4E-8E8C-D35EA6934D44}"/>
              </a:ext>
            </a:extLst>
          </p:cNvPr>
          <p:cNvSpPr txBox="1"/>
          <p:nvPr/>
        </p:nvSpPr>
        <p:spPr>
          <a:xfrm>
            <a:off x="336993" y="43047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38" name="Rounded Rectangle 37">
            <a:extLst>
              <a:ext uri="{FF2B5EF4-FFF2-40B4-BE49-F238E27FC236}">
                <a16:creationId xmlns:a16="http://schemas.microsoft.com/office/drawing/2014/main" xmlns="" id="{B66038F7-9288-F24B-8BD4-0450017469F0}"/>
              </a:ext>
            </a:extLst>
          </p:cNvPr>
          <p:cNvSpPr/>
          <p:nvPr/>
        </p:nvSpPr>
        <p:spPr bwMode="gray">
          <a:xfrm>
            <a:off x="2412249" y="4473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a16="http://schemas.microsoft.com/office/drawing/2014/main" xmlns="" id="{17B54961-F88A-CF4F-9505-E0EE427317EA}"/>
              </a:ext>
            </a:extLst>
          </p:cNvPr>
          <p:cNvSpPr/>
          <p:nvPr/>
        </p:nvSpPr>
        <p:spPr bwMode="gray">
          <a:xfrm>
            <a:off x="2237596" y="4079489"/>
            <a:ext cx="9306703" cy="178092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a16="http://schemas.microsoft.com/office/drawing/2014/main" xmlns="" id="{60021A4F-477E-7745-933D-33BBB80527F8}"/>
              </a:ext>
            </a:extLst>
          </p:cNvPr>
          <p:cNvSpPr/>
          <p:nvPr/>
        </p:nvSpPr>
        <p:spPr bwMode="gray">
          <a:xfrm>
            <a:off x="2793205" y="4370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1" name="Rounded Rectangle 40">
            <a:extLst>
              <a:ext uri="{FF2B5EF4-FFF2-40B4-BE49-F238E27FC236}">
                <a16:creationId xmlns:a16="http://schemas.microsoft.com/office/drawing/2014/main" xmlns="" id="{4CB68B6C-DF4D-F243-A768-44316CC83A2D}"/>
              </a:ext>
            </a:extLst>
          </p:cNvPr>
          <p:cNvSpPr/>
          <p:nvPr/>
        </p:nvSpPr>
        <p:spPr bwMode="gray">
          <a:xfrm>
            <a:off x="2735961" y="3985243"/>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42" name="Group 41">
            <a:extLst>
              <a:ext uri="{FF2B5EF4-FFF2-40B4-BE49-F238E27FC236}">
                <a16:creationId xmlns:a16="http://schemas.microsoft.com/office/drawing/2014/main" xmlns="" id="{9C7A68C7-0881-7C4C-B187-E4560EC5E187}"/>
              </a:ext>
            </a:extLst>
          </p:cNvPr>
          <p:cNvGrpSpPr/>
          <p:nvPr/>
        </p:nvGrpSpPr>
        <p:grpSpPr>
          <a:xfrm>
            <a:off x="3037094" y="5082222"/>
            <a:ext cx="507676" cy="465576"/>
            <a:chOff x="2587569" y="2877385"/>
            <a:chExt cx="1528292" cy="1392341"/>
          </a:xfrm>
          <a:solidFill>
            <a:schemeClr val="accent3">
              <a:lumMod val="60000"/>
              <a:lumOff val="40000"/>
            </a:schemeClr>
          </a:solidFill>
        </p:grpSpPr>
        <p:sp>
          <p:nvSpPr>
            <p:cNvPr id="43" name="Rounded Rectangle 42">
              <a:extLst>
                <a:ext uri="{FF2B5EF4-FFF2-40B4-BE49-F238E27FC236}">
                  <a16:creationId xmlns:a16="http://schemas.microsoft.com/office/drawing/2014/main" xmlns=""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44" name="Right Arrow 43">
              <a:extLst>
                <a:ext uri="{FF2B5EF4-FFF2-40B4-BE49-F238E27FC236}">
                  <a16:creationId xmlns:a16="http://schemas.microsoft.com/office/drawing/2014/main" xmlns=""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45" name="Group 44">
            <a:extLst>
              <a:ext uri="{FF2B5EF4-FFF2-40B4-BE49-F238E27FC236}">
                <a16:creationId xmlns:a16="http://schemas.microsoft.com/office/drawing/2014/main" xmlns="" id="{29ACBB6B-7BF5-7341-93EA-D74BD01DA7B6}"/>
              </a:ext>
            </a:extLst>
          </p:cNvPr>
          <p:cNvGrpSpPr/>
          <p:nvPr/>
        </p:nvGrpSpPr>
        <p:grpSpPr>
          <a:xfrm>
            <a:off x="4340619" y="5082222"/>
            <a:ext cx="417321" cy="399193"/>
            <a:chOff x="3975100" y="1458657"/>
            <a:chExt cx="505494" cy="465057"/>
          </a:xfrm>
          <a:solidFill>
            <a:schemeClr val="accent2"/>
          </a:solidFill>
        </p:grpSpPr>
        <p:sp>
          <p:nvSpPr>
            <p:cNvPr id="46" name="Rounded Rectangle 45">
              <a:extLst>
                <a:ext uri="{FF2B5EF4-FFF2-40B4-BE49-F238E27FC236}">
                  <a16:creationId xmlns:a16="http://schemas.microsoft.com/office/drawing/2014/main" xmlns=""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ounded Rectangle 46">
              <a:extLst>
                <a:ext uri="{FF2B5EF4-FFF2-40B4-BE49-F238E27FC236}">
                  <a16:creationId xmlns:a16="http://schemas.microsoft.com/office/drawing/2014/main" xmlns=""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8" name="Rounded Rectangle 47">
              <a:extLst>
                <a:ext uri="{FF2B5EF4-FFF2-40B4-BE49-F238E27FC236}">
                  <a16:creationId xmlns:a16="http://schemas.microsoft.com/office/drawing/2014/main" xmlns=""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9" name="Rounded Rectangle 48">
              <a:extLst>
                <a:ext uri="{FF2B5EF4-FFF2-40B4-BE49-F238E27FC236}">
                  <a16:creationId xmlns:a16="http://schemas.microsoft.com/office/drawing/2014/main" xmlns=""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50" name="TextBox 49">
            <a:extLst>
              <a:ext uri="{FF2B5EF4-FFF2-40B4-BE49-F238E27FC236}">
                <a16:creationId xmlns:a16="http://schemas.microsoft.com/office/drawing/2014/main" xmlns="" id="{A47A7581-8CB0-2840-A752-41E2757B6BCA}"/>
              </a:ext>
            </a:extLst>
          </p:cNvPr>
          <p:cNvSpPr txBox="1"/>
          <p:nvPr/>
        </p:nvSpPr>
        <p:spPr>
          <a:xfrm>
            <a:off x="3025135" y="5434549"/>
            <a:ext cx="1446896" cy="26418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Capture</a:t>
            </a:r>
          </a:p>
        </p:txBody>
      </p:sp>
      <p:sp>
        <p:nvSpPr>
          <p:cNvPr id="51" name="TextBox 50">
            <a:extLst>
              <a:ext uri="{FF2B5EF4-FFF2-40B4-BE49-F238E27FC236}">
                <a16:creationId xmlns:a16="http://schemas.microsoft.com/office/drawing/2014/main" xmlns="" id="{77451D78-A279-6946-BD2A-7ABDBAF86F99}"/>
              </a:ext>
            </a:extLst>
          </p:cNvPr>
          <p:cNvSpPr txBox="1"/>
          <p:nvPr/>
        </p:nvSpPr>
        <p:spPr>
          <a:xfrm>
            <a:off x="4469517" y="5461740"/>
            <a:ext cx="1082310" cy="26418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cxnSp>
        <p:nvCxnSpPr>
          <p:cNvPr id="53" name="Straight Arrow Connector 52">
            <a:extLst>
              <a:ext uri="{FF2B5EF4-FFF2-40B4-BE49-F238E27FC236}">
                <a16:creationId xmlns:a16="http://schemas.microsoft.com/office/drawing/2014/main" xmlns="" id="{0CB3925F-5B8E-944F-AC5C-B5DA5F411C5E}"/>
              </a:ext>
            </a:extLst>
          </p:cNvPr>
          <p:cNvCxnSpPr>
            <a:cxnSpLocks/>
          </p:cNvCxnSpPr>
          <p:nvPr/>
        </p:nvCxnSpPr>
        <p:spPr>
          <a:xfrm flipV="1">
            <a:off x="1511300" y="5296940"/>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D9962243-D94A-0447-99DD-207A9F9D13A6}"/>
              </a:ext>
            </a:extLst>
          </p:cNvPr>
          <p:cNvCxnSpPr>
            <a:cxnSpLocks/>
          </p:cNvCxnSpPr>
          <p:nvPr/>
        </p:nvCxnSpPr>
        <p:spPr>
          <a:xfrm>
            <a:off x="3641251" y="52969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xmlns="" id="{AF5F2653-8CD5-F049-B61C-F647EBAD494B}"/>
              </a:ext>
            </a:extLst>
          </p:cNvPr>
          <p:cNvCxnSpPr>
            <a:cxnSpLocks/>
          </p:cNvCxnSpPr>
          <p:nvPr/>
        </p:nvCxnSpPr>
        <p:spPr>
          <a:xfrm>
            <a:off x="4907908" y="53201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xmlns="" id="{432C95C0-BC20-554D-8967-8FF4D82A6388}"/>
              </a:ext>
            </a:extLst>
          </p:cNvPr>
          <p:cNvSpPr/>
          <p:nvPr/>
        </p:nvSpPr>
        <p:spPr bwMode="gray">
          <a:xfrm rot="5400000">
            <a:off x="5256617" y="51436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61" name="Group 60">
            <a:extLst>
              <a:ext uri="{FF2B5EF4-FFF2-40B4-BE49-F238E27FC236}">
                <a16:creationId xmlns:a16="http://schemas.microsoft.com/office/drawing/2014/main" xmlns="" id="{9C24AA58-8583-1F44-9160-77EBC15DF2BC}"/>
              </a:ext>
            </a:extLst>
          </p:cNvPr>
          <p:cNvGrpSpPr/>
          <p:nvPr/>
        </p:nvGrpSpPr>
        <p:grpSpPr>
          <a:xfrm>
            <a:off x="8611358" y="4644502"/>
            <a:ext cx="991035" cy="1054816"/>
            <a:chOff x="9512648" y="1129152"/>
            <a:chExt cx="991035" cy="1054816"/>
          </a:xfrm>
        </p:grpSpPr>
        <p:grpSp>
          <p:nvGrpSpPr>
            <p:cNvPr id="62" name="Group 61">
              <a:extLst>
                <a:ext uri="{FF2B5EF4-FFF2-40B4-BE49-F238E27FC236}">
                  <a16:creationId xmlns:a16="http://schemas.microsoft.com/office/drawing/2014/main" xmlns="" id="{75B29E15-43EA-CB45-B7C6-74583F2028B3}"/>
                </a:ext>
              </a:extLst>
            </p:cNvPr>
            <p:cNvGrpSpPr/>
            <p:nvPr/>
          </p:nvGrpSpPr>
          <p:grpSpPr>
            <a:xfrm>
              <a:off x="9628282" y="1129152"/>
              <a:ext cx="875401" cy="801576"/>
              <a:chOff x="6546501" y="2101721"/>
              <a:chExt cx="941260" cy="801576"/>
            </a:xfrm>
          </p:grpSpPr>
          <p:sp>
            <p:nvSpPr>
              <p:cNvPr id="64" name="Rounded Rectangle 63">
                <a:extLst>
                  <a:ext uri="{FF2B5EF4-FFF2-40B4-BE49-F238E27FC236}">
                    <a16:creationId xmlns:a16="http://schemas.microsoft.com/office/drawing/2014/main" xmlns=""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65" name="Trapezoid 64">
                <a:extLst>
                  <a:ext uri="{FF2B5EF4-FFF2-40B4-BE49-F238E27FC236}">
                    <a16:creationId xmlns:a16="http://schemas.microsoft.com/office/drawing/2014/main" xmlns=""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xmlns="" id="{EDB2ADCA-C4DD-F543-85E7-F769E2CFC1A3}"/>
                  </a:ext>
                </a:extLst>
              </p:cNvPr>
              <p:cNvGrpSpPr/>
              <p:nvPr/>
            </p:nvGrpSpPr>
            <p:grpSpPr>
              <a:xfrm>
                <a:off x="7156856" y="2228490"/>
                <a:ext cx="261077" cy="560506"/>
                <a:chOff x="6217364" y="3809312"/>
                <a:chExt cx="329137" cy="710685"/>
              </a:xfrm>
            </p:grpSpPr>
            <p:sp>
              <p:nvSpPr>
                <p:cNvPr id="68" name="Right Arrow 67">
                  <a:extLst>
                    <a:ext uri="{FF2B5EF4-FFF2-40B4-BE49-F238E27FC236}">
                      <a16:creationId xmlns:a16="http://schemas.microsoft.com/office/drawing/2014/main" xmlns=""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69" name="Right Arrow 68">
                  <a:extLst>
                    <a:ext uri="{FF2B5EF4-FFF2-40B4-BE49-F238E27FC236}">
                      <a16:creationId xmlns:a16="http://schemas.microsoft.com/office/drawing/2014/main" xmlns=""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0" name="Right Arrow 69">
                  <a:extLst>
                    <a:ext uri="{FF2B5EF4-FFF2-40B4-BE49-F238E27FC236}">
                      <a16:creationId xmlns:a16="http://schemas.microsoft.com/office/drawing/2014/main" xmlns=""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67" name="Right Arrow 66">
                <a:extLst>
                  <a:ext uri="{FF2B5EF4-FFF2-40B4-BE49-F238E27FC236}">
                    <a16:creationId xmlns:a16="http://schemas.microsoft.com/office/drawing/2014/main" xmlns=""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63" name="TextBox 62">
              <a:extLst>
                <a:ext uri="{FF2B5EF4-FFF2-40B4-BE49-F238E27FC236}">
                  <a16:creationId xmlns:a16="http://schemas.microsoft.com/office/drawing/2014/main" xmlns="" id="{5B1353E4-4663-6D4A-BE8F-C7ADDD2391CA}"/>
                </a:ext>
              </a:extLst>
            </p:cNvPr>
            <p:cNvSpPr txBox="1"/>
            <p:nvPr/>
          </p:nvSpPr>
          <p:spPr>
            <a:xfrm>
              <a:off x="9512648" y="1876191"/>
              <a:ext cx="971492"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Delivery</a:t>
              </a:r>
            </a:p>
          </p:txBody>
        </p:sp>
      </p:grpSp>
      <p:cxnSp>
        <p:nvCxnSpPr>
          <p:cNvPr id="71" name="Straight Arrow Connector 70">
            <a:extLst>
              <a:ext uri="{FF2B5EF4-FFF2-40B4-BE49-F238E27FC236}">
                <a16:creationId xmlns:a16="http://schemas.microsoft.com/office/drawing/2014/main" xmlns="" id="{E4F495FD-C700-0A46-A92D-94656ED0C1F4}"/>
              </a:ext>
            </a:extLst>
          </p:cNvPr>
          <p:cNvCxnSpPr>
            <a:cxnSpLocks/>
          </p:cNvCxnSpPr>
          <p:nvPr/>
        </p:nvCxnSpPr>
        <p:spPr>
          <a:xfrm>
            <a:off x="8219440" y="52553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xmlns="" id="{C553AE91-D143-9642-8831-AB3DC3B856C3}"/>
              </a:ext>
            </a:extLst>
          </p:cNvPr>
          <p:cNvGrpSpPr/>
          <p:nvPr/>
        </p:nvGrpSpPr>
        <p:grpSpPr>
          <a:xfrm>
            <a:off x="7735663" y="4866932"/>
            <a:ext cx="453200" cy="465057"/>
            <a:chOff x="3975100" y="1458657"/>
            <a:chExt cx="505494" cy="465057"/>
          </a:xfrm>
          <a:solidFill>
            <a:schemeClr val="accent2"/>
          </a:solidFill>
        </p:grpSpPr>
        <p:sp>
          <p:nvSpPr>
            <p:cNvPr id="73" name="Rounded Rectangle 72">
              <a:extLst>
                <a:ext uri="{FF2B5EF4-FFF2-40B4-BE49-F238E27FC236}">
                  <a16:creationId xmlns:a16="http://schemas.microsoft.com/office/drawing/2014/main" xmlns=""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4" name="Rounded Rectangle 73">
              <a:extLst>
                <a:ext uri="{FF2B5EF4-FFF2-40B4-BE49-F238E27FC236}">
                  <a16:creationId xmlns:a16="http://schemas.microsoft.com/office/drawing/2014/main" xmlns=""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Rounded Rectangle 74">
              <a:extLst>
                <a:ext uri="{FF2B5EF4-FFF2-40B4-BE49-F238E27FC236}">
                  <a16:creationId xmlns:a16="http://schemas.microsoft.com/office/drawing/2014/main" xmlns=""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Rounded Rectangle 75">
              <a:extLst>
                <a:ext uri="{FF2B5EF4-FFF2-40B4-BE49-F238E27FC236}">
                  <a16:creationId xmlns:a16="http://schemas.microsoft.com/office/drawing/2014/main" xmlns=""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77" name="TextBox 76">
            <a:extLst>
              <a:ext uri="{FF2B5EF4-FFF2-40B4-BE49-F238E27FC236}">
                <a16:creationId xmlns:a16="http://schemas.microsoft.com/office/drawing/2014/main" xmlns="" id="{ED40A74D-8979-5146-B46E-0DEF5790C1B8}"/>
              </a:ext>
            </a:extLst>
          </p:cNvPr>
          <p:cNvSpPr txBox="1"/>
          <p:nvPr/>
        </p:nvSpPr>
        <p:spPr>
          <a:xfrm>
            <a:off x="7474985" y="5384053"/>
            <a:ext cx="117536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cxnSp>
        <p:nvCxnSpPr>
          <p:cNvPr id="80" name="Straight Arrow Connector 79">
            <a:extLst>
              <a:ext uri="{FF2B5EF4-FFF2-40B4-BE49-F238E27FC236}">
                <a16:creationId xmlns:a16="http://schemas.microsoft.com/office/drawing/2014/main" xmlns="" id="{C57A8FB2-FF8F-D841-8227-3B997E066A86}"/>
              </a:ext>
            </a:extLst>
          </p:cNvPr>
          <p:cNvCxnSpPr>
            <a:cxnSpLocks/>
          </p:cNvCxnSpPr>
          <p:nvPr/>
        </p:nvCxnSpPr>
        <p:spPr>
          <a:xfrm>
            <a:off x="7279026" y="52785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xmlns="" id="{B66038F7-9288-F24B-8BD4-0450017469F0}"/>
              </a:ext>
            </a:extLst>
          </p:cNvPr>
          <p:cNvSpPr/>
          <p:nvPr/>
        </p:nvSpPr>
        <p:spPr bwMode="gray">
          <a:xfrm>
            <a:off x="7022531" y="4473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82" name="Rounded Rectangle 81">
            <a:extLst>
              <a:ext uri="{FF2B5EF4-FFF2-40B4-BE49-F238E27FC236}">
                <a16:creationId xmlns:a16="http://schemas.microsoft.com/office/drawing/2014/main" xmlns="" id="{432C95C0-BC20-554D-8967-8FF4D82A6388}"/>
              </a:ext>
            </a:extLst>
          </p:cNvPr>
          <p:cNvSpPr/>
          <p:nvPr/>
        </p:nvSpPr>
        <p:spPr bwMode="gray">
          <a:xfrm rot="5400000">
            <a:off x="6729817" y="50801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3" name="Rounded Rectangle 82">
            <a:extLst>
              <a:ext uri="{FF2B5EF4-FFF2-40B4-BE49-F238E27FC236}">
                <a16:creationId xmlns:a16="http://schemas.microsoft.com/office/drawing/2014/main" xmlns="" id="{60021A4F-477E-7745-933D-33BBB80527F8}"/>
              </a:ext>
            </a:extLst>
          </p:cNvPr>
          <p:cNvSpPr/>
          <p:nvPr/>
        </p:nvSpPr>
        <p:spPr bwMode="gray">
          <a:xfrm>
            <a:off x="7250905" y="4370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5"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10805364" y="49797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86" name="Straight Arrow Connector 85">
            <a:extLst>
              <a:ext uri="{FF2B5EF4-FFF2-40B4-BE49-F238E27FC236}">
                <a16:creationId xmlns:a16="http://schemas.microsoft.com/office/drawing/2014/main" xmlns="" id="{0CB3925F-5B8E-944F-AC5C-B5DA5F411C5E}"/>
              </a:ext>
            </a:extLst>
          </p:cNvPr>
          <p:cNvCxnSpPr>
            <a:cxnSpLocks/>
          </p:cNvCxnSpPr>
          <p:nvPr/>
        </p:nvCxnSpPr>
        <p:spPr>
          <a:xfrm flipV="1">
            <a:off x="9722746" y="5285148"/>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AF5F2653-8CD5-F049-B61C-F647EBAD494B}"/>
              </a:ext>
            </a:extLst>
          </p:cNvPr>
          <p:cNvCxnSpPr>
            <a:cxnSpLocks/>
          </p:cNvCxnSpPr>
          <p:nvPr/>
        </p:nvCxnSpPr>
        <p:spPr>
          <a:xfrm flipV="1">
            <a:off x="5880100" y="52969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5860253" y="55397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nSpc>
                <a:spcPct val="90000"/>
              </a:lnSpc>
            </a:pPr>
            <a:r>
              <a:rPr lang="en-US" sz="1100" dirty="0" smtClean="0"/>
              <a:t>WSS, WS, </a:t>
            </a:r>
            <a:r>
              <a:rPr lang="en-US" sz="1100" dirty="0" err="1" smtClean="0"/>
              <a:t>ogg</a:t>
            </a:r>
            <a:r>
              <a:rPr lang="en-US" sz="1100" dirty="0" smtClean="0"/>
              <a:t>, </a:t>
            </a:r>
            <a:r>
              <a:rPr lang="en-US" sz="1100" dirty="0" err="1" smtClean="0"/>
              <a:t>udp</a:t>
            </a:r>
            <a:endParaRPr lang="en-CA" sz="1100" dirty="0" smtClean="0"/>
          </a:p>
        </p:txBody>
      </p:sp>
      <p:sp>
        <p:nvSpPr>
          <p:cNvPr id="52" name="Rounded Rectangle 51">
            <a:extLst>
              <a:ext uri="{FF2B5EF4-FFF2-40B4-BE49-F238E27FC236}">
                <a16:creationId xmlns:a16="http://schemas.microsoft.com/office/drawing/2014/main" xmlns="" id="{60021A4F-477E-7745-933D-33BBB80527F8}"/>
              </a:ext>
            </a:extLst>
          </p:cNvPr>
          <p:cNvSpPr/>
          <p:nvPr/>
        </p:nvSpPr>
        <p:spPr bwMode="gray">
          <a:xfrm>
            <a:off x="8678649" y="4342676"/>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56" name="Rounded Rectangle 55">
            <a:extLst>
              <a:ext uri="{FF2B5EF4-FFF2-40B4-BE49-F238E27FC236}">
                <a16:creationId xmlns:a16="http://schemas.microsoft.com/office/drawing/2014/main" xmlns="" id="{60021A4F-477E-7745-933D-33BBB80527F8}"/>
              </a:ext>
            </a:extLst>
          </p:cNvPr>
          <p:cNvSpPr/>
          <p:nvPr/>
        </p:nvSpPr>
        <p:spPr bwMode="gray">
          <a:xfrm>
            <a:off x="4138730" y="4350695"/>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Tree>
    <p:extLst>
      <p:ext uri="{BB962C8B-B14F-4D97-AF65-F5344CB8AC3E}">
        <p14:creationId xmlns:p14="http://schemas.microsoft.com/office/powerpoint/2010/main" val="3981333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594784"/>
          </a:xfrm>
        </p:spPr>
        <p:txBody>
          <a:bodyPr/>
          <a:lstStyle/>
          <a:p>
            <a:r>
              <a:rPr lang="en-CA" b="1" dirty="0"/>
              <a:t>Lab 2 </a:t>
            </a:r>
            <a:r>
              <a:rPr lang="en-CA" b="1" dirty="0" smtClean="0"/>
              <a:t>- Creating Deployments….</a:t>
            </a:r>
            <a:r>
              <a:rPr lang="en-CA" b="1" dirty="0" err="1" smtClean="0"/>
              <a:t>cntd</a:t>
            </a:r>
            <a:endParaRPr lang="en-CA" b="1" dirty="0"/>
          </a:p>
        </p:txBody>
      </p:sp>
      <p:sp>
        <p:nvSpPr>
          <p:cNvPr id="3" name="Content Placeholder 2"/>
          <p:cNvSpPr>
            <a:spLocks noGrp="1"/>
          </p:cNvSpPr>
          <p:nvPr>
            <p:ph idx="1"/>
          </p:nvPr>
        </p:nvSpPr>
        <p:spPr>
          <a:xfrm>
            <a:off x="469900" y="1157540"/>
            <a:ext cx="11295158" cy="2499720"/>
          </a:xfrm>
        </p:spPr>
        <p:txBody>
          <a:bodyPr/>
          <a:lstStyle/>
          <a:p>
            <a:pPr marL="0" indent="0">
              <a:buNone/>
            </a:pPr>
            <a:r>
              <a:rPr lang="en-US" sz="2400" dirty="0" smtClean="0"/>
              <a:t>Review directory structure</a:t>
            </a:r>
          </a:p>
          <a:p>
            <a:r>
              <a:rPr lang="en-US" sz="2400" dirty="0" err="1" smtClean="0"/>
              <a:t>DeploymentHome</a:t>
            </a:r>
            <a:r>
              <a:rPr lang="en-US" sz="2400" dirty="0" smtClean="0"/>
              <a:t>/</a:t>
            </a:r>
            <a:r>
              <a:rPr lang="en-US" sz="2400" dirty="0" err="1" smtClean="0"/>
              <a:t>etc</a:t>
            </a:r>
            <a:r>
              <a:rPr lang="en-US" sz="2400" dirty="0" smtClean="0"/>
              <a:t>-&gt; Configuration Files</a:t>
            </a:r>
          </a:p>
          <a:p>
            <a:r>
              <a:rPr lang="en-US" sz="2400" dirty="0" err="1" smtClean="0"/>
              <a:t>DeploymentHome</a:t>
            </a:r>
            <a:r>
              <a:rPr lang="en-US" sz="2400" dirty="0" smtClean="0"/>
              <a:t>/</a:t>
            </a:r>
            <a:r>
              <a:rPr lang="en-US" sz="2400" dirty="0" err="1" smtClean="0"/>
              <a:t>etc</a:t>
            </a:r>
            <a:r>
              <a:rPr lang="en-US" sz="2400" dirty="0" smtClean="0"/>
              <a:t>/</a:t>
            </a:r>
            <a:r>
              <a:rPr lang="en-US" sz="2400" dirty="0" err="1" smtClean="0"/>
              <a:t>conf</a:t>
            </a:r>
            <a:r>
              <a:rPr lang="en-US" sz="2400" dirty="0" smtClean="0"/>
              <a:t>-&gt; Configuration bootstrap files, process parameter files</a:t>
            </a:r>
          </a:p>
          <a:p>
            <a:r>
              <a:rPr lang="en-US" sz="2400" dirty="0" err="1" smtClean="0"/>
              <a:t>DeploymentHome</a:t>
            </a:r>
            <a:r>
              <a:rPr lang="en-US" sz="2400" dirty="0" smtClean="0"/>
              <a:t>/</a:t>
            </a:r>
            <a:r>
              <a:rPr lang="en-US" sz="2400" dirty="0" err="1" smtClean="0"/>
              <a:t>etc</a:t>
            </a:r>
            <a:r>
              <a:rPr lang="en-US" sz="2400" dirty="0" smtClean="0"/>
              <a:t>/</a:t>
            </a:r>
            <a:r>
              <a:rPr lang="en-US" sz="2400" dirty="0" err="1" smtClean="0"/>
              <a:t>ssl</a:t>
            </a:r>
            <a:r>
              <a:rPr lang="en-US" sz="2400" dirty="0" smtClean="0"/>
              <a:t>-&gt; Security configuration files</a:t>
            </a:r>
          </a:p>
          <a:p>
            <a:r>
              <a:rPr lang="en-US" sz="2400" dirty="0" err="1" smtClean="0"/>
              <a:t>DeploymentHome</a:t>
            </a:r>
            <a:r>
              <a:rPr lang="en-US" sz="2400" dirty="0" smtClean="0"/>
              <a:t>/</a:t>
            </a:r>
            <a:r>
              <a:rPr lang="en-US" sz="2400" dirty="0" err="1" smtClean="0"/>
              <a:t>var</a:t>
            </a:r>
            <a:r>
              <a:rPr lang="en-US" sz="2400" dirty="0" smtClean="0"/>
              <a:t>-&gt;Runtime and support files</a:t>
            </a:r>
          </a:p>
          <a:p>
            <a:r>
              <a:rPr lang="en-US" sz="2400" dirty="0" err="1" smtClean="0"/>
              <a:t>DeploymentHome</a:t>
            </a:r>
            <a:r>
              <a:rPr lang="en-US" sz="2400" dirty="0" smtClean="0"/>
              <a:t>/</a:t>
            </a:r>
            <a:r>
              <a:rPr lang="en-US" sz="2400" dirty="0" err="1" smtClean="0"/>
              <a:t>var</a:t>
            </a:r>
            <a:r>
              <a:rPr lang="en-US" sz="2400" dirty="0" smtClean="0"/>
              <a:t>/lib/data-&gt;Trail files</a:t>
            </a:r>
          </a:p>
          <a:p>
            <a:endParaRPr lang="en-US" sz="2400" dirty="0"/>
          </a:p>
          <a:p>
            <a:endParaRPr lang="en-US" sz="2400" dirty="0" smtClean="0"/>
          </a:p>
        </p:txBody>
      </p:sp>
    </p:spTree>
    <p:extLst>
      <p:ext uri="{BB962C8B-B14F-4D97-AF65-F5344CB8AC3E}">
        <p14:creationId xmlns:p14="http://schemas.microsoft.com/office/powerpoint/2010/main" val="3889325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gray">
          <a:xfrm>
            <a:off x="3284162" y="2598291"/>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Data Management</a:t>
            </a:r>
          </a:p>
        </p:txBody>
      </p:sp>
      <p:grpSp>
        <p:nvGrpSpPr>
          <p:cNvPr id="7" name="Group 418"/>
          <p:cNvGrpSpPr>
            <a:grpSpLocks noChangeAspect="1"/>
          </p:cNvGrpSpPr>
          <p:nvPr/>
        </p:nvGrpSpPr>
        <p:grpSpPr bwMode="gray">
          <a:xfrm>
            <a:off x="2932471" y="2588595"/>
            <a:ext cx="278287" cy="373773"/>
            <a:chOff x="7958864" y="1455166"/>
            <a:chExt cx="575536" cy="773013"/>
          </a:xfrm>
          <a:solidFill>
            <a:schemeClr val="tx2"/>
          </a:solidFill>
        </p:grpSpPr>
        <p:sp>
          <p:nvSpPr>
            <p:cNvPr id="8" name="Freeform 414"/>
            <p:cNvSpPr>
              <a:spLocks/>
            </p:cNvSpPr>
            <p:nvPr/>
          </p:nvSpPr>
          <p:spPr bwMode="gray">
            <a:xfrm>
              <a:off x="7958864" y="1771142"/>
              <a:ext cx="575536" cy="457037"/>
            </a:xfrm>
            <a:custGeom>
              <a:avLst/>
              <a:gdLst/>
              <a:ahLst/>
              <a:cxnLst>
                <a:cxn ang="0">
                  <a:pos x="152" y="37"/>
                </a:cxn>
                <a:cxn ang="0">
                  <a:pos x="174" y="19"/>
                </a:cxn>
                <a:cxn ang="0">
                  <a:pos x="195" y="1"/>
                </a:cxn>
                <a:cxn ang="0">
                  <a:pos x="200" y="0"/>
                </a:cxn>
                <a:cxn ang="0">
                  <a:pos x="273" y="32"/>
                </a:cxn>
                <a:cxn ang="0">
                  <a:pos x="286" y="43"/>
                </a:cxn>
                <a:cxn ang="0">
                  <a:pos x="290" y="59"/>
                </a:cxn>
                <a:cxn ang="0">
                  <a:pos x="295" y="117"/>
                </a:cxn>
                <a:cxn ang="0">
                  <a:pos x="300" y="164"/>
                </a:cxn>
                <a:cxn ang="0">
                  <a:pos x="304" y="209"/>
                </a:cxn>
                <a:cxn ang="0">
                  <a:pos x="300" y="228"/>
                </a:cxn>
                <a:cxn ang="0">
                  <a:pos x="292" y="241"/>
                </a:cxn>
                <a:cxn ang="0">
                  <a:pos x="290" y="243"/>
                </a:cxn>
                <a:cxn ang="0">
                  <a:pos x="265" y="243"/>
                </a:cxn>
                <a:cxn ang="0">
                  <a:pos x="265" y="92"/>
                </a:cxn>
                <a:cxn ang="0">
                  <a:pos x="40" y="92"/>
                </a:cxn>
                <a:cxn ang="0">
                  <a:pos x="40" y="243"/>
                </a:cxn>
                <a:cxn ang="0">
                  <a:pos x="31" y="243"/>
                </a:cxn>
                <a:cxn ang="0">
                  <a:pos x="15" y="243"/>
                </a:cxn>
                <a:cxn ang="0">
                  <a:pos x="12" y="242"/>
                </a:cxn>
                <a:cxn ang="0">
                  <a:pos x="3" y="219"/>
                </a:cxn>
                <a:cxn ang="0">
                  <a:pos x="2" y="199"/>
                </a:cxn>
                <a:cxn ang="0">
                  <a:pos x="6" y="158"/>
                </a:cxn>
                <a:cxn ang="0">
                  <a:pos x="10" y="113"/>
                </a:cxn>
                <a:cxn ang="0">
                  <a:pos x="14" y="72"/>
                </a:cxn>
                <a:cxn ang="0">
                  <a:pos x="16" y="50"/>
                </a:cxn>
                <a:cxn ang="0">
                  <a:pos x="28" y="34"/>
                </a:cxn>
                <a:cxn ang="0">
                  <a:pos x="105" y="1"/>
                </a:cxn>
                <a:cxn ang="0">
                  <a:pos x="108" y="1"/>
                </a:cxn>
                <a:cxn ang="0">
                  <a:pos x="150" y="36"/>
                </a:cxn>
                <a:cxn ang="0">
                  <a:pos x="152" y="37"/>
                </a:cxn>
              </a:cxnLst>
              <a:rect l="0" t="0" r="r" b="b"/>
              <a:pathLst>
                <a:path w="305" h="243">
                  <a:moveTo>
                    <a:pt x="152" y="37"/>
                  </a:moveTo>
                  <a:cubicBezTo>
                    <a:pt x="160" y="31"/>
                    <a:pt x="167" y="25"/>
                    <a:pt x="174" y="19"/>
                  </a:cubicBezTo>
                  <a:cubicBezTo>
                    <a:pt x="181" y="13"/>
                    <a:pt x="188" y="7"/>
                    <a:pt x="195" y="1"/>
                  </a:cubicBezTo>
                  <a:cubicBezTo>
                    <a:pt x="196" y="0"/>
                    <a:pt x="198" y="0"/>
                    <a:pt x="200" y="0"/>
                  </a:cubicBezTo>
                  <a:cubicBezTo>
                    <a:pt x="224" y="11"/>
                    <a:pt x="248" y="22"/>
                    <a:pt x="273" y="32"/>
                  </a:cubicBezTo>
                  <a:cubicBezTo>
                    <a:pt x="278" y="35"/>
                    <a:pt x="283" y="38"/>
                    <a:pt x="286" y="43"/>
                  </a:cubicBezTo>
                  <a:cubicBezTo>
                    <a:pt x="289" y="48"/>
                    <a:pt x="289" y="53"/>
                    <a:pt x="290" y="59"/>
                  </a:cubicBezTo>
                  <a:cubicBezTo>
                    <a:pt x="292" y="78"/>
                    <a:pt x="294" y="98"/>
                    <a:pt x="295" y="117"/>
                  </a:cubicBezTo>
                  <a:cubicBezTo>
                    <a:pt x="297" y="133"/>
                    <a:pt x="298" y="149"/>
                    <a:pt x="300" y="164"/>
                  </a:cubicBezTo>
                  <a:cubicBezTo>
                    <a:pt x="301" y="179"/>
                    <a:pt x="303" y="194"/>
                    <a:pt x="304" y="209"/>
                  </a:cubicBezTo>
                  <a:cubicBezTo>
                    <a:pt x="305" y="216"/>
                    <a:pt x="302" y="222"/>
                    <a:pt x="300" y="228"/>
                  </a:cubicBezTo>
                  <a:cubicBezTo>
                    <a:pt x="297" y="232"/>
                    <a:pt x="295" y="237"/>
                    <a:pt x="292" y="241"/>
                  </a:cubicBezTo>
                  <a:cubicBezTo>
                    <a:pt x="292" y="242"/>
                    <a:pt x="291" y="243"/>
                    <a:pt x="290" y="243"/>
                  </a:cubicBezTo>
                  <a:cubicBezTo>
                    <a:pt x="282" y="243"/>
                    <a:pt x="274" y="243"/>
                    <a:pt x="265" y="243"/>
                  </a:cubicBezTo>
                  <a:cubicBezTo>
                    <a:pt x="265" y="193"/>
                    <a:pt x="265" y="143"/>
                    <a:pt x="265" y="92"/>
                  </a:cubicBezTo>
                  <a:cubicBezTo>
                    <a:pt x="190" y="92"/>
                    <a:pt x="115" y="92"/>
                    <a:pt x="40" y="92"/>
                  </a:cubicBezTo>
                  <a:cubicBezTo>
                    <a:pt x="40" y="143"/>
                    <a:pt x="40" y="193"/>
                    <a:pt x="40" y="243"/>
                  </a:cubicBezTo>
                  <a:cubicBezTo>
                    <a:pt x="37" y="243"/>
                    <a:pt x="34" y="243"/>
                    <a:pt x="31" y="243"/>
                  </a:cubicBezTo>
                  <a:cubicBezTo>
                    <a:pt x="26" y="243"/>
                    <a:pt x="20" y="243"/>
                    <a:pt x="15" y="243"/>
                  </a:cubicBezTo>
                  <a:cubicBezTo>
                    <a:pt x="14" y="243"/>
                    <a:pt x="13" y="242"/>
                    <a:pt x="12" y="242"/>
                  </a:cubicBezTo>
                  <a:cubicBezTo>
                    <a:pt x="9" y="234"/>
                    <a:pt x="6" y="227"/>
                    <a:pt x="3" y="219"/>
                  </a:cubicBezTo>
                  <a:cubicBezTo>
                    <a:pt x="0" y="213"/>
                    <a:pt x="1" y="206"/>
                    <a:pt x="2" y="199"/>
                  </a:cubicBezTo>
                  <a:cubicBezTo>
                    <a:pt x="3" y="186"/>
                    <a:pt x="4" y="172"/>
                    <a:pt x="6" y="158"/>
                  </a:cubicBezTo>
                  <a:cubicBezTo>
                    <a:pt x="7" y="143"/>
                    <a:pt x="9" y="128"/>
                    <a:pt x="10" y="113"/>
                  </a:cubicBezTo>
                  <a:cubicBezTo>
                    <a:pt x="11" y="99"/>
                    <a:pt x="13" y="86"/>
                    <a:pt x="14" y="72"/>
                  </a:cubicBezTo>
                  <a:cubicBezTo>
                    <a:pt x="15" y="65"/>
                    <a:pt x="15" y="57"/>
                    <a:pt x="16" y="50"/>
                  </a:cubicBezTo>
                  <a:cubicBezTo>
                    <a:pt x="17" y="42"/>
                    <a:pt x="21" y="37"/>
                    <a:pt x="28" y="34"/>
                  </a:cubicBezTo>
                  <a:cubicBezTo>
                    <a:pt x="54" y="23"/>
                    <a:pt x="79" y="12"/>
                    <a:pt x="105" y="1"/>
                  </a:cubicBezTo>
                  <a:cubicBezTo>
                    <a:pt x="106" y="0"/>
                    <a:pt x="107" y="0"/>
                    <a:pt x="108" y="1"/>
                  </a:cubicBezTo>
                  <a:cubicBezTo>
                    <a:pt x="122" y="13"/>
                    <a:pt x="136" y="24"/>
                    <a:pt x="150" y="36"/>
                  </a:cubicBezTo>
                  <a:cubicBezTo>
                    <a:pt x="151" y="37"/>
                    <a:pt x="152" y="37"/>
                    <a:pt x="152"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9" name="Freeform 415"/>
            <p:cNvSpPr>
              <a:spLocks noEditPoints="1"/>
            </p:cNvSpPr>
            <p:nvPr/>
          </p:nvSpPr>
          <p:spPr bwMode="gray">
            <a:xfrm>
              <a:off x="8066072" y="1979913"/>
              <a:ext cx="355478" cy="242625"/>
            </a:xfrm>
            <a:custGeom>
              <a:avLst/>
              <a:gdLst/>
              <a:ahLst/>
              <a:cxnLst>
                <a:cxn ang="0">
                  <a:pos x="0" y="131"/>
                </a:cxn>
                <a:cxn ang="0">
                  <a:pos x="0" y="128"/>
                </a:cxn>
                <a:cxn ang="0">
                  <a:pos x="0" y="3"/>
                </a:cxn>
                <a:cxn ang="0">
                  <a:pos x="3" y="0"/>
                </a:cxn>
                <a:cxn ang="0">
                  <a:pos x="184" y="0"/>
                </a:cxn>
                <a:cxn ang="0">
                  <a:pos x="187" y="0"/>
                </a:cxn>
                <a:cxn ang="0">
                  <a:pos x="187" y="131"/>
                </a:cxn>
                <a:cxn ang="0">
                  <a:pos x="0" y="131"/>
                </a:cxn>
                <a:cxn ang="0">
                  <a:pos x="97" y="58"/>
                </a:cxn>
                <a:cxn ang="0">
                  <a:pos x="120" y="57"/>
                </a:cxn>
                <a:cxn ang="0">
                  <a:pos x="136" y="52"/>
                </a:cxn>
                <a:cxn ang="0">
                  <a:pos x="141" y="45"/>
                </a:cxn>
                <a:cxn ang="0">
                  <a:pos x="141" y="29"/>
                </a:cxn>
                <a:cxn ang="0">
                  <a:pos x="136" y="22"/>
                </a:cxn>
                <a:cxn ang="0">
                  <a:pos x="125" y="19"/>
                </a:cxn>
                <a:cxn ang="0">
                  <a:pos x="65" y="18"/>
                </a:cxn>
                <a:cxn ang="0">
                  <a:pos x="51" y="22"/>
                </a:cxn>
                <a:cxn ang="0">
                  <a:pos x="46" y="29"/>
                </a:cxn>
                <a:cxn ang="0">
                  <a:pos x="46" y="43"/>
                </a:cxn>
                <a:cxn ang="0">
                  <a:pos x="55" y="54"/>
                </a:cxn>
                <a:cxn ang="0">
                  <a:pos x="57" y="55"/>
                </a:cxn>
                <a:cxn ang="0">
                  <a:pos x="97" y="58"/>
                </a:cxn>
                <a:cxn ang="0">
                  <a:pos x="46" y="56"/>
                </a:cxn>
                <a:cxn ang="0">
                  <a:pos x="46" y="76"/>
                </a:cxn>
                <a:cxn ang="0">
                  <a:pos x="50" y="82"/>
                </a:cxn>
                <a:cxn ang="0">
                  <a:pos x="61" y="85"/>
                </a:cxn>
                <a:cxn ang="0">
                  <a:pos x="124" y="86"/>
                </a:cxn>
                <a:cxn ang="0">
                  <a:pos x="137" y="82"/>
                </a:cxn>
                <a:cxn ang="0">
                  <a:pos x="141" y="76"/>
                </a:cxn>
                <a:cxn ang="0">
                  <a:pos x="141" y="58"/>
                </a:cxn>
                <a:cxn ang="0">
                  <a:pos x="140" y="56"/>
                </a:cxn>
                <a:cxn ang="0">
                  <a:pos x="123" y="62"/>
                </a:cxn>
                <a:cxn ang="0">
                  <a:pos x="68" y="62"/>
                </a:cxn>
                <a:cxn ang="0">
                  <a:pos x="46" y="56"/>
                </a:cxn>
                <a:cxn ang="0">
                  <a:pos x="46" y="86"/>
                </a:cxn>
                <a:cxn ang="0">
                  <a:pos x="46" y="105"/>
                </a:cxn>
                <a:cxn ang="0">
                  <a:pos x="51" y="112"/>
                </a:cxn>
                <a:cxn ang="0">
                  <a:pos x="64" y="116"/>
                </a:cxn>
                <a:cxn ang="0">
                  <a:pos x="121" y="116"/>
                </a:cxn>
                <a:cxn ang="0">
                  <a:pos x="136" y="112"/>
                </a:cxn>
                <a:cxn ang="0">
                  <a:pos x="141" y="105"/>
                </a:cxn>
                <a:cxn ang="0">
                  <a:pos x="141" y="88"/>
                </a:cxn>
                <a:cxn ang="0">
                  <a:pos x="141" y="86"/>
                </a:cxn>
                <a:cxn ang="0">
                  <a:pos x="131" y="90"/>
                </a:cxn>
                <a:cxn ang="0">
                  <a:pos x="120" y="92"/>
                </a:cxn>
                <a:cxn ang="0">
                  <a:pos x="77" y="93"/>
                </a:cxn>
                <a:cxn ang="0">
                  <a:pos x="46" y="86"/>
                </a:cxn>
              </a:cxnLst>
              <a:rect l="0" t="0" r="r" b="b"/>
              <a:pathLst>
                <a:path w="187" h="131">
                  <a:moveTo>
                    <a:pt x="0" y="131"/>
                  </a:moveTo>
                  <a:cubicBezTo>
                    <a:pt x="0" y="130"/>
                    <a:pt x="0" y="129"/>
                    <a:pt x="0" y="128"/>
                  </a:cubicBezTo>
                  <a:cubicBezTo>
                    <a:pt x="0" y="87"/>
                    <a:pt x="0" y="45"/>
                    <a:pt x="0" y="3"/>
                  </a:cubicBezTo>
                  <a:cubicBezTo>
                    <a:pt x="0" y="0"/>
                    <a:pt x="0" y="0"/>
                    <a:pt x="3" y="0"/>
                  </a:cubicBezTo>
                  <a:cubicBezTo>
                    <a:pt x="63" y="0"/>
                    <a:pt x="124" y="0"/>
                    <a:pt x="184" y="0"/>
                  </a:cubicBezTo>
                  <a:cubicBezTo>
                    <a:pt x="185" y="0"/>
                    <a:pt x="186" y="0"/>
                    <a:pt x="187" y="0"/>
                  </a:cubicBezTo>
                  <a:cubicBezTo>
                    <a:pt x="187" y="44"/>
                    <a:pt x="187" y="87"/>
                    <a:pt x="187" y="131"/>
                  </a:cubicBezTo>
                  <a:cubicBezTo>
                    <a:pt x="125" y="131"/>
                    <a:pt x="62" y="131"/>
                    <a:pt x="0" y="131"/>
                  </a:cubicBezTo>
                  <a:close/>
                  <a:moveTo>
                    <a:pt x="97" y="58"/>
                  </a:moveTo>
                  <a:cubicBezTo>
                    <a:pt x="102" y="58"/>
                    <a:pt x="111" y="58"/>
                    <a:pt x="120" y="57"/>
                  </a:cubicBezTo>
                  <a:cubicBezTo>
                    <a:pt x="125" y="56"/>
                    <a:pt x="131" y="54"/>
                    <a:pt x="136" y="52"/>
                  </a:cubicBezTo>
                  <a:cubicBezTo>
                    <a:pt x="139" y="51"/>
                    <a:pt x="141" y="49"/>
                    <a:pt x="141" y="45"/>
                  </a:cubicBezTo>
                  <a:cubicBezTo>
                    <a:pt x="140" y="40"/>
                    <a:pt x="141" y="35"/>
                    <a:pt x="141" y="29"/>
                  </a:cubicBezTo>
                  <a:cubicBezTo>
                    <a:pt x="141" y="26"/>
                    <a:pt x="139" y="23"/>
                    <a:pt x="136" y="22"/>
                  </a:cubicBezTo>
                  <a:cubicBezTo>
                    <a:pt x="133" y="21"/>
                    <a:pt x="129" y="19"/>
                    <a:pt x="125" y="19"/>
                  </a:cubicBezTo>
                  <a:cubicBezTo>
                    <a:pt x="105" y="15"/>
                    <a:pt x="85" y="15"/>
                    <a:pt x="65" y="18"/>
                  </a:cubicBezTo>
                  <a:cubicBezTo>
                    <a:pt x="60" y="19"/>
                    <a:pt x="55" y="21"/>
                    <a:pt x="51" y="22"/>
                  </a:cubicBezTo>
                  <a:cubicBezTo>
                    <a:pt x="48" y="23"/>
                    <a:pt x="46" y="26"/>
                    <a:pt x="46" y="29"/>
                  </a:cubicBezTo>
                  <a:cubicBezTo>
                    <a:pt x="47" y="34"/>
                    <a:pt x="46" y="38"/>
                    <a:pt x="46" y="43"/>
                  </a:cubicBezTo>
                  <a:cubicBezTo>
                    <a:pt x="46" y="50"/>
                    <a:pt x="47" y="52"/>
                    <a:pt x="55" y="54"/>
                  </a:cubicBezTo>
                  <a:cubicBezTo>
                    <a:pt x="56" y="54"/>
                    <a:pt x="56" y="55"/>
                    <a:pt x="57" y="55"/>
                  </a:cubicBezTo>
                  <a:cubicBezTo>
                    <a:pt x="69" y="58"/>
                    <a:pt x="81" y="58"/>
                    <a:pt x="97" y="58"/>
                  </a:cubicBezTo>
                  <a:close/>
                  <a:moveTo>
                    <a:pt x="46" y="56"/>
                  </a:moveTo>
                  <a:cubicBezTo>
                    <a:pt x="46" y="63"/>
                    <a:pt x="47" y="69"/>
                    <a:pt x="46" y="76"/>
                  </a:cubicBezTo>
                  <a:cubicBezTo>
                    <a:pt x="46" y="79"/>
                    <a:pt x="48" y="81"/>
                    <a:pt x="50" y="82"/>
                  </a:cubicBezTo>
                  <a:cubicBezTo>
                    <a:pt x="54" y="83"/>
                    <a:pt x="57" y="85"/>
                    <a:pt x="61" y="85"/>
                  </a:cubicBezTo>
                  <a:cubicBezTo>
                    <a:pt x="82" y="89"/>
                    <a:pt x="103" y="89"/>
                    <a:pt x="124" y="86"/>
                  </a:cubicBezTo>
                  <a:cubicBezTo>
                    <a:pt x="128" y="85"/>
                    <a:pt x="133" y="83"/>
                    <a:pt x="137" y="82"/>
                  </a:cubicBezTo>
                  <a:cubicBezTo>
                    <a:pt x="140" y="81"/>
                    <a:pt x="141" y="79"/>
                    <a:pt x="141" y="76"/>
                  </a:cubicBezTo>
                  <a:cubicBezTo>
                    <a:pt x="141" y="70"/>
                    <a:pt x="141" y="64"/>
                    <a:pt x="141" y="58"/>
                  </a:cubicBezTo>
                  <a:cubicBezTo>
                    <a:pt x="141" y="57"/>
                    <a:pt x="141" y="57"/>
                    <a:pt x="140" y="56"/>
                  </a:cubicBezTo>
                  <a:cubicBezTo>
                    <a:pt x="135" y="60"/>
                    <a:pt x="129" y="61"/>
                    <a:pt x="123" y="62"/>
                  </a:cubicBezTo>
                  <a:cubicBezTo>
                    <a:pt x="104" y="64"/>
                    <a:pt x="86" y="65"/>
                    <a:pt x="68" y="62"/>
                  </a:cubicBezTo>
                  <a:cubicBezTo>
                    <a:pt x="60" y="61"/>
                    <a:pt x="53" y="60"/>
                    <a:pt x="46" y="56"/>
                  </a:cubicBezTo>
                  <a:close/>
                  <a:moveTo>
                    <a:pt x="46" y="86"/>
                  </a:moveTo>
                  <a:cubicBezTo>
                    <a:pt x="46" y="92"/>
                    <a:pt x="47" y="99"/>
                    <a:pt x="46" y="105"/>
                  </a:cubicBezTo>
                  <a:cubicBezTo>
                    <a:pt x="46" y="108"/>
                    <a:pt x="48" y="111"/>
                    <a:pt x="51" y="112"/>
                  </a:cubicBezTo>
                  <a:cubicBezTo>
                    <a:pt x="55" y="113"/>
                    <a:pt x="59" y="115"/>
                    <a:pt x="64" y="116"/>
                  </a:cubicBezTo>
                  <a:cubicBezTo>
                    <a:pt x="83" y="119"/>
                    <a:pt x="102" y="119"/>
                    <a:pt x="121" y="116"/>
                  </a:cubicBezTo>
                  <a:cubicBezTo>
                    <a:pt x="126" y="115"/>
                    <a:pt x="131" y="114"/>
                    <a:pt x="136" y="112"/>
                  </a:cubicBezTo>
                  <a:cubicBezTo>
                    <a:pt x="139" y="111"/>
                    <a:pt x="141" y="108"/>
                    <a:pt x="141" y="105"/>
                  </a:cubicBezTo>
                  <a:cubicBezTo>
                    <a:pt x="140" y="99"/>
                    <a:pt x="141" y="94"/>
                    <a:pt x="141" y="88"/>
                  </a:cubicBezTo>
                  <a:cubicBezTo>
                    <a:pt x="141" y="87"/>
                    <a:pt x="141" y="86"/>
                    <a:pt x="141" y="86"/>
                  </a:cubicBezTo>
                  <a:cubicBezTo>
                    <a:pt x="137" y="87"/>
                    <a:pt x="134" y="89"/>
                    <a:pt x="131" y="90"/>
                  </a:cubicBezTo>
                  <a:cubicBezTo>
                    <a:pt x="128" y="91"/>
                    <a:pt x="124" y="91"/>
                    <a:pt x="120" y="92"/>
                  </a:cubicBezTo>
                  <a:cubicBezTo>
                    <a:pt x="105" y="94"/>
                    <a:pt x="91" y="94"/>
                    <a:pt x="77" y="93"/>
                  </a:cubicBezTo>
                  <a:cubicBezTo>
                    <a:pt x="66" y="92"/>
                    <a:pt x="56" y="91"/>
                    <a:pt x="46"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10" name="Freeform 416"/>
            <p:cNvSpPr>
              <a:spLocks/>
            </p:cNvSpPr>
            <p:nvPr/>
          </p:nvSpPr>
          <p:spPr bwMode="gray">
            <a:xfrm>
              <a:off x="8139424" y="1455166"/>
              <a:ext cx="208771" cy="310335"/>
            </a:xfrm>
            <a:custGeom>
              <a:avLst/>
              <a:gdLst/>
              <a:ahLst/>
              <a:cxnLst>
                <a:cxn ang="0">
                  <a:pos x="58" y="0"/>
                </a:cxn>
                <a:cxn ang="0">
                  <a:pos x="58" y="6"/>
                </a:cxn>
                <a:cxn ang="0">
                  <a:pos x="63" y="11"/>
                </a:cxn>
                <a:cxn ang="0">
                  <a:pos x="85" y="17"/>
                </a:cxn>
                <a:cxn ang="0">
                  <a:pos x="108" y="50"/>
                </a:cxn>
                <a:cxn ang="0">
                  <a:pos x="108" y="54"/>
                </a:cxn>
                <a:cxn ang="0">
                  <a:pos x="108" y="95"/>
                </a:cxn>
                <a:cxn ang="0">
                  <a:pos x="107" y="98"/>
                </a:cxn>
                <a:cxn ang="0">
                  <a:pos x="99" y="105"/>
                </a:cxn>
                <a:cxn ang="0">
                  <a:pos x="97" y="110"/>
                </a:cxn>
                <a:cxn ang="0">
                  <a:pos x="87" y="142"/>
                </a:cxn>
                <a:cxn ang="0">
                  <a:pos x="20" y="139"/>
                </a:cxn>
                <a:cxn ang="0">
                  <a:pos x="13" y="110"/>
                </a:cxn>
                <a:cxn ang="0">
                  <a:pos x="10" y="105"/>
                </a:cxn>
                <a:cxn ang="0">
                  <a:pos x="2" y="98"/>
                </a:cxn>
                <a:cxn ang="0">
                  <a:pos x="1" y="94"/>
                </a:cxn>
                <a:cxn ang="0">
                  <a:pos x="0" y="53"/>
                </a:cxn>
                <a:cxn ang="0">
                  <a:pos x="32" y="5"/>
                </a:cxn>
                <a:cxn ang="0">
                  <a:pos x="57" y="0"/>
                </a:cxn>
                <a:cxn ang="0">
                  <a:pos x="58" y="0"/>
                </a:cxn>
              </a:cxnLst>
              <a:rect l="0" t="0" r="r" b="b"/>
              <a:pathLst>
                <a:path w="108" h="166">
                  <a:moveTo>
                    <a:pt x="58" y="0"/>
                  </a:moveTo>
                  <a:cubicBezTo>
                    <a:pt x="58" y="2"/>
                    <a:pt x="58" y="4"/>
                    <a:pt x="58" y="6"/>
                  </a:cubicBezTo>
                  <a:cubicBezTo>
                    <a:pt x="58" y="10"/>
                    <a:pt x="59" y="11"/>
                    <a:pt x="63" y="11"/>
                  </a:cubicBezTo>
                  <a:cubicBezTo>
                    <a:pt x="71" y="11"/>
                    <a:pt x="78" y="13"/>
                    <a:pt x="85" y="17"/>
                  </a:cubicBezTo>
                  <a:cubicBezTo>
                    <a:pt x="98" y="25"/>
                    <a:pt x="106" y="36"/>
                    <a:pt x="108" y="50"/>
                  </a:cubicBezTo>
                  <a:cubicBezTo>
                    <a:pt x="108" y="52"/>
                    <a:pt x="108" y="53"/>
                    <a:pt x="108" y="54"/>
                  </a:cubicBezTo>
                  <a:cubicBezTo>
                    <a:pt x="108" y="68"/>
                    <a:pt x="108" y="81"/>
                    <a:pt x="108" y="95"/>
                  </a:cubicBezTo>
                  <a:cubicBezTo>
                    <a:pt x="108" y="96"/>
                    <a:pt x="108" y="97"/>
                    <a:pt x="107" y="98"/>
                  </a:cubicBezTo>
                  <a:cubicBezTo>
                    <a:pt x="104" y="101"/>
                    <a:pt x="102" y="103"/>
                    <a:pt x="99" y="105"/>
                  </a:cubicBezTo>
                  <a:cubicBezTo>
                    <a:pt x="97" y="106"/>
                    <a:pt x="97" y="108"/>
                    <a:pt x="97" y="110"/>
                  </a:cubicBezTo>
                  <a:cubicBezTo>
                    <a:pt x="97" y="122"/>
                    <a:pt x="94" y="132"/>
                    <a:pt x="87" y="142"/>
                  </a:cubicBezTo>
                  <a:cubicBezTo>
                    <a:pt x="71" y="166"/>
                    <a:pt x="35" y="164"/>
                    <a:pt x="20" y="139"/>
                  </a:cubicBezTo>
                  <a:cubicBezTo>
                    <a:pt x="15" y="130"/>
                    <a:pt x="12" y="120"/>
                    <a:pt x="13" y="110"/>
                  </a:cubicBezTo>
                  <a:cubicBezTo>
                    <a:pt x="13" y="108"/>
                    <a:pt x="12" y="106"/>
                    <a:pt x="10" y="105"/>
                  </a:cubicBezTo>
                  <a:cubicBezTo>
                    <a:pt x="8" y="103"/>
                    <a:pt x="5" y="100"/>
                    <a:pt x="2" y="98"/>
                  </a:cubicBezTo>
                  <a:cubicBezTo>
                    <a:pt x="1" y="97"/>
                    <a:pt x="1" y="95"/>
                    <a:pt x="1" y="94"/>
                  </a:cubicBezTo>
                  <a:cubicBezTo>
                    <a:pt x="0" y="80"/>
                    <a:pt x="0" y="67"/>
                    <a:pt x="0" y="53"/>
                  </a:cubicBezTo>
                  <a:cubicBezTo>
                    <a:pt x="0" y="31"/>
                    <a:pt x="12" y="14"/>
                    <a:pt x="32" y="5"/>
                  </a:cubicBezTo>
                  <a:cubicBezTo>
                    <a:pt x="40" y="2"/>
                    <a:pt x="48" y="1"/>
                    <a:pt x="57" y="0"/>
                  </a:cubicBezTo>
                  <a:cubicBezTo>
                    <a:pt x="57" y="0"/>
                    <a:pt x="57" y="0"/>
                    <a:pt x="5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11" name="Freeform 420"/>
            <p:cNvSpPr>
              <a:spLocks/>
            </p:cNvSpPr>
            <p:nvPr/>
          </p:nvSpPr>
          <p:spPr bwMode="gray">
            <a:xfrm>
              <a:off x="8161994" y="2019409"/>
              <a:ext cx="163632" cy="22571"/>
            </a:xfrm>
            <a:custGeom>
              <a:avLst/>
              <a:gdLst/>
              <a:ahLst/>
              <a:cxnLst>
                <a:cxn ang="0">
                  <a:pos x="85" y="6"/>
                </a:cxn>
                <a:cxn ang="0">
                  <a:pos x="72" y="10"/>
                </a:cxn>
                <a:cxn ang="0">
                  <a:pos x="11" y="10"/>
                </a:cxn>
                <a:cxn ang="0">
                  <a:pos x="3" y="8"/>
                </a:cxn>
                <a:cxn ang="0">
                  <a:pos x="0" y="6"/>
                </a:cxn>
                <a:cxn ang="0">
                  <a:pos x="0" y="6"/>
                </a:cxn>
                <a:cxn ang="0">
                  <a:pos x="8" y="3"/>
                </a:cxn>
                <a:cxn ang="0">
                  <a:pos x="47" y="0"/>
                </a:cxn>
                <a:cxn ang="0">
                  <a:pos x="77" y="3"/>
                </a:cxn>
                <a:cxn ang="0">
                  <a:pos x="85" y="6"/>
                </a:cxn>
                <a:cxn ang="0">
                  <a:pos x="85" y="6"/>
                </a:cxn>
              </a:cxnLst>
              <a:rect l="0" t="0" r="r" b="b"/>
              <a:pathLst>
                <a:path w="85" h="14">
                  <a:moveTo>
                    <a:pt x="85" y="6"/>
                  </a:moveTo>
                  <a:cubicBezTo>
                    <a:pt x="81" y="9"/>
                    <a:pt x="77" y="10"/>
                    <a:pt x="72" y="10"/>
                  </a:cubicBezTo>
                  <a:cubicBezTo>
                    <a:pt x="52" y="14"/>
                    <a:pt x="31" y="14"/>
                    <a:pt x="11" y="10"/>
                  </a:cubicBezTo>
                  <a:cubicBezTo>
                    <a:pt x="8" y="10"/>
                    <a:pt x="5" y="9"/>
                    <a:pt x="3" y="8"/>
                  </a:cubicBezTo>
                  <a:cubicBezTo>
                    <a:pt x="2" y="8"/>
                    <a:pt x="1" y="7"/>
                    <a:pt x="0" y="6"/>
                  </a:cubicBezTo>
                  <a:cubicBezTo>
                    <a:pt x="0" y="6"/>
                    <a:pt x="0" y="6"/>
                    <a:pt x="0" y="6"/>
                  </a:cubicBezTo>
                  <a:cubicBezTo>
                    <a:pt x="3" y="5"/>
                    <a:pt x="5" y="4"/>
                    <a:pt x="8" y="3"/>
                  </a:cubicBezTo>
                  <a:cubicBezTo>
                    <a:pt x="20" y="0"/>
                    <a:pt x="34" y="0"/>
                    <a:pt x="47" y="0"/>
                  </a:cubicBezTo>
                  <a:cubicBezTo>
                    <a:pt x="57" y="0"/>
                    <a:pt x="67" y="1"/>
                    <a:pt x="77" y="3"/>
                  </a:cubicBezTo>
                  <a:cubicBezTo>
                    <a:pt x="80" y="4"/>
                    <a:pt x="83" y="5"/>
                    <a:pt x="85" y="6"/>
                  </a:cubicBezTo>
                  <a:cubicBezTo>
                    <a:pt x="85" y="6"/>
                    <a:pt x="85" y="6"/>
                    <a:pt x="85"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12" name="Freeform 421"/>
            <p:cNvSpPr>
              <a:spLocks/>
            </p:cNvSpPr>
            <p:nvPr/>
          </p:nvSpPr>
          <p:spPr bwMode="gray">
            <a:xfrm>
              <a:off x="8269202" y="2041978"/>
              <a:ext cx="56424" cy="16929"/>
            </a:xfrm>
            <a:custGeom>
              <a:avLst/>
              <a:gdLst/>
              <a:ahLst/>
              <a:cxnLst>
                <a:cxn ang="0">
                  <a:pos x="5" y="9"/>
                </a:cxn>
                <a:cxn ang="0">
                  <a:pos x="2" y="9"/>
                </a:cxn>
                <a:cxn ang="0">
                  <a:pos x="0" y="7"/>
                </a:cxn>
                <a:cxn ang="0">
                  <a:pos x="2" y="5"/>
                </a:cxn>
                <a:cxn ang="0">
                  <a:pos x="15" y="3"/>
                </a:cxn>
                <a:cxn ang="0">
                  <a:pos x="23" y="2"/>
                </a:cxn>
                <a:cxn ang="0">
                  <a:pos x="27" y="2"/>
                </a:cxn>
                <a:cxn ang="0">
                  <a:pos x="24" y="6"/>
                </a:cxn>
                <a:cxn ang="0">
                  <a:pos x="5" y="9"/>
                </a:cxn>
                <a:cxn ang="0">
                  <a:pos x="5" y="9"/>
                </a:cxn>
              </a:cxnLst>
              <a:rect l="0" t="0" r="r" b="b"/>
              <a:pathLst>
                <a:path w="28" h="9">
                  <a:moveTo>
                    <a:pt x="5" y="9"/>
                  </a:moveTo>
                  <a:cubicBezTo>
                    <a:pt x="4" y="9"/>
                    <a:pt x="3" y="9"/>
                    <a:pt x="2" y="9"/>
                  </a:cubicBezTo>
                  <a:cubicBezTo>
                    <a:pt x="2" y="9"/>
                    <a:pt x="1" y="8"/>
                    <a:pt x="0" y="7"/>
                  </a:cubicBezTo>
                  <a:cubicBezTo>
                    <a:pt x="1" y="6"/>
                    <a:pt x="1" y="5"/>
                    <a:pt x="2" y="5"/>
                  </a:cubicBezTo>
                  <a:cubicBezTo>
                    <a:pt x="7" y="4"/>
                    <a:pt x="11" y="4"/>
                    <a:pt x="15" y="3"/>
                  </a:cubicBezTo>
                  <a:cubicBezTo>
                    <a:pt x="18" y="3"/>
                    <a:pt x="21" y="2"/>
                    <a:pt x="23" y="2"/>
                  </a:cubicBezTo>
                  <a:cubicBezTo>
                    <a:pt x="25" y="1"/>
                    <a:pt x="27" y="0"/>
                    <a:pt x="27" y="2"/>
                  </a:cubicBezTo>
                  <a:cubicBezTo>
                    <a:pt x="28" y="5"/>
                    <a:pt x="26" y="5"/>
                    <a:pt x="24" y="6"/>
                  </a:cubicBezTo>
                  <a:cubicBezTo>
                    <a:pt x="18" y="7"/>
                    <a:pt x="11" y="8"/>
                    <a:pt x="5" y="9"/>
                  </a:cubicBezTo>
                  <a:cubicBezTo>
                    <a:pt x="5" y="9"/>
                    <a:pt x="5" y="9"/>
                    <a:pt x="5"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13" name="Freeform 422"/>
            <p:cNvSpPr>
              <a:spLocks/>
            </p:cNvSpPr>
            <p:nvPr/>
          </p:nvSpPr>
          <p:spPr bwMode="gray">
            <a:xfrm>
              <a:off x="8269202" y="2098402"/>
              <a:ext cx="56424" cy="16929"/>
            </a:xfrm>
            <a:custGeom>
              <a:avLst/>
              <a:gdLst/>
              <a:ahLst/>
              <a:cxnLst>
                <a:cxn ang="0">
                  <a:pos x="5" y="9"/>
                </a:cxn>
                <a:cxn ang="0">
                  <a:pos x="2" y="9"/>
                </a:cxn>
                <a:cxn ang="0">
                  <a:pos x="0" y="7"/>
                </a:cxn>
                <a:cxn ang="0">
                  <a:pos x="2" y="5"/>
                </a:cxn>
                <a:cxn ang="0">
                  <a:pos x="12" y="4"/>
                </a:cxn>
                <a:cxn ang="0">
                  <a:pos x="24" y="1"/>
                </a:cxn>
                <a:cxn ang="0">
                  <a:pos x="27" y="2"/>
                </a:cxn>
                <a:cxn ang="0">
                  <a:pos x="25" y="5"/>
                </a:cxn>
                <a:cxn ang="0">
                  <a:pos x="5" y="9"/>
                </a:cxn>
                <a:cxn ang="0">
                  <a:pos x="5" y="9"/>
                </a:cxn>
              </a:cxnLst>
              <a:rect l="0" t="0" r="r" b="b"/>
              <a:pathLst>
                <a:path w="28" h="9">
                  <a:moveTo>
                    <a:pt x="5" y="9"/>
                  </a:moveTo>
                  <a:cubicBezTo>
                    <a:pt x="4" y="9"/>
                    <a:pt x="3" y="9"/>
                    <a:pt x="2" y="9"/>
                  </a:cubicBezTo>
                  <a:cubicBezTo>
                    <a:pt x="2" y="8"/>
                    <a:pt x="1" y="7"/>
                    <a:pt x="0" y="7"/>
                  </a:cubicBezTo>
                  <a:cubicBezTo>
                    <a:pt x="1" y="6"/>
                    <a:pt x="2" y="5"/>
                    <a:pt x="2" y="5"/>
                  </a:cubicBezTo>
                  <a:cubicBezTo>
                    <a:pt x="6" y="4"/>
                    <a:pt x="9" y="4"/>
                    <a:pt x="12" y="4"/>
                  </a:cubicBezTo>
                  <a:cubicBezTo>
                    <a:pt x="16" y="3"/>
                    <a:pt x="20" y="2"/>
                    <a:pt x="24" y="1"/>
                  </a:cubicBezTo>
                  <a:cubicBezTo>
                    <a:pt x="25" y="1"/>
                    <a:pt x="27" y="0"/>
                    <a:pt x="27" y="2"/>
                  </a:cubicBezTo>
                  <a:cubicBezTo>
                    <a:pt x="28" y="4"/>
                    <a:pt x="27" y="5"/>
                    <a:pt x="25" y="5"/>
                  </a:cubicBezTo>
                  <a:cubicBezTo>
                    <a:pt x="18" y="7"/>
                    <a:pt x="12" y="8"/>
                    <a:pt x="5" y="9"/>
                  </a:cubicBezTo>
                  <a:cubicBezTo>
                    <a:pt x="5" y="9"/>
                    <a:pt x="5" y="9"/>
                    <a:pt x="5"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14" name="Freeform 423"/>
            <p:cNvSpPr>
              <a:spLocks/>
            </p:cNvSpPr>
            <p:nvPr/>
          </p:nvSpPr>
          <p:spPr bwMode="gray">
            <a:xfrm>
              <a:off x="8269202" y="2154826"/>
              <a:ext cx="50784" cy="16929"/>
            </a:xfrm>
            <a:custGeom>
              <a:avLst/>
              <a:gdLst/>
              <a:ahLst/>
              <a:cxnLst>
                <a:cxn ang="0">
                  <a:pos x="5" y="8"/>
                </a:cxn>
                <a:cxn ang="0">
                  <a:pos x="3" y="9"/>
                </a:cxn>
                <a:cxn ang="0">
                  <a:pos x="0" y="6"/>
                </a:cxn>
                <a:cxn ang="0">
                  <a:pos x="3" y="4"/>
                </a:cxn>
                <a:cxn ang="0">
                  <a:pos x="19" y="2"/>
                </a:cxn>
                <a:cxn ang="0">
                  <a:pos x="24" y="1"/>
                </a:cxn>
                <a:cxn ang="0">
                  <a:pos x="27" y="2"/>
                </a:cxn>
                <a:cxn ang="0">
                  <a:pos x="25" y="5"/>
                </a:cxn>
                <a:cxn ang="0">
                  <a:pos x="5" y="9"/>
                </a:cxn>
                <a:cxn ang="0">
                  <a:pos x="5" y="8"/>
                </a:cxn>
              </a:cxnLst>
              <a:rect l="0" t="0" r="r" b="b"/>
              <a:pathLst>
                <a:path w="27" h="9">
                  <a:moveTo>
                    <a:pt x="5" y="8"/>
                  </a:moveTo>
                  <a:cubicBezTo>
                    <a:pt x="5" y="8"/>
                    <a:pt x="4" y="8"/>
                    <a:pt x="3" y="9"/>
                  </a:cubicBezTo>
                  <a:cubicBezTo>
                    <a:pt x="1" y="9"/>
                    <a:pt x="0" y="8"/>
                    <a:pt x="0" y="6"/>
                  </a:cubicBezTo>
                  <a:cubicBezTo>
                    <a:pt x="0" y="5"/>
                    <a:pt x="1" y="4"/>
                    <a:pt x="3" y="4"/>
                  </a:cubicBezTo>
                  <a:cubicBezTo>
                    <a:pt x="8" y="4"/>
                    <a:pt x="14" y="3"/>
                    <a:pt x="19" y="2"/>
                  </a:cubicBezTo>
                  <a:cubicBezTo>
                    <a:pt x="21" y="2"/>
                    <a:pt x="22" y="1"/>
                    <a:pt x="24" y="1"/>
                  </a:cubicBezTo>
                  <a:cubicBezTo>
                    <a:pt x="26" y="0"/>
                    <a:pt x="27" y="0"/>
                    <a:pt x="27" y="2"/>
                  </a:cubicBezTo>
                  <a:cubicBezTo>
                    <a:pt x="27" y="3"/>
                    <a:pt x="26" y="5"/>
                    <a:pt x="25" y="5"/>
                  </a:cubicBezTo>
                  <a:cubicBezTo>
                    <a:pt x="19" y="6"/>
                    <a:pt x="12" y="8"/>
                    <a:pt x="5" y="9"/>
                  </a:cubicBezTo>
                  <a:cubicBezTo>
                    <a:pt x="5" y="9"/>
                    <a:pt x="5" y="9"/>
                    <a:pt x="5"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grpSp>
      <p:sp>
        <p:nvSpPr>
          <p:cNvPr id="15" name="Title 128"/>
          <p:cNvSpPr>
            <a:spLocks noGrp="1"/>
          </p:cNvSpPr>
          <p:nvPr>
            <p:ph type="title"/>
          </p:nvPr>
        </p:nvSpPr>
        <p:spPr>
          <a:xfrm>
            <a:off x="785872" y="406400"/>
            <a:ext cx="11125200" cy="889000"/>
          </a:xfrm>
        </p:spPr>
        <p:txBody>
          <a:bodyPr/>
          <a:lstStyle/>
          <a:p>
            <a:r>
              <a:rPr lang="en-US" dirty="0"/>
              <a:t>Oracle Cloud Platform</a:t>
            </a:r>
          </a:p>
        </p:txBody>
      </p:sp>
      <p:sp>
        <p:nvSpPr>
          <p:cNvPr id="16" name="Slide Number Placeholder 3"/>
          <p:cNvSpPr>
            <a:spLocks noGrp="1"/>
          </p:cNvSpPr>
          <p:nvPr>
            <p:ph type="sldNum" sz="quarter" idx="4294967295"/>
          </p:nvPr>
        </p:nvSpPr>
        <p:spPr>
          <a:xfrm>
            <a:off x="0" y="0"/>
            <a:ext cx="0" cy="0"/>
          </a:xfrm>
        </p:spPr>
        <p:txBody>
          <a:bodyPr/>
          <a:lstStyle/>
          <a:p>
            <a:fld id="{C51EAA63-D034-42AE-91FA-B13B9518C7BE}" type="slidenum">
              <a:rPr lang="en-US" smtClean="0">
                <a:solidFill>
                  <a:srgbClr val="58595B"/>
                </a:solidFill>
              </a:rPr>
              <a:pPr/>
              <a:t>6</a:t>
            </a:fld>
            <a:endParaRPr lang="en-US" dirty="0">
              <a:solidFill>
                <a:srgbClr val="58595B"/>
              </a:solidFill>
            </a:endParaRPr>
          </a:p>
        </p:txBody>
      </p:sp>
      <p:grpSp>
        <p:nvGrpSpPr>
          <p:cNvPr id="17" name="Group 16"/>
          <p:cNvGrpSpPr>
            <a:grpSpLocks/>
          </p:cNvGrpSpPr>
          <p:nvPr/>
        </p:nvGrpSpPr>
        <p:grpSpPr>
          <a:xfrm>
            <a:off x="192961" y="5592230"/>
            <a:ext cx="11801620" cy="804940"/>
            <a:chOff x="329734" y="3327400"/>
            <a:chExt cx="9611939" cy="1014413"/>
          </a:xfrm>
          <a:solidFill>
            <a:schemeClr val="bg2">
              <a:lumMod val="75000"/>
            </a:schemeClr>
          </a:solidFill>
        </p:grpSpPr>
        <p:sp>
          <p:nvSpPr>
            <p:cNvPr id="18" name="Freeform 1"/>
            <p:cNvSpPr>
              <a:spLocks noChangeArrowheads="1"/>
            </p:cNvSpPr>
            <p:nvPr/>
          </p:nvSpPr>
          <p:spPr bwMode="auto">
            <a:xfrm>
              <a:off x="329734" y="3327400"/>
              <a:ext cx="1878479" cy="1014413"/>
            </a:xfrm>
            <a:custGeom>
              <a:avLst/>
              <a:gdLst>
                <a:gd name="T0" fmla="*/ 0 w 5911"/>
                <a:gd name="T1" fmla="*/ 2817 h 2818"/>
                <a:gd name="T2" fmla="*/ 5910 w 5911"/>
                <a:gd name="T3" fmla="*/ 2817 h 2818"/>
                <a:gd name="T4" fmla="*/ 5910 w 5911"/>
                <a:gd name="T5" fmla="*/ 0 h 2818"/>
                <a:gd name="T6" fmla="*/ 0 w 5911"/>
                <a:gd name="T7" fmla="*/ 0 h 2818"/>
                <a:gd name="T8" fmla="*/ 0 w 5911"/>
                <a:gd name="T9" fmla="*/ 2817 h 2818"/>
              </a:gdLst>
              <a:ahLst/>
              <a:cxnLst>
                <a:cxn ang="0">
                  <a:pos x="T0" y="T1"/>
                </a:cxn>
                <a:cxn ang="0">
                  <a:pos x="T2" y="T3"/>
                </a:cxn>
                <a:cxn ang="0">
                  <a:pos x="T4" y="T5"/>
                </a:cxn>
                <a:cxn ang="0">
                  <a:pos x="T6" y="T7"/>
                </a:cxn>
                <a:cxn ang="0">
                  <a:pos x="T8" y="T9"/>
                </a:cxn>
              </a:cxnLst>
              <a:rect l="0" t="0" r="r" b="b"/>
              <a:pathLst>
                <a:path w="5911" h="2818">
                  <a:moveTo>
                    <a:pt x="0" y="2817"/>
                  </a:moveTo>
                  <a:lnTo>
                    <a:pt x="5910" y="2817"/>
                  </a:lnTo>
                  <a:lnTo>
                    <a:pt x="5910" y="0"/>
                  </a:lnTo>
                  <a:lnTo>
                    <a:pt x="0" y="0"/>
                  </a:lnTo>
                  <a:lnTo>
                    <a:pt x="0" y="281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19" name="Freeform 2"/>
            <p:cNvSpPr>
              <a:spLocks noChangeArrowheads="1"/>
            </p:cNvSpPr>
            <p:nvPr/>
          </p:nvSpPr>
          <p:spPr bwMode="auto">
            <a:xfrm>
              <a:off x="8035925" y="3327400"/>
              <a:ext cx="1905748" cy="1014413"/>
            </a:xfrm>
            <a:custGeom>
              <a:avLst/>
              <a:gdLst>
                <a:gd name="T0" fmla="*/ 0 w 5904"/>
                <a:gd name="T1" fmla="*/ 2817 h 2818"/>
                <a:gd name="T2" fmla="*/ 5903 w 5904"/>
                <a:gd name="T3" fmla="*/ 2817 h 2818"/>
                <a:gd name="T4" fmla="*/ 5903 w 5904"/>
                <a:gd name="T5" fmla="*/ 0 h 2818"/>
                <a:gd name="T6" fmla="*/ 0 w 5904"/>
                <a:gd name="T7" fmla="*/ 0 h 2818"/>
                <a:gd name="T8" fmla="*/ 0 w 5904"/>
                <a:gd name="T9" fmla="*/ 2817 h 2818"/>
              </a:gdLst>
              <a:ahLst/>
              <a:cxnLst>
                <a:cxn ang="0">
                  <a:pos x="T0" y="T1"/>
                </a:cxn>
                <a:cxn ang="0">
                  <a:pos x="T2" y="T3"/>
                </a:cxn>
                <a:cxn ang="0">
                  <a:pos x="T4" y="T5"/>
                </a:cxn>
                <a:cxn ang="0">
                  <a:pos x="T6" y="T7"/>
                </a:cxn>
                <a:cxn ang="0">
                  <a:pos x="T8" y="T9"/>
                </a:cxn>
              </a:cxnLst>
              <a:rect l="0" t="0" r="r" b="b"/>
              <a:pathLst>
                <a:path w="5904" h="2818">
                  <a:moveTo>
                    <a:pt x="0" y="2817"/>
                  </a:moveTo>
                  <a:lnTo>
                    <a:pt x="5903" y="2817"/>
                  </a:lnTo>
                  <a:lnTo>
                    <a:pt x="5903" y="0"/>
                  </a:lnTo>
                  <a:lnTo>
                    <a:pt x="0" y="0"/>
                  </a:lnTo>
                  <a:lnTo>
                    <a:pt x="0" y="281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0" name="Freeform 3"/>
            <p:cNvSpPr>
              <a:spLocks noChangeArrowheads="1"/>
            </p:cNvSpPr>
            <p:nvPr/>
          </p:nvSpPr>
          <p:spPr bwMode="auto">
            <a:xfrm>
              <a:off x="2052638" y="3327400"/>
              <a:ext cx="6372225" cy="93663"/>
            </a:xfrm>
            <a:custGeom>
              <a:avLst/>
              <a:gdLst>
                <a:gd name="T0" fmla="*/ 0 w 17701"/>
                <a:gd name="T1" fmla="*/ 257 h 258"/>
                <a:gd name="T2" fmla="*/ 17700 w 17701"/>
                <a:gd name="T3" fmla="*/ 257 h 258"/>
                <a:gd name="T4" fmla="*/ 17700 w 17701"/>
                <a:gd name="T5" fmla="*/ 0 h 258"/>
                <a:gd name="T6" fmla="*/ 0 w 17701"/>
                <a:gd name="T7" fmla="*/ 0 h 258"/>
                <a:gd name="T8" fmla="*/ 0 w 17701"/>
                <a:gd name="T9" fmla="*/ 257 h 258"/>
              </a:gdLst>
              <a:ahLst/>
              <a:cxnLst>
                <a:cxn ang="0">
                  <a:pos x="T0" y="T1"/>
                </a:cxn>
                <a:cxn ang="0">
                  <a:pos x="T2" y="T3"/>
                </a:cxn>
                <a:cxn ang="0">
                  <a:pos x="T4" y="T5"/>
                </a:cxn>
                <a:cxn ang="0">
                  <a:pos x="T6" y="T7"/>
                </a:cxn>
                <a:cxn ang="0">
                  <a:pos x="T8" y="T9"/>
                </a:cxn>
              </a:cxnLst>
              <a:rect l="0" t="0" r="r" b="b"/>
              <a:pathLst>
                <a:path w="17701" h="258">
                  <a:moveTo>
                    <a:pt x="0" y="257"/>
                  </a:moveTo>
                  <a:lnTo>
                    <a:pt x="17700" y="257"/>
                  </a:lnTo>
                  <a:lnTo>
                    <a:pt x="17700" y="0"/>
                  </a:lnTo>
                  <a:lnTo>
                    <a:pt x="0" y="0"/>
                  </a:lnTo>
                  <a:lnTo>
                    <a:pt x="0" y="25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1" name="Freeform 4"/>
            <p:cNvSpPr>
              <a:spLocks noChangeArrowheads="1"/>
            </p:cNvSpPr>
            <p:nvPr/>
          </p:nvSpPr>
          <p:spPr bwMode="auto">
            <a:xfrm>
              <a:off x="2155825" y="3609975"/>
              <a:ext cx="5935663" cy="595313"/>
            </a:xfrm>
            <a:custGeom>
              <a:avLst/>
              <a:gdLst>
                <a:gd name="T0" fmla="*/ 16336 w 16488"/>
                <a:gd name="T1" fmla="*/ 1653 h 1654"/>
                <a:gd name="T2" fmla="*/ 16276 w 16488"/>
                <a:gd name="T3" fmla="*/ 1646 h 1654"/>
                <a:gd name="T4" fmla="*/ 15944 w 16488"/>
                <a:gd name="T5" fmla="*/ 1517 h 1654"/>
                <a:gd name="T6" fmla="*/ 15265 w 16488"/>
                <a:gd name="T7" fmla="*/ 1283 h 1654"/>
                <a:gd name="T8" fmla="*/ 14572 w 16488"/>
                <a:gd name="T9" fmla="*/ 1079 h 1654"/>
                <a:gd name="T10" fmla="*/ 13863 w 16488"/>
                <a:gd name="T11" fmla="*/ 890 h 1654"/>
                <a:gd name="T12" fmla="*/ 13139 w 16488"/>
                <a:gd name="T13" fmla="*/ 731 h 1654"/>
                <a:gd name="T14" fmla="*/ 12401 w 16488"/>
                <a:gd name="T15" fmla="*/ 597 h 1654"/>
                <a:gd name="T16" fmla="*/ 11654 w 16488"/>
                <a:gd name="T17" fmla="*/ 483 h 1654"/>
                <a:gd name="T18" fmla="*/ 10885 w 16488"/>
                <a:gd name="T19" fmla="*/ 400 h 1654"/>
                <a:gd name="T20" fmla="*/ 10501 w 16488"/>
                <a:gd name="T21" fmla="*/ 370 h 1654"/>
                <a:gd name="T22" fmla="*/ 9241 w 16488"/>
                <a:gd name="T23" fmla="*/ 309 h 1654"/>
                <a:gd name="T24" fmla="*/ 7961 w 16488"/>
                <a:gd name="T25" fmla="*/ 309 h 1654"/>
                <a:gd name="T26" fmla="*/ 6656 w 16488"/>
                <a:gd name="T27" fmla="*/ 378 h 1654"/>
                <a:gd name="T28" fmla="*/ 5338 w 16488"/>
                <a:gd name="T29" fmla="*/ 514 h 1654"/>
                <a:gd name="T30" fmla="*/ 4893 w 16488"/>
                <a:gd name="T31" fmla="*/ 567 h 1654"/>
                <a:gd name="T32" fmla="*/ 4026 w 16488"/>
                <a:gd name="T33" fmla="*/ 701 h 1654"/>
                <a:gd name="T34" fmla="*/ 3219 w 16488"/>
                <a:gd name="T35" fmla="*/ 853 h 1654"/>
                <a:gd name="T36" fmla="*/ 2480 w 16488"/>
                <a:gd name="T37" fmla="*/ 1011 h 1654"/>
                <a:gd name="T38" fmla="*/ 1507 w 16488"/>
                <a:gd name="T39" fmla="*/ 1253 h 1654"/>
                <a:gd name="T40" fmla="*/ 527 w 16488"/>
                <a:gd name="T41" fmla="*/ 1532 h 1654"/>
                <a:gd name="T42" fmla="*/ 196 w 16488"/>
                <a:gd name="T43" fmla="*/ 1646 h 1654"/>
                <a:gd name="T44" fmla="*/ 143 w 16488"/>
                <a:gd name="T45" fmla="*/ 1653 h 1654"/>
                <a:gd name="T46" fmla="*/ 83 w 16488"/>
                <a:gd name="T47" fmla="*/ 1646 h 1654"/>
                <a:gd name="T48" fmla="*/ 38 w 16488"/>
                <a:gd name="T49" fmla="*/ 1608 h 1654"/>
                <a:gd name="T50" fmla="*/ 8 w 16488"/>
                <a:gd name="T51" fmla="*/ 1555 h 1654"/>
                <a:gd name="T52" fmla="*/ 0 w 16488"/>
                <a:gd name="T53" fmla="*/ 1525 h 1654"/>
                <a:gd name="T54" fmla="*/ 0 w 16488"/>
                <a:gd name="T55" fmla="*/ 1472 h 1654"/>
                <a:gd name="T56" fmla="*/ 22 w 16488"/>
                <a:gd name="T57" fmla="*/ 1419 h 1654"/>
                <a:gd name="T58" fmla="*/ 67 w 16488"/>
                <a:gd name="T59" fmla="*/ 1374 h 1654"/>
                <a:gd name="T60" fmla="*/ 98 w 16488"/>
                <a:gd name="T61" fmla="*/ 1366 h 1654"/>
                <a:gd name="T62" fmla="*/ 874 w 16488"/>
                <a:gd name="T63" fmla="*/ 1117 h 1654"/>
                <a:gd name="T64" fmla="*/ 2050 w 16488"/>
                <a:gd name="T65" fmla="*/ 800 h 1654"/>
                <a:gd name="T66" fmla="*/ 2766 w 16488"/>
                <a:gd name="T67" fmla="*/ 641 h 1654"/>
                <a:gd name="T68" fmla="*/ 3551 w 16488"/>
                <a:gd name="T69" fmla="*/ 483 h 1654"/>
                <a:gd name="T70" fmla="*/ 4395 w 16488"/>
                <a:gd name="T71" fmla="*/ 339 h 1654"/>
                <a:gd name="T72" fmla="*/ 5292 w 16488"/>
                <a:gd name="T73" fmla="*/ 211 h 1654"/>
                <a:gd name="T74" fmla="*/ 5963 w 16488"/>
                <a:gd name="T75" fmla="*/ 136 h 1654"/>
                <a:gd name="T76" fmla="*/ 7290 w 16488"/>
                <a:gd name="T77" fmla="*/ 38 h 1654"/>
                <a:gd name="T78" fmla="*/ 8600 w 16488"/>
                <a:gd name="T79" fmla="*/ 0 h 1654"/>
                <a:gd name="T80" fmla="*/ 9890 w 16488"/>
                <a:gd name="T81" fmla="*/ 30 h 1654"/>
                <a:gd name="T82" fmla="*/ 10516 w 16488"/>
                <a:gd name="T83" fmla="*/ 68 h 1654"/>
                <a:gd name="T84" fmla="*/ 11300 w 16488"/>
                <a:gd name="T85" fmla="*/ 144 h 1654"/>
                <a:gd name="T86" fmla="*/ 12068 w 16488"/>
                <a:gd name="T87" fmla="*/ 241 h 1654"/>
                <a:gd name="T88" fmla="*/ 12823 w 16488"/>
                <a:gd name="T89" fmla="*/ 362 h 1654"/>
                <a:gd name="T90" fmla="*/ 13569 w 16488"/>
                <a:gd name="T91" fmla="*/ 514 h 1654"/>
                <a:gd name="T92" fmla="*/ 14293 w 16488"/>
                <a:gd name="T93" fmla="*/ 686 h 1654"/>
                <a:gd name="T94" fmla="*/ 15009 w 16488"/>
                <a:gd name="T95" fmla="*/ 890 h 1654"/>
                <a:gd name="T96" fmla="*/ 15703 w 16488"/>
                <a:gd name="T97" fmla="*/ 1117 h 1654"/>
                <a:gd name="T98" fmla="*/ 16388 w 16488"/>
                <a:gd name="T99" fmla="*/ 1366 h 1654"/>
                <a:gd name="T100" fmla="*/ 16412 w 16488"/>
                <a:gd name="T101" fmla="*/ 1382 h 1654"/>
                <a:gd name="T102" fmla="*/ 16457 w 16488"/>
                <a:gd name="T103" fmla="*/ 1419 h 1654"/>
                <a:gd name="T104" fmla="*/ 16479 w 16488"/>
                <a:gd name="T105" fmla="*/ 1472 h 1654"/>
                <a:gd name="T106" fmla="*/ 16479 w 16488"/>
                <a:gd name="T107" fmla="*/ 1532 h 1654"/>
                <a:gd name="T108" fmla="*/ 16471 w 16488"/>
                <a:gd name="T109" fmla="*/ 1563 h 1654"/>
                <a:gd name="T110" fmla="*/ 16419 w 16488"/>
                <a:gd name="T111" fmla="*/ 1630 h 1654"/>
                <a:gd name="T112" fmla="*/ 16336 w 16488"/>
                <a:gd name="T113" fmla="*/ 1653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488" h="1654">
                  <a:moveTo>
                    <a:pt x="16336" y="1653"/>
                  </a:moveTo>
                  <a:lnTo>
                    <a:pt x="16336" y="1653"/>
                  </a:lnTo>
                  <a:lnTo>
                    <a:pt x="16306" y="1653"/>
                  </a:lnTo>
                  <a:lnTo>
                    <a:pt x="16276" y="1646"/>
                  </a:lnTo>
                  <a:lnTo>
                    <a:pt x="16276" y="1646"/>
                  </a:lnTo>
                  <a:lnTo>
                    <a:pt x="15944" y="1517"/>
                  </a:lnTo>
                  <a:lnTo>
                    <a:pt x="15605" y="1396"/>
                  </a:lnTo>
                  <a:lnTo>
                    <a:pt x="15265" y="1283"/>
                  </a:lnTo>
                  <a:lnTo>
                    <a:pt x="14919" y="1177"/>
                  </a:lnTo>
                  <a:lnTo>
                    <a:pt x="14572" y="1079"/>
                  </a:lnTo>
                  <a:lnTo>
                    <a:pt x="14218" y="981"/>
                  </a:lnTo>
                  <a:lnTo>
                    <a:pt x="13863" y="890"/>
                  </a:lnTo>
                  <a:lnTo>
                    <a:pt x="13502" y="807"/>
                  </a:lnTo>
                  <a:lnTo>
                    <a:pt x="13139" y="731"/>
                  </a:lnTo>
                  <a:lnTo>
                    <a:pt x="12770" y="664"/>
                  </a:lnTo>
                  <a:lnTo>
                    <a:pt x="12401" y="597"/>
                  </a:lnTo>
                  <a:lnTo>
                    <a:pt x="12031" y="536"/>
                  </a:lnTo>
                  <a:lnTo>
                    <a:pt x="11654" y="483"/>
                  </a:lnTo>
                  <a:lnTo>
                    <a:pt x="11269" y="438"/>
                  </a:lnTo>
                  <a:lnTo>
                    <a:pt x="10885" y="400"/>
                  </a:lnTo>
                  <a:lnTo>
                    <a:pt x="10501" y="370"/>
                  </a:lnTo>
                  <a:lnTo>
                    <a:pt x="10501" y="370"/>
                  </a:lnTo>
                  <a:lnTo>
                    <a:pt x="9875" y="332"/>
                  </a:lnTo>
                  <a:lnTo>
                    <a:pt x="9241" y="309"/>
                  </a:lnTo>
                  <a:lnTo>
                    <a:pt x="8608" y="302"/>
                  </a:lnTo>
                  <a:lnTo>
                    <a:pt x="7961" y="309"/>
                  </a:lnTo>
                  <a:lnTo>
                    <a:pt x="7313" y="339"/>
                  </a:lnTo>
                  <a:lnTo>
                    <a:pt x="6656" y="378"/>
                  </a:lnTo>
                  <a:lnTo>
                    <a:pt x="6001" y="438"/>
                  </a:lnTo>
                  <a:lnTo>
                    <a:pt x="5338" y="514"/>
                  </a:lnTo>
                  <a:lnTo>
                    <a:pt x="5338" y="514"/>
                  </a:lnTo>
                  <a:lnTo>
                    <a:pt x="4893" y="567"/>
                  </a:lnTo>
                  <a:lnTo>
                    <a:pt x="4455" y="633"/>
                  </a:lnTo>
                  <a:lnTo>
                    <a:pt x="4026" y="701"/>
                  </a:lnTo>
                  <a:lnTo>
                    <a:pt x="3618" y="777"/>
                  </a:lnTo>
                  <a:lnTo>
                    <a:pt x="3219" y="853"/>
                  </a:lnTo>
                  <a:lnTo>
                    <a:pt x="2842" y="936"/>
                  </a:lnTo>
                  <a:lnTo>
                    <a:pt x="2480" y="1011"/>
                  </a:lnTo>
                  <a:lnTo>
                    <a:pt x="2133" y="1095"/>
                  </a:lnTo>
                  <a:lnTo>
                    <a:pt x="1507" y="1253"/>
                  </a:lnTo>
                  <a:lnTo>
                    <a:pt x="965" y="1404"/>
                  </a:lnTo>
                  <a:lnTo>
                    <a:pt x="527" y="1532"/>
                  </a:lnTo>
                  <a:lnTo>
                    <a:pt x="196" y="1646"/>
                  </a:lnTo>
                  <a:lnTo>
                    <a:pt x="196" y="1646"/>
                  </a:lnTo>
                  <a:lnTo>
                    <a:pt x="166" y="1653"/>
                  </a:lnTo>
                  <a:lnTo>
                    <a:pt x="143" y="1653"/>
                  </a:lnTo>
                  <a:lnTo>
                    <a:pt x="113" y="1653"/>
                  </a:lnTo>
                  <a:lnTo>
                    <a:pt x="83" y="1646"/>
                  </a:lnTo>
                  <a:lnTo>
                    <a:pt x="60" y="1630"/>
                  </a:lnTo>
                  <a:lnTo>
                    <a:pt x="38" y="1608"/>
                  </a:lnTo>
                  <a:lnTo>
                    <a:pt x="22" y="1585"/>
                  </a:lnTo>
                  <a:lnTo>
                    <a:pt x="8" y="1555"/>
                  </a:lnTo>
                  <a:lnTo>
                    <a:pt x="8" y="1555"/>
                  </a:lnTo>
                  <a:lnTo>
                    <a:pt x="0" y="1525"/>
                  </a:lnTo>
                  <a:lnTo>
                    <a:pt x="0" y="1494"/>
                  </a:lnTo>
                  <a:lnTo>
                    <a:pt x="0" y="1472"/>
                  </a:lnTo>
                  <a:lnTo>
                    <a:pt x="8" y="1441"/>
                  </a:lnTo>
                  <a:lnTo>
                    <a:pt x="22" y="1419"/>
                  </a:lnTo>
                  <a:lnTo>
                    <a:pt x="45" y="1396"/>
                  </a:lnTo>
                  <a:lnTo>
                    <a:pt x="67" y="1374"/>
                  </a:lnTo>
                  <a:lnTo>
                    <a:pt x="98" y="1366"/>
                  </a:lnTo>
                  <a:lnTo>
                    <a:pt x="98" y="1366"/>
                  </a:lnTo>
                  <a:lnTo>
                    <a:pt x="430" y="1253"/>
                  </a:lnTo>
                  <a:lnTo>
                    <a:pt x="874" y="1117"/>
                  </a:lnTo>
                  <a:lnTo>
                    <a:pt x="1417" y="958"/>
                  </a:lnTo>
                  <a:lnTo>
                    <a:pt x="2050" y="800"/>
                  </a:lnTo>
                  <a:lnTo>
                    <a:pt x="2397" y="717"/>
                  </a:lnTo>
                  <a:lnTo>
                    <a:pt x="2766" y="641"/>
                  </a:lnTo>
                  <a:lnTo>
                    <a:pt x="3151" y="559"/>
                  </a:lnTo>
                  <a:lnTo>
                    <a:pt x="3551" y="483"/>
                  </a:lnTo>
                  <a:lnTo>
                    <a:pt x="3965" y="408"/>
                  </a:lnTo>
                  <a:lnTo>
                    <a:pt x="4395" y="339"/>
                  </a:lnTo>
                  <a:lnTo>
                    <a:pt x="4840" y="272"/>
                  </a:lnTo>
                  <a:lnTo>
                    <a:pt x="5292" y="211"/>
                  </a:lnTo>
                  <a:lnTo>
                    <a:pt x="5292" y="211"/>
                  </a:lnTo>
                  <a:lnTo>
                    <a:pt x="5963" y="136"/>
                  </a:lnTo>
                  <a:lnTo>
                    <a:pt x="6627" y="75"/>
                  </a:lnTo>
                  <a:lnTo>
                    <a:pt x="7290" y="38"/>
                  </a:lnTo>
                  <a:lnTo>
                    <a:pt x="7954" y="7"/>
                  </a:lnTo>
                  <a:lnTo>
                    <a:pt x="8600" y="0"/>
                  </a:lnTo>
                  <a:lnTo>
                    <a:pt x="9249" y="7"/>
                  </a:lnTo>
                  <a:lnTo>
                    <a:pt x="9890" y="30"/>
                  </a:lnTo>
                  <a:lnTo>
                    <a:pt x="10516" y="68"/>
                  </a:lnTo>
                  <a:lnTo>
                    <a:pt x="10516" y="68"/>
                  </a:lnTo>
                  <a:lnTo>
                    <a:pt x="10908" y="98"/>
                  </a:lnTo>
                  <a:lnTo>
                    <a:pt x="11300" y="144"/>
                  </a:lnTo>
                  <a:lnTo>
                    <a:pt x="11685" y="189"/>
                  </a:lnTo>
                  <a:lnTo>
                    <a:pt x="12068" y="241"/>
                  </a:lnTo>
                  <a:lnTo>
                    <a:pt x="12446" y="294"/>
                  </a:lnTo>
                  <a:lnTo>
                    <a:pt x="12823" y="362"/>
                  </a:lnTo>
                  <a:lnTo>
                    <a:pt x="13200" y="438"/>
                  </a:lnTo>
                  <a:lnTo>
                    <a:pt x="13569" y="514"/>
                  </a:lnTo>
                  <a:lnTo>
                    <a:pt x="13931" y="597"/>
                  </a:lnTo>
                  <a:lnTo>
                    <a:pt x="14293" y="686"/>
                  </a:lnTo>
                  <a:lnTo>
                    <a:pt x="14654" y="784"/>
                  </a:lnTo>
                  <a:lnTo>
                    <a:pt x="15009" y="890"/>
                  </a:lnTo>
                  <a:lnTo>
                    <a:pt x="15356" y="996"/>
                  </a:lnTo>
                  <a:lnTo>
                    <a:pt x="15703" y="1117"/>
                  </a:lnTo>
                  <a:lnTo>
                    <a:pt x="16049" y="1238"/>
                  </a:lnTo>
                  <a:lnTo>
                    <a:pt x="16388" y="1366"/>
                  </a:lnTo>
                  <a:lnTo>
                    <a:pt x="16388" y="1366"/>
                  </a:lnTo>
                  <a:lnTo>
                    <a:pt x="16412" y="1382"/>
                  </a:lnTo>
                  <a:lnTo>
                    <a:pt x="16441" y="1396"/>
                  </a:lnTo>
                  <a:lnTo>
                    <a:pt x="16457" y="1419"/>
                  </a:lnTo>
                  <a:lnTo>
                    <a:pt x="16471" y="1441"/>
                  </a:lnTo>
                  <a:lnTo>
                    <a:pt x="16479" y="1472"/>
                  </a:lnTo>
                  <a:lnTo>
                    <a:pt x="16487" y="1502"/>
                  </a:lnTo>
                  <a:lnTo>
                    <a:pt x="16479" y="1532"/>
                  </a:lnTo>
                  <a:lnTo>
                    <a:pt x="16471" y="1563"/>
                  </a:lnTo>
                  <a:lnTo>
                    <a:pt x="16471" y="1563"/>
                  </a:lnTo>
                  <a:lnTo>
                    <a:pt x="16449" y="1600"/>
                  </a:lnTo>
                  <a:lnTo>
                    <a:pt x="16419" y="1630"/>
                  </a:lnTo>
                  <a:lnTo>
                    <a:pt x="16374" y="1653"/>
                  </a:lnTo>
                  <a:lnTo>
                    <a:pt x="16336" y="165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2" name="Freeform 5"/>
            <p:cNvSpPr>
              <a:spLocks noChangeArrowheads="1"/>
            </p:cNvSpPr>
            <p:nvPr/>
          </p:nvSpPr>
          <p:spPr bwMode="auto">
            <a:xfrm>
              <a:off x="2524125" y="3346450"/>
              <a:ext cx="53975" cy="715963"/>
            </a:xfrm>
            <a:custGeom>
              <a:avLst/>
              <a:gdLst>
                <a:gd name="T0" fmla="*/ 76 w 152"/>
                <a:gd name="T1" fmla="*/ 1986 h 1987"/>
                <a:gd name="T2" fmla="*/ 76 w 152"/>
                <a:gd name="T3" fmla="*/ 1986 h 1987"/>
                <a:gd name="T4" fmla="*/ 46 w 152"/>
                <a:gd name="T5" fmla="*/ 1986 h 1987"/>
                <a:gd name="T6" fmla="*/ 23 w 152"/>
                <a:gd name="T7" fmla="*/ 1971 h 1987"/>
                <a:gd name="T8" fmla="*/ 7 w 152"/>
                <a:gd name="T9" fmla="*/ 1940 h 1987"/>
                <a:gd name="T10" fmla="*/ 0 w 152"/>
                <a:gd name="T11" fmla="*/ 1910 h 1987"/>
                <a:gd name="T12" fmla="*/ 0 w 152"/>
                <a:gd name="T13" fmla="*/ 75 h 1987"/>
                <a:gd name="T14" fmla="*/ 0 w 152"/>
                <a:gd name="T15" fmla="*/ 75 h 1987"/>
                <a:gd name="T16" fmla="*/ 7 w 152"/>
                <a:gd name="T17" fmla="*/ 45 h 1987"/>
                <a:gd name="T18" fmla="*/ 23 w 152"/>
                <a:gd name="T19" fmla="*/ 22 h 1987"/>
                <a:gd name="T20" fmla="*/ 46 w 152"/>
                <a:gd name="T21" fmla="*/ 8 h 1987"/>
                <a:gd name="T22" fmla="*/ 76 w 152"/>
                <a:gd name="T23" fmla="*/ 0 h 1987"/>
                <a:gd name="T24" fmla="*/ 76 w 152"/>
                <a:gd name="T25" fmla="*/ 0 h 1987"/>
                <a:gd name="T26" fmla="*/ 106 w 152"/>
                <a:gd name="T27" fmla="*/ 8 h 1987"/>
                <a:gd name="T28" fmla="*/ 129 w 152"/>
                <a:gd name="T29" fmla="*/ 22 h 1987"/>
                <a:gd name="T30" fmla="*/ 143 w 152"/>
                <a:gd name="T31" fmla="*/ 45 h 1987"/>
                <a:gd name="T32" fmla="*/ 151 w 152"/>
                <a:gd name="T33" fmla="*/ 75 h 1987"/>
                <a:gd name="T34" fmla="*/ 151 w 152"/>
                <a:gd name="T35" fmla="*/ 1910 h 1987"/>
                <a:gd name="T36" fmla="*/ 151 w 152"/>
                <a:gd name="T37" fmla="*/ 1910 h 1987"/>
                <a:gd name="T38" fmla="*/ 143 w 152"/>
                <a:gd name="T39" fmla="*/ 1940 h 1987"/>
                <a:gd name="T40" fmla="*/ 129 w 152"/>
                <a:gd name="T41" fmla="*/ 1971 h 1987"/>
                <a:gd name="T42" fmla="*/ 106 w 152"/>
                <a:gd name="T43" fmla="*/ 1986 h 1987"/>
                <a:gd name="T44" fmla="*/ 76 w 152"/>
                <a:gd name="T45" fmla="*/ 1986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987">
                  <a:moveTo>
                    <a:pt x="76" y="1986"/>
                  </a:moveTo>
                  <a:lnTo>
                    <a:pt x="76" y="1986"/>
                  </a:lnTo>
                  <a:lnTo>
                    <a:pt x="46" y="1986"/>
                  </a:lnTo>
                  <a:lnTo>
                    <a:pt x="23" y="1971"/>
                  </a:lnTo>
                  <a:lnTo>
                    <a:pt x="7" y="1940"/>
                  </a:lnTo>
                  <a:lnTo>
                    <a:pt x="0" y="1910"/>
                  </a:lnTo>
                  <a:lnTo>
                    <a:pt x="0" y="75"/>
                  </a:lnTo>
                  <a:lnTo>
                    <a:pt x="0" y="75"/>
                  </a:lnTo>
                  <a:lnTo>
                    <a:pt x="7" y="45"/>
                  </a:lnTo>
                  <a:lnTo>
                    <a:pt x="23" y="22"/>
                  </a:lnTo>
                  <a:lnTo>
                    <a:pt x="46" y="8"/>
                  </a:lnTo>
                  <a:lnTo>
                    <a:pt x="76" y="0"/>
                  </a:lnTo>
                  <a:lnTo>
                    <a:pt x="76" y="0"/>
                  </a:lnTo>
                  <a:lnTo>
                    <a:pt x="106" y="8"/>
                  </a:lnTo>
                  <a:lnTo>
                    <a:pt x="129" y="22"/>
                  </a:lnTo>
                  <a:lnTo>
                    <a:pt x="143" y="45"/>
                  </a:lnTo>
                  <a:lnTo>
                    <a:pt x="151" y="75"/>
                  </a:lnTo>
                  <a:lnTo>
                    <a:pt x="151" y="1910"/>
                  </a:lnTo>
                  <a:lnTo>
                    <a:pt x="151" y="1910"/>
                  </a:lnTo>
                  <a:lnTo>
                    <a:pt x="143" y="1940"/>
                  </a:lnTo>
                  <a:lnTo>
                    <a:pt x="129" y="1971"/>
                  </a:lnTo>
                  <a:lnTo>
                    <a:pt x="106" y="1986"/>
                  </a:lnTo>
                  <a:lnTo>
                    <a:pt x="76" y="198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3" name="Freeform 6"/>
            <p:cNvSpPr>
              <a:spLocks noChangeArrowheads="1"/>
            </p:cNvSpPr>
            <p:nvPr/>
          </p:nvSpPr>
          <p:spPr bwMode="auto">
            <a:xfrm>
              <a:off x="2867025" y="3346450"/>
              <a:ext cx="53975" cy="636588"/>
            </a:xfrm>
            <a:custGeom>
              <a:avLst/>
              <a:gdLst>
                <a:gd name="T0" fmla="*/ 75 w 152"/>
                <a:gd name="T1" fmla="*/ 1767 h 1768"/>
                <a:gd name="T2" fmla="*/ 75 w 152"/>
                <a:gd name="T3" fmla="*/ 1767 h 1768"/>
                <a:gd name="T4" fmla="*/ 45 w 152"/>
                <a:gd name="T5" fmla="*/ 1759 h 1768"/>
                <a:gd name="T6" fmla="*/ 23 w 152"/>
                <a:gd name="T7" fmla="*/ 1744 h 1768"/>
                <a:gd name="T8" fmla="*/ 8 w 152"/>
                <a:gd name="T9" fmla="*/ 1722 h 1768"/>
                <a:gd name="T10" fmla="*/ 0 w 152"/>
                <a:gd name="T11" fmla="*/ 1691 h 1768"/>
                <a:gd name="T12" fmla="*/ 0 w 152"/>
                <a:gd name="T13" fmla="*/ 75 h 1768"/>
                <a:gd name="T14" fmla="*/ 0 w 152"/>
                <a:gd name="T15" fmla="*/ 75 h 1768"/>
                <a:gd name="T16" fmla="*/ 8 w 152"/>
                <a:gd name="T17" fmla="*/ 45 h 1768"/>
                <a:gd name="T18" fmla="*/ 23 w 152"/>
                <a:gd name="T19" fmla="*/ 22 h 1768"/>
                <a:gd name="T20" fmla="*/ 45 w 152"/>
                <a:gd name="T21" fmla="*/ 8 h 1768"/>
                <a:gd name="T22" fmla="*/ 75 w 152"/>
                <a:gd name="T23" fmla="*/ 0 h 1768"/>
                <a:gd name="T24" fmla="*/ 75 w 152"/>
                <a:gd name="T25" fmla="*/ 0 h 1768"/>
                <a:gd name="T26" fmla="*/ 106 w 152"/>
                <a:gd name="T27" fmla="*/ 8 h 1768"/>
                <a:gd name="T28" fmla="*/ 128 w 152"/>
                <a:gd name="T29" fmla="*/ 22 h 1768"/>
                <a:gd name="T30" fmla="*/ 144 w 152"/>
                <a:gd name="T31" fmla="*/ 45 h 1768"/>
                <a:gd name="T32" fmla="*/ 151 w 152"/>
                <a:gd name="T33" fmla="*/ 75 h 1768"/>
                <a:gd name="T34" fmla="*/ 151 w 152"/>
                <a:gd name="T35" fmla="*/ 1691 h 1768"/>
                <a:gd name="T36" fmla="*/ 151 w 152"/>
                <a:gd name="T37" fmla="*/ 1691 h 1768"/>
                <a:gd name="T38" fmla="*/ 144 w 152"/>
                <a:gd name="T39" fmla="*/ 1722 h 1768"/>
                <a:gd name="T40" fmla="*/ 128 w 152"/>
                <a:gd name="T41" fmla="*/ 1744 h 1768"/>
                <a:gd name="T42" fmla="*/ 106 w 152"/>
                <a:gd name="T43" fmla="*/ 1759 h 1768"/>
                <a:gd name="T44" fmla="*/ 75 w 152"/>
                <a:gd name="T45" fmla="*/ 1767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768">
                  <a:moveTo>
                    <a:pt x="75" y="1767"/>
                  </a:moveTo>
                  <a:lnTo>
                    <a:pt x="75" y="1767"/>
                  </a:lnTo>
                  <a:lnTo>
                    <a:pt x="45" y="1759"/>
                  </a:lnTo>
                  <a:lnTo>
                    <a:pt x="23" y="1744"/>
                  </a:lnTo>
                  <a:lnTo>
                    <a:pt x="8" y="1722"/>
                  </a:lnTo>
                  <a:lnTo>
                    <a:pt x="0" y="1691"/>
                  </a:lnTo>
                  <a:lnTo>
                    <a:pt x="0" y="75"/>
                  </a:lnTo>
                  <a:lnTo>
                    <a:pt x="0" y="75"/>
                  </a:lnTo>
                  <a:lnTo>
                    <a:pt x="8" y="45"/>
                  </a:lnTo>
                  <a:lnTo>
                    <a:pt x="23" y="22"/>
                  </a:lnTo>
                  <a:lnTo>
                    <a:pt x="45" y="8"/>
                  </a:lnTo>
                  <a:lnTo>
                    <a:pt x="75" y="0"/>
                  </a:lnTo>
                  <a:lnTo>
                    <a:pt x="75" y="0"/>
                  </a:lnTo>
                  <a:lnTo>
                    <a:pt x="106" y="8"/>
                  </a:lnTo>
                  <a:lnTo>
                    <a:pt x="128" y="22"/>
                  </a:lnTo>
                  <a:lnTo>
                    <a:pt x="144" y="45"/>
                  </a:lnTo>
                  <a:lnTo>
                    <a:pt x="151" y="75"/>
                  </a:lnTo>
                  <a:lnTo>
                    <a:pt x="151" y="1691"/>
                  </a:lnTo>
                  <a:lnTo>
                    <a:pt x="151" y="1691"/>
                  </a:lnTo>
                  <a:lnTo>
                    <a:pt x="144" y="1722"/>
                  </a:lnTo>
                  <a:lnTo>
                    <a:pt x="128" y="1744"/>
                  </a:lnTo>
                  <a:lnTo>
                    <a:pt x="106" y="1759"/>
                  </a:lnTo>
                  <a:lnTo>
                    <a:pt x="75" y="176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4" name="Freeform 7"/>
            <p:cNvSpPr>
              <a:spLocks noChangeArrowheads="1"/>
            </p:cNvSpPr>
            <p:nvPr/>
          </p:nvSpPr>
          <p:spPr bwMode="auto">
            <a:xfrm>
              <a:off x="3208338" y="3346450"/>
              <a:ext cx="53975" cy="557213"/>
            </a:xfrm>
            <a:custGeom>
              <a:avLst/>
              <a:gdLst>
                <a:gd name="T0" fmla="*/ 75 w 152"/>
                <a:gd name="T1" fmla="*/ 1547 h 1548"/>
                <a:gd name="T2" fmla="*/ 75 w 152"/>
                <a:gd name="T3" fmla="*/ 1547 h 1548"/>
                <a:gd name="T4" fmla="*/ 52 w 152"/>
                <a:gd name="T5" fmla="*/ 1547 h 1548"/>
                <a:gd name="T6" fmla="*/ 22 w 152"/>
                <a:gd name="T7" fmla="*/ 1525 h 1548"/>
                <a:gd name="T8" fmla="*/ 7 w 152"/>
                <a:gd name="T9" fmla="*/ 1502 h 1548"/>
                <a:gd name="T10" fmla="*/ 0 w 152"/>
                <a:gd name="T11" fmla="*/ 1472 h 1548"/>
                <a:gd name="T12" fmla="*/ 0 w 152"/>
                <a:gd name="T13" fmla="*/ 75 h 1548"/>
                <a:gd name="T14" fmla="*/ 0 w 152"/>
                <a:gd name="T15" fmla="*/ 75 h 1548"/>
                <a:gd name="T16" fmla="*/ 7 w 152"/>
                <a:gd name="T17" fmla="*/ 45 h 1548"/>
                <a:gd name="T18" fmla="*/ 22 w 152"/>
                <a:gd name="T19" fmla="*/ 22 h 1548"/>
                <a:gd name="T20" fmla="*/ 52 w 152"/>
                <a:gd name="T21" fmla="*/ 8 h 1548"/>
                <a:gd name="T22" fmla="*/ 75 w 152"/>
                <a:gd name="T23" fmla="*/ 0 h 1548"/>
                <a:gd name="T24" fmla="*/ 75 w 152"/>
                <a:gd name="T25" fmla="*/ 0 h 1548"/>
                <a:gd name="T26" fmla="*/ 105 w 152"/>
                <a:gd name="T27" fmla="*/ 8 h 1548"/>
                <a:gd name="T28" fmla="*/ 135 w 152"/>
                <a:gd name="T29" fmla="*/ 22 h 1548"/>
                <a:gd name="T30" fmla="*/ 151 w 152"/>
                <a:gd name="T31" fmla="*/ 45 h 1548"/>
                <a:gd name="T32" fmla="*/ 151 w 152"/>
                <a:gd name="T33" fmla="*/ 75 h 1548"/>
                <a:gd name="T34" fmla="*/ 151 w 152"/>
                <a:gd name="T35" fmla="*/ 1472 h 1548"/>
                <a:gd name="T36" fmla="*/ 151 w 152"/>
                <a:gd name="T37" fmla="*/ 1472 h 1548"/>
                <a:gd name="T38" fmla="*/ 151 w 152"/>
                <a:gd name="T39" fmla="*/ 1502 h 1548"/>
                <a:gd name="T40" fmla="*/ 135 w 152"/>
                <a:gd name="T41" fmla="*/ 1525 h 1548"/>
                <a:gd name="T42" fmla="*/ 105 w 152"/>
                <a:gd name="T43" fmla="*/ 1547 h 1548"/>
                <a:gd name="T44" fmla="*/ 75 w 152"/>
                <a:gd name="T45" fmla="*/ 1547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548">
                  <a:moveTo>
                    <a:pt x="75" y="1547"/>
                  </a:moveTo>
                  <a:lnTo>
                    <a:pt x="75" y="1547"/>
                  </a:lnTo>
                  <a:lnTo>
                    <a:pt x="52" y="1547"/>
                  </a:lnTo>
                  <a:lnTo>
                    <a:pt x="22" y="1525"/>
                  </a:lnTo>
                  <a:lnTo>
                    <a:pt x="7" y="1502"/>
                  </a:lnTo>
                  <a:lnTo>
                    <a:pt x="0" y="1472"/>
                  </a:lnTo>
                  <a:lnTo>
                    <a:pt x="0" y="75"/>
                  </a:lnTo>
                  <a:lnTo>
                    <a:pt x="0" y="75"/>
                  </a:lnTo>
                  <a:lnTo>
                    <a:pt x="7" y="45"/>
                  </a:lnTo>
                  <a:lnTo>
                    <a:pt x="22" y="22"/>
                  </a:lnTo>
                  <a:lnTo>
                    <a:pt x="52" y="8"/>
                  </a:lnTo>
                  <a:lnTo>
                    <a:pt x="75" y="0"/>
                  </a:lnTo>
                  <a:lnTo>
                    <a:pt x="75" y="0"/>
                  </a:lnTo>
                  <a:lnTo>
                    <a:pt x="105" y="8"/>
                  </a:lnTo>
                  <a:lnTo>
                    <a:pt x="135" y="22"/>
                  </a:lnTo>
                  <a:lnTo>
                    <a:pt x="151" y="45"/>
                  </a:lnTo>
                  <a:lnTo>
                    <a:pt x="151" y="75"/>
                  </a:lnTo>
                  <a:lnTo>
                    <a:pt x="151" y="1472"/>
                  </a:lnTo>
                  <a:lnTo>
                    <a:pt x="151" y="1472"/>
                  </a:lnTo>
                  <a:lnTo>
                    <a:pt x="151" y="1502"/>
                  </a:lnTo>
                  <a:lnTo>
                    <a:pt x="135" y="1525"/>
                  </a:lnTo>
                  <a:lnTo>
                    <a:pt x="105" y="1547"/>
                  </a:lnTo>
                  <a:lnTo>
                    <a:pt x="75" y="154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5" name="Freeform 8"/>
            <p:cNvSpPr>
              <a:spLocks noChangeArrowheads="1"/>
            </p:cNvSpPr>
            <p:nvPr/>
          </p:nvSpPr>
          <p:spPr bwMode="auto">
            <a:xfrm>
              <a:off x="3552825" y="3346450"/>
              <a:ext cx="53975" cy="495300"/>
            </a:xfrm>
            <a:custGeom>
              <a:avLst/>
              <a:gdLst>
                <a:gd name="T0" fmla="*/ 76 w 152"/>
                <a:gd name="T1" fmla="*/ 1374 h 1375"/>
                <a:gd name="T2" fmla="*/ 76 w 152"/>
                <a:gd name="T3" fmla="*/ 1374 h 1375"/>
                <a:gd name="T4" fmla="*/ 46 w 152"/>
                <a:gd name="T5" fmla="*/ 1366 h 1375"/>
                <a:gd name="T6" fmla="*/ 23 w 152"/>
                <a:gd name="T7" fmla="*/ 1353 h 1375"/>
                <a:gd name="T8" fmla="*/ 8 w 152"/>
                <a:gd name="T9" fmla="*/ 1322 h 1375"/>
                <a:gd name="T10" fmla="*/ 0 w 152"/>
                <a:gd name="T11" fmla="*/ 1300 h 1375"/>
                <a:gd name="T12" fmla="*/ 0 w 152"/>
                <a:gd name="T13" fmla="*/ 75 h 1375"/>
                <a:gd name="T14" fmla="*/ 0 w 152"/>
                <a:gd name="T15" fmla="*/ 75 h 1375"/>
                <a:gd name="T16" fmla="*/ 8 w 152"/>
                <a:gd name="T17" fmla="*/ 45 h 1375"/>
                <a:gd name="T18" fmla="*/ 23 w 152"/>
                <a:gd name="T19" fmla="*/ 22 h 1375"/>
                <a:gd name="T20" fmla="*/ 46 w 152"/>
                <a:gd name="T21" fmla="*/ 8 h 1375"/>
                <a:gd name="T22" fmla="*/ 76 w 152"/>
                <a:gd name="T23" fmla="*/ 0 h 1375"/>
                <a:gd name="T24" fmla="*/ 76 w 152"/>
                <a:gd name="T25" fmla="*/ 0 h 1375"/>
                <a:gd name="T26" fmla="*/ 106 w 152"/>
                <a:gd name="T27" fmla="*/ 8 h 1375"/>
                <a:gd name="T28" fmla="*/ 129 w 152"/>
                <a:gd name="T29" fmla="*/ 22 h 1375"/>
                <a:gd name="T30" fmla="*/ 144 w 152"/>
                <a:gd name="T31" fmla="*/ 45 h 1375"/>
                <a:gd name="T32" fmla="*/ 151 w 152"/>
                <a:gd name="T33" fmla="*/ 75 h 1375"/>
                <a:gd name="T34" fmla="*/ 151 w 152"/>
                <a:gd name="T35" fmla="*/ 1300 h 1375"/>
                <a:gd name="T36" fmla="*/ 151 w 152"/>
                <a:gd name="T37" fmla="*/ 1300 h 1375"/>
                <a:gd name="T38" fmla="*/ 144 w 152"/>
                <a:gd name="T39" fmla="*/ 1322 h 1375"/>
                <a:gd name="T40" fmla="*/ 129 w 152"/>
                <a:gd name="T41" fmla="*/ 1353 h 1375"/>
                <a:gd name="T42" fmla="*/ 106 w 152"/>
                <a:gd name="T43" fmla="*/ 1366 h 1375"/>
                <a:gd name="T44" fmla="*/ 76 w 152"/>
                <a:gd name="T45" fmla="*/ 1374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375">
                  <a:moveTo>
                    <a:pt x="76" y="1374"/>
                  </a:moveTo>
                  <a:lnTo>
                    <a:pt x="76" y="1374"/>
                  </a:lnTo>
                  <a:lnTo>
                    <a:pt x="46" y="1366"/>
                  </a:lnTo>
                  <a:lnTo>
                    <a:pt x="23" y="1353"/>
                  </a:lnTo>
                  <a:lnTo>
                    <a:pt x="8" y="1322"/>
                  </a:lnTo>
                  <a:lnTo>
                    <a:pt x="0" y="1300"/>
                  </a:lnTo>
                  <a:lnTo>
                    <a:pt x="0" y="75"/>
                  </a:lnTo>
                  <a:lnTo>
                    <a:pt x="0" y="75"/>
                  </a:lnTo>
                  <a:lnTo>
                    <a:pt x="8" y="45"/>
                  </a:lnTo>
                  <a:lnTo>
                    <a:pt x="23" y="22"/>
                  </a:lnTo>
                  <a:lnTo>
                    <a:pt x="46" y="8"/>
                  </a:lnTo>
                  <a:lnTo>
                    <a:pt x="76" y="0"/>
                  </a:lnTo>
                  <a:lnTo>
                    <a:pt x="76" y="0"/>
                  </a:lnTo>
                  <a:lnTo>
                    <a:pt x="106" y="8"/>
                  </a:lnTo>
                  <a:lnTo>
                    <a:pt x="129" y="22"/>
                  </a:lnTo>
                  <a:lnTo>
                    <a:pt x="144" y="45"/>
                  </a:lnTo>
                  <a:lnTo>
                    <a:pt x="151" y="75"/>
                  </a:lnTo>
                  <a:lnTo>
                    <a:pt x="151" y="1300"/>
                  </a:lnTo>
                  <a:lnTo>
                    <a:pt x="151" y="1300"/>
                  </a:lnTo>
                  <a:lnTo>
                    <a:pt x="144" y="1322"/>
                  </a:lnTo>
                  <a:lnTo>
                    <a:pt x="129" y="1353"/>
                  </a:lnTo>
                  <a:lnTo>
                    <a:pt x="106" y="1366"/>
                  </a:lnTo>
                  <a:lnTo>
                    <a:pt x="76" y="13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6" name="Freeform 9"/>
            <p:cNvSpPr>
              <a:spLocks noChangeArrowheads="1"/>
            </p:cNvSpPr>
            <p:nvPr/>
          </p:nvSpPr>
          <p:spPr bwMode="auto">
            <a:xfrm>
              <a:off x="3895725" y="3346450"/>
              <a:ext cx="53975" cy="441325"/>
            </a:xfrm>
            <a:custGeom>
              <a:avLst/>
              <a:gdLst>
                <a:gd name="T0" fmla="*/ 75 w 151"/>
                <a:gd name="T1" fmla="*/ 1224 h 1225"/>
                <a:gd name="T2" fmla="*/ 75 w 151"/>
                <a:gd name="T3" fmla="*/ 1224 h 1225"/>
                <a:gd name="T4" fmla="*/ 44 w 151"/>
                <a:gd name="T5" fmla="*/ 1216 h 1225"/>
                <a:gd name="T6" fmla="*/ 22 w 151"/>
                <a:gd name="T7" fmla="*/ 1201 h 1225"/>
                <a:gd name="T8" fmla="*/ 7 w 151"/>
                <a:gd name="T9" fmla="*/ 1178 h 1225"/>
                <a:gd name="T10" fmla="*/ 0 w 151"/>
                <a:gd name="T11" fmla="*/ 1148 h 1225"/>
                <a:gd name="T12" fmla="*/ 0 w 151"/>
                <a:gd name="T13" fmla="*/ 75 h 1225"/>
                <a:gd name="T14" fmla="*/ 0 w 151"/>
                <a:gd name="T15" fmla="*/ 75 h 1225"/>
                <a:gd name="T16" fmla="*/ 7 w 151"/>
                <a:gd name="T17" fmla="*/ 45 h 1225"/>
                <a:gd name="T18" fmla="*/ 22 w 151"/>
                <a:gd name="T19" fmla="*/ 22 h 1225"/>
                <a:gd name="T20" fmla="*/ 44 w 151"/>
                <a:gd name="T21" fmla="*/ 8 h 1225"/>
                <a:gd name="T22" fmla="*/ 75 w 151"/>
                <a:gd name="T23" fmla="*/ 0 h 1225"/>
                <a:gd name="T24" fmla="*/ 75 w 151"/>
                <a:gd name="T25" fmla="*/ 0 h 1225"/>
                <a:gd name="T26" fmla="*/ 105 w 151"/>
                <a:gd name="T27" fmla="*/ 8 h 1225"/>
                <a:gd name="T28" fmla="*/ 128 w 151"/>
                <a:gd name="T29" fmla="*/ 22 h 1225"/>
                <a:gd name="T30" fmla="*/ 142 w 151"/>
                <a:gd name="T31" fmla="*/ 45 h 1225"/>
                <a:gd name="T32" fmla="*/ 150 w 151"/>
                <a:gd name="T33" fmla="*/ 75 h 1225"/>
                <a:gd name="T34" fmla="*/ 150 w 151"/>
                <a:gd name="T35" fmla="*/ 1148 h 1225"/>
                <a:gd name="T36" fmla="*/ 150 w 151"/>
                <a:gd name="T37" fmla="*/ 1148 h 1225"/>
                <a:gd name="T38" fmla="*/ 142 w 151"/>
                <a:gd name="T39" fmla="*/ 1178 h 1225"/>
                <a:gd name="T40" fmla="*/ 128 w 151"/>
                <a:gd name="T41" fmla="*/ 1201 h 1225"/>
                <a:gd name="T42" fmla="*/ 105 w 151"/>
                <a:gd name="T43" fmla="*/ 1216 h 1225"/>
                <a:gd name="T44" fmla="*/ 75 w 151"/>
                <a:gd name="T45" fmla="*/ 1224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225">
                  <a:moveTo>
                    <a:pt x="75" y="1224"/>
                  </a:moveTo>
                  <a:lnTo>
                    <a:pt x="75" y="1224"/>
                  </a:lnTo>
                  <a:lnTo>
                    <a:pt x="44" y="1216"/>
                  </a:lnTo>
                  <a:lnTo>
                    <a:pt x="22" y="1201"/>
                  </a:lnTo>
                  <a:lnTo>
                    <a:pt x="7" y="1178"/>
                  </a:lnTo>
                  <a:lnTo>
                    <a:pt x="0" y="1148"/>
                  </a:lnTo>
                  <a:lnTo>
                    <a:pt x="0" y="75"/>
                  </a:lnTo>
                  <a:lnTo>
                    <a:pt x="0" y="75"/>
                  </a:lnTo>
                  <a:lnTo>
                    <a:pt x="7" y="45"/>
                  </a:lnTo>
                  <a:lnTo>
                    <a:pt x="22" y="22"/>
                  </a:lnTo>
                  <a:lnTo>
                    <a:pt x="44" y="8"/>
                  </a:lnTo>
                  <a:lnTo>
                    <a:pt x="75" y="0"/>
                  </a:lnTo>
                  <a:lnTo>
                    <a:pt x="75" y="0"/>
                  </a:lnTo>
                  <a:lnTo>
                    <a:pt x="105" y="8"/>
                  </a:lnTo>
                  <a:lnTo>
                    <a:pt x="128" y="22"/>
                  </a:lnTo>
                  <a:lnTo>
                    <a:pt x="142" y="45"/>
                  </a:lnTo>
                  <a:lnTo>
                    <a:pt x="150" y="75"/>
                  </a:lnTo>
                  <a:lnTo>
                    <a:pt x="150" y="1148"/>
                  </a:lnTo>
                  <a:lnTo>
                    <a:pt x="150" y="1148"/>
                  </a:lnTo>
                  <a:lnTo>
                    <a:pt x="142" y="1178"/>
                  </a:lnTo>
                  <a:lnTo>
                    <a:pt x="128" y="1201"/>
                  </a:lnTo>
                  <a:lnTo>
                    <a:pt x="105" y="1216"/>
                  </a:lnTo>
                  <a:lnTo>
                    <a:pt x="75" y="122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7" name="Freeform 10"/>
            <p:cNvSpPr>
              <a:spLocks noChangeArrowheads="1"/>
            </p:cNvSpPr>
            <p:nvPr/>
          </p:nvSpPr>
          <p:spPr bwMode="auto">
            <a:xfrm>
              <a:off x="4237038" y="3346450"/>
              <a:ext cx="53975" cy="400050"/>
            </a:xfrm>
            <a:custGeom>
              <a:avLst/>
              <a:gdLst>
                <a:gd name="T0" fmla="*/ 75 w 152"/>
                <a:gd name="T1" fmla="*/ 1111 h 1112"/>
                <a:gd name="T2" fmla="*/ 75 w 152"/>
                <a:gd name="T3" fmla="*/ 1111 h 1112"/>
                <a:gd name="T4" fmla="*/ 45 w 152"/>
                <a:gd name="T5" fmla="*/ 1103 h 1112"/>
                <a:gd name="T6" fmla="*/ 23 w 152"/>
                <a:gd name="T7" fmla="*/ 1088 h 1112"/>
                <a:gd name="T8" fmla="*/ 8 w 152"/>
                <a:gd name="T9" fmla="*/ 1058 h 1112"/>
                <a:gd name="T10" fmla="*/ 0 w 152"/>
                <a:gd name="T11" fmla="*/ 1035 h 1112"/>
                <a:gd name="T12" fmla="*/ 0 w 152"/>
                <a:gd name="T13" fmla="*/ 75 h 1112"/>
                <a:gd name="T14" fmla="*/ 0 w 152"/>
                <a:gd name="T15" fmla="*/ 75 h 1112"/>
                <a:gd name="T16" fmla="*/ 8 w 152"/>
                <a:gd name="T17" fmla="*/ 45 h 1112"/>
                <a:gd name="T18" fmla="*/ 23 w 152"/>
                <a:gd name="T19" fmla="*/ 22 h 1112"/>
                <a:gd name="T20" fmla="*/ 45 w 152"/>
                <a:gd name="T21" fmla="*/ 8 h 1112"/>
                <a:gd name="T22" fmla="*/ 75 w 152"/>
                <a:gd name="T23" fmla="*/ 0 h 1112"/>
                <a:gd name="T24" fmla="*/ 75 w 152"/>
                <a:gd name="T25" fmla="*/ 0 h 1112"/>
                <a:gd name="T26" fmla="*/ 106 w 152"/>
                <a:gd name="T27" fmla="*/ 8 h 1112"/>
                <a:gd name="T28" fmla="*/ 128 w 152"/>
                <a:gd name="T29" fmla="*/ 22 h 1112"/>
                <a:gd name="T30" fmla="*/ 151 w 152"/>
                <a:gd name="T31" fmla="*/ 45 h 1112"/>
                <a:gd name="T32" fmla="*/ 151 w 152"/>
                <a:gd name="T33" fmla="*/ 75 h 1112"/>
                <a:gd name="T34" fmla="*/ 151 w 152"/>
                <a:gd name="T35" fmla="*/ 1035 h 1112"/>
                <a:gd name="T36" fmla="*/ 151 w 152"/>
                <a:gd name="T37" fmla="*/ 1035 h 1112"/>
                <a:gd name="T38" fmla="*/ 151 w 152"/>
                <a:gd name="T39" fmla="*/ 1058 h 1112"/>
                <a:gd name="T40" fmla="*/ 128 w 152"/>
                <a:gd name="T41" fmla="*/ 1088 h 1112"/>
                <a:gd name="T42" fmla="*/ 106 w 152"/>
                <a:gd name="T43" fmla="*/ 1103 h 1112"/>
                <a:gd name="T44" fmla="*/ 75 w 152"/>
                <a:gd name="T45" fmla="*/ 1111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112">
                  <a:moveTo>
                    <a:pt x="75" y="1111"/>
                  </a:moveTo>
                  <a:lnTo>
                    <a:pt x="75" y="1111"/>
                  </a:lnTo>
                  <a:lnTo>
                    <a:pt x="45" y="1103"/>
                  </a:lnTo>
                  <a:lnTo>
                    <a:pt x="23" y="1088"/>
                  </a:lnTo>
                  <a:lnTo>
                    <a:pt x="8" y="1058"/>
                  </a:lnTo>
                  <a:lnTo>
                    <a:pt x="0" y="1035"/>
                  </a:lnTo>
                  <a:lnTo>
                    <a:pt x="0" y="75"/>
                  </a:lnTo>
                  <a:lnTo>
                    <a:pt x="0" y="75"/>
                  </a:lnTo>
                  <a:lnTo>
                    <a:pt x="8" y="45"/>
                  </a:lnTo>
                  <a:lnTo>
                    <a:pt x="23" y="22"/>
                  </a:lnTo>
                  <a:lnTo>
                    <a:pt x="45" y="8"/>
                  </a:lnTo>
                  <a:lnTo>
                    <a:pt x="75" y="0"/>
                  </a:lnTo>
                  <a:lnTo>
                    <a:pt x="75" y="0"/>
                  </a:lnTo>
                  <a:lnTo>
                    <a:pt x="106" y="8"/>
                  </a:lnTo>
                  <a:lnTo>
                    <a:pt x="128" y="22"/>
                  </a:lnTo>
                  <a:lnTo>
                    <a:pt x="151" y="45"/>
                  </a:lnTo>
                  <a:lnTo>
                    <a:pt x="151" y="75"/>
                  </a:lnTo>
                  <a:lnTo>
                    <a:pt x="151" y="1035"/>
                  </a:lnTo>
                  <a:lnTo>
                    <a:pt x="151" y="1035"/>
                  </a:lnTo>
                  <a:lnTo>
                    <a:pt x="151" y="1058"/>
                  </a:lnTo>
                  <a:lnTo>
                    <a:pt x="128" y="1088"/>
                  </a:lnTo>
                  <a:lnTo>
                    <a:pt x="106" y="1103"/>
                  </a:lnTo>
                  <a:lnTo>
                    <a:pt x="75" y="111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8" name="Freeform 11"/>
            <p:cNvSpPr>
              <a:spLocks noChangeArrowheads="1"/>
            </p:cNvSpPr>
            <p:nvPr/>
          </p:nvSpPr>
          <p:spPr bwMode="auto">
            <a:xfrm>
              <a:off x="4581525" y="3346450"/>
              <a:ext cx="55563" cy="369888"/>
            </a:xfrm>
            <a:custGeom>
              <a:avLst/>
              <a:gdLst>
                <a:gd name="T0" fmla="*/ 76 w 153"/>
                <a:gd name="T1" fmla="*/ 1027 h 1028"/>
                <a:gd name="T2" fmla="*/ 76 w 153"/>
                <a:gd name="T3" fmla="*/ 1027 h 1028"/>
                <a:gd name="T4" fmla="*/ 46 w 153"/>
                <a:gd name="T5" fmla="*/ 1020 h 1028"/>
                <a:gd name="T6" fmla="*/ 23 w 153"/>
                <a:gd name="T7" fmla="*/ 1005 h 1028"/>
                <a:gd name="T8" fmla="*/ 0 w 153"/>
                <a:gd name="T9" fmla="*/ 974 h 1028"/>
                <a:gd name="T10" fmla="*/ 0 w 153"/>
                <a:gd name="T11" fmla="*/ 952 h 1028"/>
                <a:gd name="T12" fmla="*/ 0 w 153"/>
                <a:gd name="T13" fmla="*/ 75 h 1028"/>
                <a:gd name="T14" fmla="*/ 0 w 153"/>
                <a:gd name="T15" fmla="*/ 75 h 1028"/>
                <a:gd name="T16" fmla="*/ 0 w 153"/>
                <a:gd name="T17" fmla="*/ 45 h 1028"/>
                <a:gd name="T18" fmla="*/ 23 w 153"/>
                <a:gd name="T19" fmla="*/ 22 h 1028"/>
                <a:gd name="T20" fmla="*/ 46 w 153"/>
                <a:gd name="T21" fmla="*/ 8 h 1028"/>
                <a:gd name="T22" fmla="*/ 76 w 153"/>
                <a:gd name="T23" fmla="*/ 0 h 1028"/>
                <a:gd name="T24" fmla="*/ 76 w 153"/>
                <a:gd name="T25" fmla="*/ 0 h 1028"/>
                <a:gd name="T26" fmla="*/ 106 w 153"/>
                <a:gd name="T27" fmla="*/ 8 h 1028"/>
                <a:gd name="T28" fmla="*/ 129 w 153"/>
                <a:gd name="T29" fmla="*/ 22 h 1028"/>
                <a:gd name="T30" fmla="*/ 144 w 153"/>
                <a:gd name="T31" fmla="*/ 45 h 1028"/>
                <a:gd name="T32" fmla="*/ 152 w 153"/>
                <a:gd name="T33" fmla="*/ 75 h 1028"/>
                <a:gd name="T34" fmla="*/ 152 w 153"/>
                <a:gd name="T35" fmla="*/ 952 h 1028"/>
                <a:gd name="T36" fmla="*/ 152 w 153"/>
                <a:gd name="T37" fmla="*/ 952 h 1028"/>
                <a:gd name="T38" fmla="*/ 144 w 153"/>
                <a:gd name="T39" fmla="*/ 974 h 1028"/>
                <a:gd name="T40" fmla="*/ 129 w 153"/>
                <a:gd name="T41" fmla="*/ 1005 h 1028"/>
                <a:gd name="T42" fmla="*/ 106 w 153"/>
                <a:gd name="T43" fmla="*/ 1020 h 1028"/>
                <a:gd name="T44" fmla="*/ 76 w 153"/>
                <a:gd name="T45" fmla="*/ 102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028">
                  <a:moveTo>
                    <a:pt x="76" y="1027"/>
                  </a:moveTo>
                  <a:lnTo>
                    <a:pt x="76" y="1027"/>
                  </a:lnTo>
                  <a:lnTo>
                    <a:pt x="46" y="1020"/>
                  </a:lnTo>
                  <a:lnTo>
                    <a:pt x="23" y="1005"/>
                  </a:lnTo>
                  <a:lnTo>
                    <a:pt x="0" y="974"/>
                  </a:lnTo>
                  <a:lnTo>
                    <a:pt x="0" y="952"/>
                  </a:lnTo>
                  <a:lnTo>
                    <a:pt x="0" y="75"/>
                  </a:lnTo>
                  <a:lnTo>
                    <a:pt x="0" y="75"/>
                  </a:lnTo>
                  <a:lnTo>
                    <a:pt x="0" y="45"/>
                  </a:lnTo>
                  <a:lnTo>
                    <a:pt x="23" y="22"/>
                  </a:lnTo>
                  <a:lnTo>
                    <a:pt x="46" y="8"/>
                  </a:lnTo>
                  <a:lnTo>
                    <a:pt x="76" y="0"/>
                  </a:lnTo>
                  <a:lnTo>
                    <a:pt x="76" y="0"/>
                  </a:lnTo>
                  <a:lnTo>
                    <a:pt x="106" y="8"/>
                  </a:lnTo>
                  <a:lnTo>
                    <a:pt x="129" y="22"/>
                  </a:lnTo>
                  <a:lnTo>
                    <a:pt x="144" y="45"/>
                  </a:lnTo>
                  <a:lnTo>
                    <a:pt x="152" y="75"/>
                  </a:lnTo>
                  <a:lnTo>
                    <a:pt x="152" y="952"/>
                  </a:lnTo>
                  <a:lnTo>
                    <a:pt x="152" y="952"/>
                  </a:lnTo>
                  <a:lnTo>
                    <a:pt x="144" y="974"/>
                  </a:lnTo>
                  <a:lnTo>
                    <a:pt x="129" y="1005"/>
                  </a:lnTo>
                  <a:lnTo>
                    <a:pt x="106" y="1020"/>
                  </a:lnTo>
                  <a:lnTo>
                    <a:pt x="76" y="102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9" name="Freeform 12"/>
            <p:cNvSpPr>
              <a:spLocks noChangeArrowheads="1"/>
            </p:cNvSpPr>
            <p:nvPr/>
          </p:nvSpPr>
          <p:spPr bwMode="auto">
            <a:xfrm>
              <a:off x="4924425" y="3346450"/>
              <a:ext cx="53975" cy="350838"/>
            </a:xfrm>
            <a:custGeom>
              <a:avLst/>
              <a:gdLst>
                <a:gd name="T0" fmla="*/ 75 w 151"/>
                <a:gd name="T1" fmla="*/ 974 h 975"/>
                <a:gd name="T2" fmla="*/ 75 w 151"/>
                <a:gd name="T3" fmla="*/ 974 h 975"/>
                <a:gd name="T4" fmla="*/ 45 w 151"/>
                <a:gd name="T5" fmla="*/ 967 h 975"/>
                <a:gd name="T6" fmla="*/ 22 w 151"/>
                <a:gd name="T7" fmla="*/ 952 h 975"/>
                <a:gd name="T8" fmla="*/ 7 w 151"/>
                <a:gd name="T9" fmla="*/ 929 h 975"/>
                <a:gd name="T10" fmla="*/ 0 w 151"/>
                <a:gd name="T11" fmla="*/ 899 h 975"/>
                <a:gd name="T12" fmla="*/ 0 w 151"/>
                <a:gd name="T13" fmla="*/ 75 h 975"/>
                <a:gd name="T14" fmla="*/ 0 w 151"/>
                <a:gd name="T15" fmla="*/ 75 h 975"/>
                <a:gd name="T16" fmla="*/ 7 w 151"/>
                <a:gd name="T17" fmla="*/ 45 h 975"/>
                <a:gd name="T18" fmla="*/ 22 w 151"/>
                <a:gd name="T19" fmla="*/ 22 h 975"/>
                <a:gd name="T20" fmla="*/ 45 w 151"/>
                <a:gd name="T21" fmla="*/ 8 h 975"/>
                <a:gd name="T22" fmla="*/ 75 w 151"/>
                <a:gd name="T23" fmla="*/ 0 h 975"/>
                <a:gd name="T24" fmla="*/ 75 w 151"/>
                <a:gd name="T25" fmla="*/ 0 h 975"/>
                <a:gd name="T26" fmla="*/ 106 w 151"/>
                <a:gd name="T27" fmla="*/ 8 h 975"/>
                <a:gd name="T28" fmla="*/ 128 w 151"/>
                <a:gd name="T29" fmla="*/ 22 h 975"/>
                <a:gd name="T30" fmla="*/ 143 w 151"/>
                <a:gd name="T31" fmla="*/ 45 h 975"/>
                <a:gd name="T32" fmla="*/ 150 w 151"/>
                <a:gd name="T33" fmla="*/ 75 h 975"/>
                <a:gd name="T34" fmla="*/ 150 w 151"/>
                <a:gd name="T35" fmla="*/ 899 h 975"/>
                <a:gd name="T36" fmla="*/ 150 w 151"/>
                <a:gd name="T37" fmla="*/ 899 h 975"/>
                <a:gd name="T38" fmla="*/ 143 w 151"/>
                <a:gd name="T39" fmla="*/ 929 h 975"/>
                <a:gd name="T40" fmla="*/ 128 w 151"/>
                <a:gd name="T41" fmla="*/ 952 h 975"/>
                <a:gd name="T42" fmla="*/ 106 w 151"/>
                <a:gd name="T43" fmla="*/ 967 h 975"/>
                <a:gd name="T44" fmla="*/ 75 w 151"/>
                <a:gd name="T45" fmla="*/ 974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975">
                  <a:moveTo>
                    <a:pt x="75" y="974"/>
                  </a:moveTo>
                  <a:lnTo>
                    <a:pt x="75" y="974"/>
                  </a:lnTo>
                  <a:lnTo>
                    <a:pt x="45" y="967"/>
                  </a:lnTo>
                  <a:lnTo>
                    <a:pt x="22" y="952"/>
                  </a:lnTo>
                  <a:lnTo>
                    <a:pt x="7" y="929"/>
                  </a:lnTo>
                  <a:lnTo>
                    <a:pt x="0" y="899"/>
                  </a:lnTo>
                  <a:lnTo>
                    <a:pt x="0" y="75"/>
                  </a:lnTo>
                  <a:lnTo>
                    <a:pt x="0" y="75"/>
                  </a:lnTo>
                  <a:lnTo>
                    <a:pt x="7" y="45"/>
                  </a:lnTo>
                  <a:lnTo>
                    <a:pt x="22" y="22"/>
                  </a:lnTo>
                  <a:lnTo>
                    <a:pt x="45" y="8"/>
                  </a:lnTo>
                  <a:lnTo>
                    <a:pt x="75" y="0"/>
                  </a:lnTo>
                  <a:lnTo>
                    <a:pt x="75" y="0"/>
                  </a:lnTo>
                  <a:lnTo>
                    <a:pt x="106" y="8"/>
                  </a:lnTo>
                  <a:lnTo>
                    <a:pt x="128" y="22"/>
                  </a:lnTo>
                  <a:lnTo>
                    <a:pt x="143" y="45"/>
                  </a:lnTo>
                  <a:lnTo>
                    <a:pt x="150" y="75"/>
                  </a:lnTo>
                  <a:lnTo>
                    <a:pt x="150" y="899"/>
                  </a:lnTo>
                  <a:lnTo>
                    <a:pt x="150" y="899"/>
                  </a:lnTo>
                  <a:lnTo>
                    <a:pt x="143" y="929"/>
                  </a:lnTo>
                  <a:lnTo>
                    <a:pt x="128" y="952"/>
                  </a:lnTo>
                  <a:lnTo>
                    <a:pt x="106" y="967"/>
                  </a:lnTo>
                  <a:lnTo>
                    <a:pt x="75" y="9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0" name="Freeform 13"/>
            <p:cNvSpPr>
              <a:spLocks noChangeArrowheads="1"/>
            </p:cNvSpPr>
            <p:nvPr/>
          </p:nvSpPr>
          <p:spPr bwMode="auto">
            <a:xfrm>
              <a:off x="5265738" y="3346450"/>
              <a:ext cx="53975" cy="346075"/>
            </a:xfrm>
            <a:custGeom>
              <a:avLst/>
              <a:gdLst>
                <a:gd name="T0" fmla="*/ 75 w 151"/>
                <a:gd name="T1" fmla="*/ 960 h 961"/>
                <a:gd name="T2" fmla="*/ 75 w 151"/>
                <a:gd name="T3" fmla="*/ 960 h 961"/>
                <a:gd name="T4" fmla="*/ 44 w 151"/>
                <a:gd name="T5" fmla="*/ 952 h 961"/>
                <a:gd name="T6" fmla="*/ 22 w 151"/>
                <a:gd name="T7" fmla="*/ 936 h 961"/>
                <a:gd name="T8" fmla="*/ 7 w 151"/>
                <a:gd name="T9" fmla="*/ 914 h 961"/>
                <a:gd name="T10" fmla="*/ 0 w 151"/>
                <a:gd name="T11" fmla="*/ 883 h 961"/>
                <a:gd name="T12" fmla="*/ 0 w 151"/>
                <a:gd name="T13" fmla="*/ 75 h 961"/>
                <a:gd name="T14" fmla="*/ 0 w 151"/>
                <a:gd name="T15" fmla="*/ 75 h 961"/>
                <a:gd name="T16" fmla="*/ 7 w 151"/>
                <a:gd name="T17" fmla="*/ 45 h 961"/>
                <a:gd name="T18" fmla="*/ 22 w 151"/>
                <a:gd name="T19" fmla="*/ 22 h 961"/>
                <a:gd name="T20" fmla="*/ 44 w 151"/>
                <a:gd name="T21" fmla="*/ 8 h 961"/>
                <a:gd name="T22" fmla="*/ 75 w 151"/>
                <a:gd name="T23" fmla="*/ 0 h 961"/>
                <a:gd name="T24" fmla="*/ 75 w 151"/>
                <a:gd name="T25" fmla="*/ 0 h 961"/>
                <a:gd name="T26" fmla="*/ 105 w 151"/>
                <a:gd name="T27" fmla="*/ 8 h 961"/>
                <a:gd name="T28" fmla="*/ 128 w 151"/>
                <a:gd name="T29" fmla="*/ 22 h 961"/>
                <a:gd name="T30" fmla="*/ 143 w 151"/>
                <a:gd name="T31" fmla="*/ 45 h 961"/>
                <a:gd name="T32" fmla="*/ 150 w 151"/>
                <a:gd name="T33" fmla="*/ 75 h 961"/>
                <a:gd name="T34" fmla="*/ 150 w 151"/>
                <a:gd name="T35" fmla="*/ 883 h 961"/>
                <a:gd name="T36" fmla="*/ 150 w 151"/>
                <a:gd name="T37" fmla="*/ 883 h 961"/>
                <a:gd name="T38" fmla="*/ 143 w 151"/>
                <a:gd name="T39" fmla="*/ 914 h 961"/>
                <a:gd name="T40" fmla="*/ 128 w 151"/>
                <a:gd name="T41" fmla="*/ 936 h 961"/>
                <a:gd name="T42" fmla="*/ 105 w 151"/>
                <a:gd name="T43" fmla="*/ 952 h 961"/>
                <a:gd name="T44" fmla="*/ 75 w 151"/>
                <a:gd name="T45" fmla="*/ 96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961">
                  <a:moveTo>
                    <a:pt x="75" y="960"/>
                  </a:moveTo>
                  <a:lnTo>
                    <a:pt x="75" y="960"/>
                  </a:lnTo>
                  <a:lnTo>
                    <a:pt x="44" y="952"/>
                  </a:lnTo>
                  <a:lnTo>
                    <a:pt x="22" y="936"/>
                  </a:lnTo>
                  <a:lnTo>
                    <a:pt x="7" y="914"/>
                  </a:lnTo>
                  <a:lnTo>
                    <a:pt x="0" y="883"/>
                  </a:lnTo>
                  <a:lnTo>
                    <a:pt x="0" y="75"/>
                  </a:lnTo>
                  <a:lnTo>
                    <a:pt x="0" y="75"/>
                  </a:lnTo>
                  <a:lnTo>
                    <a:pt x="7" y="45"/>
                  </a:lnTo>
                  <a:lnTo>
                    <a:pt x="22" y="22"/>
                  </a:lnTo>
                  <a:lnTo>
                    <a:pt x="44" y="8"/>
                  </a:lnTo>
                  <a:lnTo>
                    <a:pt x="75" y="0"/>
                  </a:lnTo>
                  <a:lnTo>
                    <a:pt x="75" y="0"/>
                  </a:lnTo>
                  <a:lnTo>
                    <a:pt x="105" y="8"/>
                  </a:lnTo>
                  <a:lnTo>
                    <a:pt x="128" y="22"/>
                  </a:lnTo>
                  <a:lnTo>
                    <a:pt x="143" y="45"/>
                  </a:lnTo>
                  <a:lnTo>
                    <a:pt x="150" y="75"/>
                  </a:lnTo>
                  <a:lnTo>
                    <a:pt x="150" y="883"/>
                  </a:lnTo>
                  <a:lnTo>
                    <a:pt x="150" y="883"/>
                  </a:lnTo>
                  <a:lnTo>
                    <a:pt x="143" y="914"/>
                  </a:lnTo>
                  <a:lnTo>
                    <a:pt x="128" y="936"/>
                  </a:lnTo>
                  <a:lnTo>
                    <a:pt x="105" y="952"/>
                  </a:lnTo>
                  <a:lnTo>
                    <a:pt x="75" y="96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1" name="Freeform 14"/>
            <p:cNvSpPr>
              <a:spLocks noChangeArrowheads="1"/>
            </p:cNvSpPr>
            <p:nvPr/>
          </p:nvSpPr>
          <p:spPr bwMode="auto">
            <a:xfrm>
              <a:off x="5607050" y="3346450"/>
              <a:ext cx="55563" cy="354013"/>
            </a:xfrm>
            <a:custGeom>
              <a:avLst/>
              <a:gdLst>
                <a:gd name="T0" fmla="*/ 76 w 153"/>
                <a:gd name="T1" fmla="*/ 982 h 983"/>
                <a:gd name="T2" fmla="*/ 76 w 153"/>
                <a:gd name="T3" fmla="*/ 982 h 983"/>
                <a:gd name="T4" fmla="*/ 53 w 153"/>
                <a:gd name="T5" fmla="*/ 974 h 983"/>
                <a:gd name="T6" fmla="*/ 23 w 153"/>
                <a:gd name="T7" fmla="*/ 960 h 983"/>
                <a:gd name="T8" fmla="*/ 8 w 153"/>
                <a:gd name="T9" fmla="*/ 929 h 983"/>
                <a:gd name="T10" fmla="*/ 0 w 153"/>
                <a:gd name="T11" fmla="*/ 907 h 983"/>
                <a:gd name="T12" fmla="*/ 0 w 153"/>
                <a:gd name="T13" fmla="*/ 75 h 983"/>
                <a:gd name="T14" fmla="*/ 0 w 153"/>
                <a:gd name="T15" fmla="*/ 75 h 983"/>
                <a:gd name="T16" fmla="*/ 8 w 153"/>
                <a:gd name="T17" fmla="*/ 45 h 983"/>
                <a:gd name="T18" fmla="*/ 23 w 153"/>
                <a:gd name="T19" fmla="*/ 22 h 983"/>
                <a:gd name="T20" fmla="*/ 53 w 153"/>
                <a:gd name="T21" fmla="*/ 8 h 983"/>
                <a:gd name="T22" fmla="*/ 76 w 153"/>
                <a:gd name="T23" fmla="*/ 0 h 983"/>
                <a:gd name="T24" fmla="*/ 76 w 153"/>
                <a:gd name="T25" fmla="*/ 0 h 983"/>
                <a:gd name="T26" fmla="*/ 106 w 153"/>
                <a:gd name="T27" fmla="*/ 8 h 983"/>
                <a:gd name="T28" fmla="*/ 136 w 153"/>
                <a:gd name="T29" fmla="*/ 22 h 983"/>
                <a:gd name="T30" fmla="*/ 152 w 153"/>
                <a:gd name="T31" fmla="*/ 45 h 983"/>
                <a:gd name="T32" fmla="*/ 152 w 153"/>
                <a:gd name="T33" fmla="*/ 75 h 983"/>
                <a:gd name="T34" fmla="*/ 152 w 153"/>
                <a:gd name="T35" fmla="*/ 907 h 983"/>
                <a:gd name="T36" fmla="*/ 152 w 153"/>
                <a:gd name="T37" fmla="*/ 907 h 983"/>
                <a:gd name="T38" fmla="*/ 152 w 153"/>
                <a:gd name="T39" fmla="*/ 929 h 983"/>
                <a:gd name="T40" fmla="*/ 136 w 153"/>
                <a:gd name="T41" fmla="*/ 960 h 983"/>
                <a:gd name="T42" fmla="*/ 106 w 153"/>
                <a:gd name="T43" fmla="*/ 974 h 983"/>
                <a:gd name="T44" fmla="*/ 76 w 153"/>
                <a:gd name="T45" fmla="*/ 982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983">
                  <a:moveTo>
                    <a:pt x="76" y="982"/>
                  </a:moveTo>
                  <a:lnTo>
                    <a:pt x="76" y="982"/>
                  </a:lnTo>
                  <a:lnTo>
                    <a:pt x="53" y="974"/>
                  </a:lnTo>
                  <a:lnTo>
                    <a:pt x="23" y="960"/>
                  </a:lnTo>
                  <a:lnTo>
                    <a:pt x="8" y="929"/>
                  </a:lnTo>
                  <a:lnTo>
                    <a:pt x="0" y="907"/>
                  </a:lnTo>
                  <a:lnTo>
                    <a:pt x="0" y="75"/>
                  </a:lnTo>
                  <a:lnTo>
                    <a:pt x="0" y="75"/>
                  </a:lnTo>
                  <a:lnTo>
                    <a:pt x="8" y="45"/>
                  </a:lnTo>
                  <a:lnTo>
                    <a:pt x="23" y="22"/>
                  </a:lnTo>
                  <a:lnTo>
                    <a:pt x="53" y="8"/>
                  </a:lnTo>
                  <a:lnTo>
                    <a:pt x="76" y="0"/>
                  </a:lnTo>
                  <a:lnTo>
                    <a:pt x="76" y="0"/>
                  </a:lnTo>
                  <a:lnTo>
                    <a:pt x="106" y="8"/>
                  </a:lnTo>
                  <a:lnTo>
                    <a:pt x="136" y="22"/>
                  </a:lnTo>
                  <a:lnTo>
                    <a:pt x="152" y="45"/>
                  </a:lnTo>
                  <a:lnTo>
                    <a:pt x="152" y="75"/>
                  </a:lnTo>
                  <a:lnTo>
                    <a:pt x="152" y="907"/>
                  </a:lnTo>
                  <a:lnTo>
                    <a:pt x="152" y="907"/>
                  </a:lnTo>
                  <a:lnTo>
                    <a:pt x="152" y="929"/>
                  </a:lnTo>
                  <a:lnTo>
                    <a:pt x="136" y="960"/>
                  </a:lnTo>
                  <a:lnTo>
                    <a:pt x="106" y="974"/>
                  </a:lnTo>
                  <a:lnTo>
                    <a:pt x="76" y="9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2" name="Freeform 15"/>
            <p:cNvSpPr>
              <a:spLocks noChangeArrowheads="1"/>
            </p:cNvSpPr>
            <p:nvPr/>
          </p:nvSpPr>
          <p:spPr bwMode="auto">
            <a:xfrm>
              <a:off x="5951538" y="3346450"/>
              <a:ext cx="53975" cy="400050"/>
            </a:xfrm>
            <a:custGeom>
              <a:avLst/>
              <a:gdLst>
                <a:gd name="T0" fmla="*/ 76 w 152"/>
                <a:gd name="T1" fmla="*/ 1111 h 1112"/>
                <a:gd name="T2" fmla="*/ 76 w 152"/>
                <a:gd name="T3" fmla="*/ 1111 h 1112"/>
                <a:gd name="T4" fmla="*/ 45 w 152"/>
                <a:gd name="T5" fmla="*/ 1103 h 1112"/>
                <a:gd name="T6" fmla="*/ 23 w 152"/>
                <a:gd name="T7" fmla="*/ 1088 h 1112"/>
                <a:gd name="T8" fmla="*/ 7 w 152"/>
                <a:gd name="T9" fmla="*/ 1058 h 1112"/>
                <a:gd name="T10" fmla="*/ 0 w 152"/>
                <a:gd name="T11" fmla="*/ 1035 h 1112"/>
                <a:gd name="T12" fmla="*/ 0 w 152"/>
                <a:gd name="T13" fmla="*/ 75 h 1112"/>
                <a:gd name="T14" fmla="*/ 0 w 152"/>
                <a:gd name="T15" fmla="*/ 75 h 1112"/>
                <a:gd name="T16" fmla="*/ 7 w 152"/>
                <a:gd name="T17" fmla="*/ 45 h 1112"/>
                <a:gd name="T18" fmla="*/ 23 w 152"/>
                <a:gd name="T19" fmla="*/ 22 h 1112"/>
                <a:gd name="T20" fmla="*/ 45 w 152"/>
                <a:gd name="T21" fmla="*/ 8 h 1112"/>
                <a:gd name="T22" fmla="*/ 76 w 152"/>
                <a:gd name="T23" fmla="*/ 0 h 1112"/>
                <a:gd name="T24" fmla="*/ 76 w 152"/>
                <a:gd name="T25" fmla="*/ 0 h 1112"/>
                <a:gd name="T26" fmla="*/ 106 w 152"/>
                <a:gd name="T27" fmla="*/ 8 h 1112"/>
                <a:gd name="T28" fmla="*/ 128 w 152"/>
                <a:gd name="T29" fmla="*/ 22 h 1112"/>
                <a:gd name="T30" fmla="*/ 143 w 152"/>
                <a:gd name="T31" fmla="*/ 45 h 1112"/>
                <a:gd name="T32" fmla="*/ 151 w 152"/>
                <a:gd name="T33" fmla="*/ 75 h 1112"/>
                <a:gd name="T34" fmla="*/ 151 w 152"/>
                <a:gd name="T35" fmla="*/ 1035 h 1112"/>
                <a:gd name="T36" fmla="*/ 151 w 152"/>
                <a:gd name="T37" fmla="*/ 1035 h 1112"/>
                <a:gd name="T38" fmla="*/ 143 w 152"/>
                <a:gd name="T39" fmla="*/ 1058 h 1112"/>
                <a:gd name="T40" fmla="*/ 128 w 152"/>
                <a:gd name="T41" fmla="*/ 1088 h 1112"/>
                <a:gd name="T42" fmla="*/ 106 w 152"/>
                <a:gd name="T43" fmla="*/ 1103 h 1112"/>
                <a:gd name="T44" fmla="*/ 76 w 152"/>
                <a:gd name="T45" fmla="*/ 1111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112">
                  <a:moveTo>
                    <a:pt x="76" y="1111"/>
                  </a:moveTo>
                  <a:lnTo>
                    <a:pt x="76" y="1111"/>
                  </a:lnTo>
                  <a:lnTo>
                    <a:pt x="45" y="1103"/>
                  </a:lnTo>
                  <a:lnTo>
                    <a:pt x="23" y="1088"/>
                  </a:lnTo>
                  <a:lnTo>
                    <a:pt x="7" y="1058"/>
                  </a:lnTo>
                  <a:lnTo>
                    <a:pt x="0" y="1035"/>
                  </a:lnTo>
                  <a:lnTo>
                    <a:pt x="0" y="75"/>
                  </a:lnTo>
                  <a:lnTo>
                    <a:pt x="0" y="75"/>
                  </a:lnTo>
                  <a:lnTo>
                    <a:pt x="7" y="45"/>
                  </a:lnTo>
                  <a:lnTo>
                    <a:pt x="23" y="22"/>
                  </a:lnTo>
                  <a:lnTo>
                    <a:pt x="45" y="8"/>
                  </a:lnTo>
                  <a:lnTo>
                    <a:pt x="76" y="0"/>
                  </a:lnTo>
                  <a:lnTo>
                    <a:pt x="76" y="0"/>
                  </a:lnTo>
                  <a:lnTo>
                    <a:pt x="106" y="8"/>
                  </a:lnTo>
                  <a:lnTo>
                    <a:pt x="128" y="22"/>
                  </a:lnTo>
                  <a:lnTo>
                    <a:pt x="143" y="45"/>
                  </a:lnTo>
                  <a:lnTo>
                    <a:pt x="151" y="75"/>
                  </a:lnTo>
                  <a:lnTo>
                    <a:pt x="151" y="1035"/>
                  </a:lnTo>
                  <a:lnTo>
                    <a:pt x="151" y="1035"/>
                  </a:lnTo>
                  <a:lnTo>
                    <a:pt x="143" y="1058"/>
                  </a:lnTo>
                  <a:lnTo>
                    <a:pt x="128" y="1088"/>
                  </a:lnTo>
                  <a:lnTo>
                    <a:pt x="106" y="1103"/>
                  </a:lnTo>
                  <a:lnTo>
                    <a:pt x="76" y="111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3" name="Freeform 16"/>
            <p:cNvSpPr>
              <a:spLocks noChangeArrowheads="1"/>
            </p:cNvSpPr>
            <p:nvPr/>
          </p:nvSpPr>
          <p:spPr bwMode="auto">
            <a:xfrm>
              <a:off x="6294438" y="3346450"/>
              <a:ext cx="53975" cy="407988"/>
            </a:xfrm>
            <a:custGeom>
              <a:avLst/>
              <a:gdLst>
                <a:gd name="T0" fmla="*/ 75 w 151"/>
                <a:gd name="T1" fmla="*/ 1133 h 1134"/>
                <a:gd name="T2" fmla="*/ 75 w 151"/>
                <a:gd name="T3" fmla="*/ 1133 h 1134"/>
                <a:gd name="T4" fmla="*/ 45 w 151"/>
                <a:gd name="T5" fmla="*/ 1125 h 1134"/>
                <a:gd name="T6" fmla="*/ 22 w 151"/>
                <a:gd name="T7" fmla="*/ 1111 h 1134"/>
                <a:gd name="T8" fmla="*/ 8 w 151"/>
                <a:gd name="T9" fmla="*/ 1088 h 1134"/>
                <a:gd name="T10" fmla="*/ 0 w 151"/>
                <a:gd name="T11" fmla="*/ 1058 h 1134"/>
                <a:gd name="T12" fmla="*/ 0 w 151"/>
                <a:gd name="T13" fmla="*/ 75 h 1134"/>
                <a:gd name="T14" fmla="*/ 0 w 151"/>
                <a:gd name="T15" fmla="*/ 75 h 1134"/>
                <a:gd name="T16" fmla="*/ 8 w 151"/>
                <a:gd name="T17" fmla="*/ 45 h 1134"/>
                <a:gd name="T18" fmla="*/ 22 w 151"/>
                <a:gd name="T19" fmla="*/ 22 h 1134"/>
                <a:gd name="T20" fmla="*/ 45 w 151"/>
                <a:gd name="T21" fmla="*/ 8 h 1134"/>
                <a:gd name="T22" fmla="*/ 75 w 151"/>
                <a:gd name="T23" fmla="*/ 0 h 1134"/>
                <a:gd name="T24" fmla="*/ 75 w 151"/>
                <a:gd name="T25" fmla="*/ 0 h 1134"/>
                <a:gd name="T26" fmla="*/ 106 w 151"/>
                <a:gd name="T27" fmla="*/ 8 h 1134"/>
                <a:gd name="T28" fmla="*/ 128 w 151"/>
                <a:gd name="T29" fmla="*/ 22 h 1134"/>
                <a:gd name="T30" fmla="*/ 143 w 151"/>
                <a:gd name="T31" fmla="*/ 45 h 1134"/>
                <a:gd name="T32" fmla="*/ 150 w 151"/>
                <a:gd name="T33" fmla="*/ 75 h 1134"/>
                <a:gd name="T34" fmla="*/ 150 w 151"/>
                <a:gd name="T35" fmla="*/ 1058 h 1134"/>
                <a:gd name="T36" fmla="*/ 150 w 151"/>
                <a:gd name="T37" fmla="*/ 1058 h 1134"/>
                <a:gd name="T38" fmla="*/ 143 w 151"/>
                <a:gd name="T39" fmla="*/ 1088 h 1134"/>
                <a:gd name="T40" fmla="*/ 128 w 151"/>
                <a:gd name="T41" fmla="*/ 1111 h 1134"/>
                <a:gd name="T42" fmla="*/ 106 w 151"/>
                <a:gd name="T43" fmla="*/ 1125 h 1134"/>
                <a:gd name="T44" fmla="*/ 75 w 151"/>
                <a:gd name="T45" fmla="*/ 1133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134">
                  <a:moveTo>
                    <a:pt x="75" y="1133"/>
                  </a:moveTo>
                  <a:lnTo>
                    <a:pt x="75" y="1133"/>
                  </a:lnTo>
                  <a:lnTo>
                    <a:pt x="45" y="1125"/>
                  </a:lnTo>
                  <a:lnTo>
                    <a:pt x="22" y="1111"/>
                  </a:lnTo>
                  <a:lnTo>
                    <a:pt x="8" y="1088"/>
                  </a:lnTo>
                  <a:lnTo>
                    <a:pt x="0" y="1058"/>
                  </a:lnTo>
                  <a:lnTo>
                    <a:pt x="0" y="75"/>
                  </a:lnTo>
                  <a:lnTo>
                    <a:pt x="0" y="75"/>
                  </a:lnTo>
                  <a:lnTo>
                    <a:pt x="8" y="45"/>
                  </a:lnTo>
                  <a:lnTo>
                    <a:pt x="22" y="22"/>
                  </a:lnTo>
                  <a:lnTo>
                    <a:pt x="45" y="8"/>
                  </a:lnTo>
                  <a:lnTo>
                    <a:pt x="75" y="0"/>
                  </a:lnTo>
                  <a:lnTo>
                    <a:pt x="75" y="0"/>
                  </a:lnTo>
                  <a:lnTo>
                    <a:pt x="106" y="8"/>
                  </a:lnTo>
                  <a:lnTo>
                    <a:pt x="128" y="22"/>
                  </a:lnTo>
                  <a:lnTo>
                    <a:pt x="143" y="45"/>
                  </a:lnTo>
                  <a:lnTo>
                    <a:pt x="150" y="75"/>
                  </a:lnTo>
                  <a:lnTo>
                    <a:pt x="150" y="1058"/>
                  </a:lnTo>
                  <a:lnTo>
                    <a:pt x="150" y="1058"/>
                  </a:lnTo>
                  <a:lnTo>
                    <a:pt x="143" y="1088"/>
                  </a:lnTo>
                  <a:lnTo>
                    <a:pt x="128" y="1111"/>
                  </a:lnTo>
                  <a:lnTo>
                    <a:pt x="106" y="1125"/>
                  </a:lnTo>
                  <a:lnTo>
                    <a:pt x="75" y="113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4" name="Freeform 17"/>
            <p:cNvSpPr>
              <a:spLocks noChangeArrowheads="1"/>
            </p:cNvSpPr>
            <p:nvPr/>
          </p:nvSpPr>
          <p:spPr bwMode="auto">
            <a:xfrm>
              <a:off x="6635750" y="3346450"/>
              <a:ext cx="53975" cy="461963"/>
            </a:xfrm>
            <a:custGeom>
              <a:avLst/>
              <a:gdLst>
                <a:gd name="T0" fmla="*/ 75 w 152"/>
                <a:gd name="T1" fmla="*/ 1284 h 1285"/>
                <a:gd name="T2" fmla="*/ 75 w 152"/>
                <a:gd name="T3" fmla="*/ 1284 h 1285"/>
                <a:gd name="T4" fmla="*/ 45 w 152"/>
                <a:gd name="T5" fmla="*/ 1277 h 1285"/>
                <a:gd name="T6" fmla="*/ 22 w 152"/>
                <a:gd name="T7" fmla="*/ 1261 h 1285"/>
                <a:gd name="T8" fmla="*/ 7 w 152"/>
                <a:gd name="T9" fmla="*/ 1239 h 1285"/>
                <a:gd name="T10" fmla="*/ 0 w 152"/>
                <a:gd name="T11" fmla="*/ 1209 h 1285"/>
                <a:gd name="T12" fmla="*/ 0 w 152"/>
                <a:gd name="T13" fmla="*/ 75 h 1285"/>
                <a:gd name="T14" fmla="*/ 0 w 152"/>
                <a:gd name="T15" fmla="*/ 75 h 1285"/>
                <a:gd name="T16" fmla="*/ 7 w 152"/>
                <a:gd name="T17" fmla="*/ 45 h 1285"/>
                <a:gd name="T18" fmla="*/ 22 w 152"/>
                <a:gd name="T19" fmla="*/ 22 h 1285"/>
                <a:gd name="T20" fmla="*/ 45 w 152"/>
                <a:gd name="T21" fmla="*/ 8 h 1285"/>
                <a:gd name="T22" fmla="*/ 75 w 152"/>
                <a:gd name="T23" fmla="*/ 0 h 1285"/>
                <a:gd name="T24" fmla="*/ 75 w 152"/>
                <a:gd name="T25" fmla="*/ 0 h 1285"/>
                <a:gd name="T26" fmla="*/ 105 w 152"/>
                <a:gd name="T27" fmla="*/ 8 h 1285"/>
                <a:gd name="T28" fmla="*/ 128 w 152"/>
                <a:gd name="T29" fmla="*/ 22 h 1285"/>
                <a:gd name="T30" fmla="*/ 151 w 152"/>
                <a:gd name="T31" fmla="*/ 45 h 1285"/>
                <a:gd name="T32" fmla="*/ 151 w 152"/>
                <a:gd name="T33" fmla="*/ 75 h 1285"/>
                <a:gd name="T34" fmla="*/ 151 w 152"/>
                <a:gd name="T35" fmla="*/ 1209 h 1285"/>
                <a:gd name="T36" fmla="*/ 151 w 152"/>
                <a:gd name="T37" fmla="*/ 1209 h 1285"/>
                <a:gd name="T38" fmla="*/ 151 w 152"/>
                <a:gd name="T39" fmla="*/ 1239 h 1285"/>
                <a:gd name="T40" fmla="*/ 128 w 152"/>
                <a:gd name="T41" fmla="*/ 1261 h 1285"/>
                <a:gd name="T42" fmla="*/ 105 w 152"/>
                <a:gd name="T43" fmla="*/ 1277 h 1285"/>
                <a:gd name="T44" fmla="*/ 75 w 152"/>
                <a:gd name="T45" fmla="*/ 1284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285">
                  <a:moveTo>
                    <a:pt x="75" y="1284"/>
                  </a:moveTo>
                  <a:lnTo>
                    <a:pt x="75" y="1284"/>
                  </a:lnTo>
                  <a:lnTo>
                    <a:pt x="45" y="1277"/>
                  </a:lnTo>
                  <a:lnTo>
                    <a:pt x="22" y="1261"/>
                  </a:lnTo>
                  <a:lnTo>
                    <a:pt x="7" y="1239"/>
                  </a:lnTo>
                  <a:lnTo>
                    <a:pt x="0" y="1209"/>
                  </a:lnTo>
                  <a:lnTo>
                    <a:pt x="0" y="75"/>
                  </a:lnTo>
                  <a:lnTo>
                    <a:pt x="0" y="75"/>
                  </a:lnTo>
                  <a:lnTo>
                    <a:pt x="7" y="45"/>
                  </a:lnTo>
                  <a:lnTo>
                    <a:pt x="22" y="22"/>
                  </a:lnTo>
                  <a:lnTo>
                    <a:pt x="45" y="8"/>
                  </a:lnTo>
                  <a:lnTo>
                    <a:pt x="75" y="0"/>
                  </a:lnTo>
                  <a:lnTo>
                    <a:pt x="75" y="0"/>
                  </a:lnTo>
                  <a:lnTo>
                    <a:pt x="105" y="8"/>
                  </a:lnTo>
                  <a:lnTo>
                    <a:pt x="128" y="22"/>
                  </a:lnTo>
                  <a:lnTo>
                    <a:pt x="151" y="45"/>
                  </a:lnTo>
                  <a:lnTo>
                    <a:pt x="151" y="75"/>
                  </a:lnTo>
                  <a:lnTo>
                    <a:pt x="151" y="1209"/>
                  </a:lnTo>
                  <a:lnTo>
                    <a:pt x="151" y="1209"/>
                  </a:lnTo>
                  <a:lnTo>
                    <a:pt x="151" y="1239"/>
                  </a:lnTo>
                  <a:lnTo>
                    <a:pt x="128" y="1261"/>
                  </a:lnTo>
                  <a:lnTo>
                    <a:pt x="105" y="1277"/>
                  </a:lnTo>
                  <a:lnTo>
                    <a:pt x="75" y="128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5" name="Freeform 18"/>
            <p:cNvSpPr>
              <a:spLocks noChangeArrowheads="1"/>
            </p:cNvSpPr>
            <p:nvPr/>
          </p:nvSpPr>
          <p:spPr bwMode="auto">
            <a:xfrm>
              <a:off x="6980238" y="3346450"/>
              <a:ext cx="53975" cy="525463"/>
            </a:xfrm>
            <a:custGeom>
              <a:avLst/>
              <a:gdLst>
                <a:gd name="T0" fmla="*/ 76 w 152"/>
                <a:gd name="T1" fmla="*/ 1457 h 1458"/>
                <a:gd name="T2" fmla="*/ 76 w 152"/>
                <a:gd name="T3" fmla="*/ 1457 h 1458"/>
                <a:gd name="T4" fmla="*/ 46 w 152"/>
                <a:gd name="T5" fmla="*/ 1450 h 1458"/>
                <a:gd name="T6" fmla="*/ 23 w 152"/>
                <a:gd name="T7" fmla="*/ 1434 h 1458"/>
                <a:gd name="T8" fmla="*/ 0 w 152"/>
                <a:gd name="T9" fmla="*/ 1411 h 1458"/>
                <a:gd name="T10" fmla="*/ 0 w 152"/>
                <a:gd name="T11" fmla="*/ 1381 h 1458"/>
                <a:gd name="T12" fmla="*/ 0 w 152"/>
                <a:gd name="T13" fmla="*/ 75 h 1458"/>
                <a:gd name="T14" fmla="*/ 0 w 152"/>
                <a:gd name="T15" fmla="*/ 75 h 1458"/>
                <a:gd name="T16" fmla="*/ 0 w 152"/>
                <a:gd name="T17" fmla="*/ 45 h 1458"/>
                <a:gd name="T18" fmla="*/ 23 w 152"/>
                <a:gd name="T19" fmla="*/ 22 h 1458"/>
                <a:gd name="T20" fmla="*/ 46 w 152"/>
                <a:gd name="T21" fmla="*/ 8 h 1458"/>
                <a:gd name="T22" fmla="*/ 76 w 152"/>
                <a:gd name="T23" fmla="*/ 0 h 1458"/>
                <a:gd name="T24" fmla="*/ 76 w 152"/>
                <a:gd name="T25" fmla="*/ 0 h 1458"/>
                <a:gd name="T26" fmla="*/ 105 w 152"/>
                <a:gd name="T27" fmla="*/ 8 h 1458"/>
                <a:gd name="T28" fmla="*/ 129 w 152"/>
                <a:gd name="T29" fmla="*/ 22 h 1458"/>
                <a:gd name="T30" fmla="*/ 144 w 152"/>
                <a:gd name="T31" fmla="*/ 45 h 1458"/>
                <a:gd name="T32" fmla="*/ 151 w 152"/>
                <a:gd name="T33" fmla="*/ 75 h 1458"/>
                <a:gd name="T34" fmla="*/ 151 w 152"/>
                <a:gd name="T35" fmla="*/ 1381 h 1458"/>
                <a:gd name="T36" fmla="*/ 151 w 152"/>
                <a:gd name="T37" fmla="*/ 1381 h 1458"/>
                <a:gd name="T38" fmla="*/ 144 w 152"/>
                <a:gd name="T39" fmla="*/ 1411 h 1458"/>
                <a:gd name="T40" fmla="*/ 129 w 152"/>
                <a:gd name="T41" fmla="*/ 1434 h 1458"/>
                <a:gd name="T42" fmla="*/ 105 w 152"/>
                <a:gd name="T43" fmla="*/ 1450 h 1458"/>
                <a:gd name="T44" fmla="*/ 76 w 152"/>
                <a:gd name="T45" fmla="*/ 145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458">
                  <a:moveTo>
                    <a:pt x="76" y="1457"/>
                  </a:moveTo>
                  <a:lnTo>
                    <a:pt x="76" y="1457"/>
                  </a:lnTo>
                  <a:lnTo>
                    <a:pt x="46" y="1450"/>
                  </a:lnTo>
                  <a:lnTo>
                    <a:pt x="23" y="1434"/>
                  </a:lnTo>
                  <a:lnTo>
                    <a:pt x="0" y="1411"/>
                  </a:lnTo>
                  <a:lnTo>
                    <a:pt x="0" y="1381"/>
                  </a:lnTo>
                  <a:lnTo>
                    <a:pt x="0" y="75"/>
                  </a:lnTo>
                  <a:lnTo>
                    <a:pt x="0" y="75"/>
                  </a:lnTo>
                  <a:lnTo>
                    <a:pt x="0" y="45"/>
                  </a:lnTo>
                  <a:lnTo>
                    <a:pt x="23" y="22"/>
                  </a:lnTo>
                  <a:lnTo>
                    <a:pt x="46" y="8"/>
                  </a:lnTo>
                  <a:lnTo>
                    <a:pt x="76" y="0"/>
                  </a:lnTo>
                  <a:lnTo>
                    <a:pt x="76" y="0"/>
                  </a:lnTo>
                  <a:lnTo>
                    <a:pt x="105" y="8"/>
                  </a:lnTo>
                  <a:lnTo>
                    <a:pt x="129" y="22"/>
                  </a:lnTo>
                  <a:lnTo>
                    <a:pt x="144" y="45"/>
                  </a:lnTo>
                  <a:lnTo>
                    <a:pt x="151" y="75"/>
                  </a:lnTo>
                  <a:lnTo>
                    <a:pt x="151" y="1381"/>
                  </a:lnTo>
                  <a:lnTo>
                    <a:pt x="151" y="1381"/>
                  </a:lnTo>
                  <a:lnTo>
                    <a:pt x="144" y="1411"/>
                  </a:lnTo>
                  <a:lnTo>
                    <a:pt x="129" y="1434"/>
                  </a:lnTo>
                  <a:lnTo>
                    <a:pt x="105" y="1450"/>
                  </a:lnTo>
                  <a:lnTo>
                    <a:pt x="76" y="145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6" name="Freeform 19"/>
            <p:cNvSpPr>
              <a:spLocks noChangeArrowheads="1"/>
            </p:cNvSpPr>
            <p:nvPr/>
          </p:nvSpPr>
          <p:spPr bwMode="auto">
            <a:xfrm>
              <a:off x="7323138" y="3346450"/>
              <a:ext cx="53975" cy="609600"/>
            </a:xfrm>
            <a:custGeom>
              <a:avLst/>
              <a:gdLst>
                <a:gd name="T0" fmla="*/ 76 w 152"/>
                <a:gd name="T1" fmla="*/ 1691 h 1692"/>
                <a:gd name="T2" fmla="*/ 76 w 152"/>
                <a:gd name="T3" fmla="*/ 1691 h 1692"/>
                <a:gd name="T4" fmla="*/ 45 w 152"/>
                <a:gd name="T5" fmla="*/ 1684 h 1692"/>
                <a:gd name="T6" fmla="*/ 23 w 152"/>
                <a:gd name="T7" fmla="*/ 1669 h 1692"/>
                <a:gd name="T8" fmla="*/ 7 w 152"/>
                <a:gd name="T9" fmla="*/ 1639 h 1692"/>
                <a:gd name="T10" fmla="*/ 0 w 152"/>
                <a:gd name="T11" fmla="*/ 1616 h 1692"/>
                <a:gd name="T12" fmla="*/ 0 w 152"/>
                <a:gd name="T13" fmla="*/ 75 h 1692"/>
                <a:gd name="T14" fmla="*/ 0 w 152"/>
                <a:gd name="T15" fmla="*/ 75 h 1692"/>
                <a:gd name="T16" fmla="*/ 7 w 152"/>
                <a:gd name="T17" fmla="*/ 45 h 1692"/>
                <a:gd name="T18" fmla="*/ 23 w 152"/>
                <a:gd name="T19" fmla="*/ 22 h 1692"/>
                <a:gd name="T20" fmla="*/ 45 w 152"/>
                <a:gd name="T21" fmla="*/ 8 h 1692"/>
                <a:gd name="T22" fmla="*/ 76 w 152"/>
                <a:gd name="T23" fmla="*/ 0 h 1692"/>
                <a:gd name="T24" fmla="*/ 76 w 152"/>
                <a:gd name="T25" fmla="*/ 0 h 1692"/>
                <a:gd name="T26" fmla="*/ 106 w 152"/>
                <a:gd name="T27" fmla="*/ 8 h 1692"/>
                <a:gd name="T28" fmla="*/ 128 w 152"/>
                <a:gd name="T29" fmla="*/ 22 h 1692"/>
                <a:gd name="T30" fmla="*/ 143 w 152"/>
                <a:gd name="T31" fmla="*/ 45 h 1692"/>
                <a:gd name="T32" fmla="*/ 151 w 152"/>
                <a:gd name="T33" fmla="*/ 75 h 1692"/>
                <a:gd name="T34" fmla="*/ 151 w 152"/>
                <a:gd name="T35" fmla="*/ 1616 h 1692"/>
                <a:gd name="T36" fmla="*/ 151 w 152"/>
                <a:gd name="T37" fmla="*/ 1616 h 1692"/>
                <a:gd name="T38" fmla="*/ 143 w 152"/>
                <a:gd name="T39" fmla="*/ 1639 h 1692"/>
                <a:gd name="T40" fmla="*/ 128 w 152"/>
                <a:gd name="T41" fmla="*/ 1669 h 1692"/>
                <a:gd name="T42" fmla="*/ 106 w 152"/>
                <a:gd name="T43" fmla="*/ 1684 h 1692"/>
                <a:gd name="T44" fmla="*/ 76 w 152"/>
                <a:gd name="T45" fmla="*/ 1691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692">
                  <a:moveTo>
                    <a:pt x="76" y="1691"/>
                  </a:moveTo>
                  <a:lnTo>
                    <a:pt x="76" y="1691"/>
                  </a:lnTo>
                  <a:lnTo>
                    <a:pt x="45" y="1684"/>
                  </a:lnTo>
                  <a:lnTo>
                    <a:pt x="23" y="1669"/>
                  </a:lnTo>
                  <a:lnTo>
                    <a:pt x="7" y="1639"/>
                  </a:lnTo>
                  <a:lnTo>
                    <a:pt x="0" y="1616"/>
                  </a:lnTo>
                  <a:lnTo>
                    <a:pt x="0" y="75"/>
                  </a:lnTo>
                  <a:lnTo>
                    <a:pt x="0" y="75"/>
                  </a:lnTo>
                  <a:lnTo>
                    <a:pt x="7" y="45"/>
                  </a:lnTo>
                  <a:lnTo>
                    <a:pt x="23" y="22"/>
                  </a:lnTo>
                  <a:lnTo>
                    <a:pt x="45" y="8"/>
                  </a:lnTo>
                  <a:lnTo>
                    <a:pt x="76" y="0"/>
                  </a:lnTo>
                  <a:lnTo>
                    <a:pt x="76" y="0"/>
                  </a:lnTo>
                  <a:lnTo>
                    <a:pt x="106" y="8"/>
                  </a:lnTo>
                  <a:lnTo>
                    <a:pt x="128" y="22"/>
                  </a:lnTo>
                  <a:lnTo>
                    <a:pt x="143" y="45"/>
                  </a:lnTo>
                  <a:lnTo>
                    <a:pt x="151" y="75"/>
                  </a:lnTo>
                  <a:lnTo>
                    <a:pt x="151" y="1616"/>
                  </a:lnTo>
                  <a:lnTo>
                    <a:pt x="151" y="1616"/>
                  </a:lnTo>
                  <a:lnTo>
                    <a:pt x="143" y="1639"/>
                  </a:lnTo>
                  <a:lnTo>
                    <a:pt x="128" y="1669"/>
                  </a:lnTo>
                  <a:lnTo>
                    <a:pt x="106" y="1684"/>
                  </a:lnTo>
                  <a:lnTo>
                    <a:pt x="76" y="169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7" name="Freeform 20"/>
            <p:cNvSpPr>
              <a:spLocks noChangeArrowheads="1"/>
            </p:cNvSpPr>
            <p:nvPr/>
          </p:nvSpPr>
          <p:spPr bwMode="auto">
            <a:xfrm>
              <a:off x="7664450" y="3346450"/>
              <a:ext cx="53975" cy="715963"/>
            </a:xfrm>
            <a:custGeom>
              <a:avLst/>
              <a:gdLst>
                <a:gd name="T0" fmla="*/ 75 w 152"/>
                <a:gd name="T1" fmla="*/ 1986 h 1987"/>
                <a:gd name="T2" fmla="*/ 75 w 152"/>
                <a:gd name="T3" fmla="*/ 1986 h 1987"/>
                <a:gd name="T4" fmla="*/ 45 w 152"/>
                <a:gd name="T5" fmla="*/ 1986 h 1987"/>
                <a:gd name="T6" fmla="*/ 22 w 152"/>
                <a:gd name="T7" fmla="*/ 1971 h 1987"/>
                <a:gd name="T8" fmla="*/ 8 w 152"/>
                <a:gd name="T9" fmla="*/ 1940 h 1987"/>
                <a:gd name="T10" fmla="*/ 0 w 152"/>
                <a:gd name="T11" fmla="*/ 1910 h 1987"/>
                <a:gd name="T12" fmla="*/ 0 w 152"/>
                <a:gd name="T13" fmla="*/ 75 h 1987"/>
                <a:gd name="T14" fmla="*/ 0 w 152"/>
                <a:gd name="T15" fmla="*/ 75 h 1987"/>
                <a:gd name="T16" fmla="*/ 8 w 152"/>
                <a:gd name="T17" fmla="*/ 45 h 1987"/>
                <a:gd name="T18" fmla="*/ 22 w 152"/>
                <a:gd name="T19" fmla="*/ 22 h 1987"/>
                <a:gd name="T20" fmla="*/ 45 w 152"/>
                <a:gd name="T21" fmla="*/ 8 h 1987"/>
                <a:gd name="T22" fmla="*/ 75 w 152"/>
                <a:gd name="T23" fmla="*/ 0 h 1987"/>
                <a:gd name="T24" fmla="*/ 75 w 152"/>
                <a:gd name="T25" fmla="*/ 0 h 1987"/>
                <a:gd name="T26" fmla="*/ 105 w 152"/>
                <a:gd name="T27" fmla="*/ 8 h 1987"/>
                <a:gd name="T28" fmla="*/ 128 w 152"/>
                <a:gd name="T29" fmla="*/ 22 h 1987"/>
                <a:gd name="T30" fmla="*/ 144 w 152"/>
                <a:gd name="T31" fmla="*/ 45 h 1987"/>
                <a:gd name="T32" fmla="*/ 151 w 152"/>
                <a:gd name="T33" fmla="*/ 75 h 1987"/>
                <a:gd name="T34" fmla="*/ 151 w 152"/>
                <a:gd name="T35" fmla="*/ 1910 h 1987"/>
                <a:gd name="T36" fmla="*/ 151 w 152"/>
                <a:gd name="T37" fmla="*/ 1910 h 1987"/>
                <a:gd name="T38" fmla="*/ 144 w 152"/>
                <a:gd name="T39" fmla="*/ 1940 h 1987"/>
                <a:gd name="T40" fmla="*/ 128 w 152"/>
                <a:gd name="T41" fmla="*/ 1971 h 1987"/>
                <a:gd name="T42" fmla="*/ 105 w 152"/>
                <a:gd name="T43" fmla="*/ 1986 h 1987"/>
                <a:gd name="T44" fmla="*/ 75 w 152"/>
                <a:gd name="T45" fmla="*/ 1986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987">
                  <a:moveTo>
                    <a:pt x="75" y="1986"/>
                  </a:moveTo>
                  <a:lnTo>
                    <a:pt x="75" y="1986"/>
                  </a:lnTo>
                  <a:lnTo>
                    <a:pt x="45" y="1986"/>
                  </a:lnTo>
                  <a:lnTo>
                    <a:pt x="22" y="1971"/>
                  </a:lnTo>
                  <a:lnTo>
                    <a:pt x="8" y="1940"/>
                  </a:lnTo>
                  <a:lnTo>
                    <a:pt x="0" y="1910"/>
                  </a:lnTo>
                  <a:lnTo>
                    <a:pt x="0" y="75"/>
                  </a:lnTo>
                  <a:lnTo>
                    <a:pt x="0" y="75"/>
                  </a:lnTo>
                  <a:lnTo>
                    <a:pt x="8" y="45"/>
                  </a:lnTo>
                  <a:lnTo>
                    <a:pt x="22" y="22"/>
                  </a:lnTo>
                  <a:lnTo>
                    <a:pt x="45" y="8"/>
                  </a:lnTo>
                  <a:lnTo>
                    <a:pt x="75" y="0"/>
                  </a:lnTo>
                  <a:lnTo>
                    <a:pt x="75" y="0"/>
                  </a:lnTo>
                  <a:lnTo>
                    <a:pt x="105" y="8"/>
                  </a:lnTo>
                  <a:lnTo>
                    <a:pt x="128" y="22"/>
                  </a:lnTo>
                  <a:lnTo>
                    <a:pt x="144" y="45"/>
                  </a:lnTo>
                  <a:lnTo>
                    <a:pt x="151" y="75"/>
                  </a:lnTo>
                  <a:lnTo>
                    <a:pt x="151" y="1910"/>
                  </a:lnTo>
                  <a:lnTo>
                    <a:pt x="151" y="1910"/>
                  </a:lnTo>
                  <a:lnTo>
                    <a:pt x="144" y="1940"/>
                  </a:lnTo>
                  <a:lnTo>
                    <a:pt x="128" y="1971"/>
                  </a:lnTo>
                  <a:lnTo>
                    <a:pt x="105" y="1986"/>
                  </a:lnTo>
                  <a:lnTo>
                    <a:pt x="75" y="198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grpSp>
      <p:pic>
        <p:nvPicPr>
          <p:cNvPr id="38" name="Picture 37" descr="Oracle logo in white on red staging backgroun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39" name="TextBox 38"/>
          <p:cNvSpPr txBox="1"/>
          <p:nvPr/>
        </p:nvSpPr>
        <p:spPr bwMode="gray">
          <a:xfrm>
            <a:off x="7316927" y="3714197"/>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Identity &amp; Security</a:t>
            </a:r>
          </a:p>
        </p:txBody>
      </p:sp>
      <p:sp>
        <p:nvSpPr>
          <p:cNvPr id="40" name="Freeform 819"/>
          <p:cNvSpPr>
            <a:spLocks noChangeAspect="1" noEditPoints="1"/>
          </p:cNvSpPr>
          <p:nvPr/>
        </p:nvSpPr>
        <p:spPr bwMode="gray">
          <a:xfrm>
            <a:off x="6992065" y="3773202"/>
            <a:ext cx="313749" cy="250996"/>
          </a:xfrm>
          <a:custGeom>
            <a:avLst/>
            <a:gdLst/>
            <a:ahLst/>
            <a:cxnLst>
              <a:cxn ang="0">
                <a:pos x="130" y="0"/>
              </a:cxn>
              <a:cxn ang="0">
                <a:pos x="155" y="36"/>
              </a:cxn>
              <a:cxn ang="0">
                <a:pos x="404" y="73"/>
              </a:cxn>
              <a:cxn ang="0">
                <a:pos x="0" y="323"/>
              </a:cxn>
              <a:cxn ang="0">
                <a:pos x="142" y="152"/>
              </a:cxn>
              <a:cxn ang="0">
                <a:pos x="217" y="131"/>
              </a:cxn>
              <a:cxn ang="0">
                <a:pos x="278" y="200"/>
              </a:cxn>
              <a:cxn ang="0">
                <a:pos x="278" y="191"/>
              </a:cxn>
              <a:cxn ang="0">
                <a:pos x="224" y="126"/>
              </a:cxn>
              <a:cxn ang="0">
                <a:pos x="134" y="161"/>
              </a:cxn>
              <a:cxn ang="0">
                <a:pos x="220" y="257"/>
              </a:cxn>
              <a:cxn ang="0">
                <a:pos x="263" y="280"/>
              </a:cxn>
              <a:cxn ang="0">
                <a:pos x="223" y="249"/>
              </a:cxn>
              <a:cxn ang="0">
                <a:pos x="142" y="156"/>
              </a:cxn>
              <a:cxn ang="0">
                <a:pos x="168" y="155"/>
              </a:cxn>
              <a:cxn ang="0">
                <a:pos x="248" y="207"/>
              </a:cxn>
              <a:cxn ang="0">
                <a:pos x="286" y="220"/>
              </a:cxn>
              <a:cxn ang="0">
                <a:pos x="208" y="142"/>
              </a:cxn>
              <a:cxn ang="0">
                <a:pos x="161" y="186"/>
              </a:cxn>
              <a:cxn ang="0">
                <a:pos x="251" y="252"/>
              </a:cxn>
              <a:cxn ang="0">
                <a:pos x="277" y="265"/>
              </a:cxn>
              <a:cxn ang="0">
                <a:pos x="222" y="231"/>
              </a:cxn>
              <a:cxn ang="0">
                <a:pos x="179" y="91"/>
              </a:cxn>
              <a:cxn ang="0">
                <a:pos x="119" y="129"/>
              </a:cxn>
              <a:cxn ang="0">
                <a:pos x="142" y="113"/>
              </a:cxn>
              <a:cxn ang="0">
                <a:pos x="265" y="171"/>
              </a:cxn>
              <a:cxn ang="0">
                <a:pos x="270" y="159"/>
              </a:cxn>
              <a:cxn ang="0">
                <a:pos x="194" y="163"/>
              </a:cxn>
              <a:cxn ang="0">
                <a:pos x="225" y="220"/>
              </a:cxn>
              <a:cxn ang="0">
                <a:pos x="281" y="248"/>
              </a:cxn>
              <a:cxn ang="0">
                <a:pos x="282" y="240"/>
              </a:cxn>
              <a:cxn ang="0">
                <a:pos x="200" y="166"/>
              </a:cxn>
              <a:cxn ang="0">
                <a:pos x="220" y="273"/>
              </a:cxn>
              <a:cxn ang="0">
                <a:pos x="216" y="264"/>
              </a:cxn>
              <a:cxn ang="0">
                <a:pos x="132" y="216"/>
              </a:cxn>
              <a:cxn ang="0">
                <a:pos x="216" y="273"/>
              </a:cxn>
              <a:cxn ang="0">
                <a:pos x="135" y="88"/>
              </a:cxn>
              <a:cxn ang="0">
                <a:pos x="177" y="81"/>
              </a:cxn>
              <a:cxn ang="0">
                <a:pos x="216" y="79"/>
              </a:cxn>
              <a:cxn ang="0">
                <a:pos x="247" y="286"/>
              </a:cxn>
              <a:cxn ang="0">
                <a:pos x="195" y="280"/>
              </a:cxn>
              <a:cxn ang="0">
                <a:pos x="167" y="277"/>
              </a:cxn>
              <a:cxn ang="0">
                <a:pos x="124" y="157"/>
              </a:cxn>
              <a:cxn ang="0">
                <a:pos x="116" y="151"/>
              </a:cxn>
              <a:cxn ang="0">
                <a:pos x="128" y="204"/>
              </a:cxn>
            </a:cxnLst>
            <a:rect l="0" t="0" r="r" b="b"/>
            <a:pathLst>
              <a:path w="404" h="323">
                <a:moveTo>
                  <a:pt x="0" y="0"/>
                </a:moveTo>
                <a:cubicBezTo>
                  <a:pt x="1" y="0"/>
                  <a:pt x="2" y="0"/>
                  <a:pt x="3" y="0"/>
                </a:cubicBezTo>
                <a:cubicBezTo>
                  <a:pt x="45" y="0"/>
                  <a:pt x="88" y="0"/>
                  <a:pt x="130" y="0"/>
                </a:cubicBezTo>
                <a:cubicBezTo>
                  <a:pt x="132" y="0"/>
                  <a:pt x="133" y="0"/>
                  <a:pt x="134" y="2"/>
                </a:cubicBezTo>
                <a:cubicBezTo>
                  <a:pt x="140" y="13"/>
                  <a:pt x="146" y="23"/>
                  <a:pt x="152" y="34"/>
                </a:cubicBezTo>
                <a:cubicBezTo>
                  <a:pt x="153" y="35"/>
                  <a:pt x="154" y="36"/>
                  <a:pt x="155" y="36"/>
                </a:cubicBezTo>
                <a:cubicBezTo>
                  <a:pt x="158" y="36"/>
                  <a:pt x="162" y="36"/>
                  <a:pt x="165" y="36"/>
                </a:cubicBezTo>
                <a:cubicBezTo>
                  <a:pt x="232" y="36"/>
                  <a:pt x="299" y="36"/>
                  <a:pt x="367" y="36"/>
                </a:cubicBezTo>
                <a:cubicBezTo>
                  <a:pt x="387" y="36"/>
                  <a:pt x="404" y="52"/>
                  <a:pt x="404" y="73"/>
                </a:cubicBezTo>
                <a:cubicBezTo>
                  <a:pt x="404" y="155"/>
                  <a:pt x="404" y="238"/>
                  <a:pt x="404" y="320"/>
                </a:cubicBezTo>
                <a:cubicBezTo>
                  <a:pt x="404" y="321"/>
                  <a:pt x="404" y="322"/>
                  <a:pt x="404" y="323"/>
                </a:cubicBezTo>
                <a:cubicBezTo>
                  <a:pt x="269" y="323"/>
                  <a:pt x="135" y="323"/>
                  <a:pt x="0" y="323"/>
                </a:cubicBezTo>
                <a:cubicBezTo>
                  <a:pt x="0" y="216"/>
                  <a:pt x="0" y="108"/>
                  <a:pt x="0" y="0"/>
                </a:cubicBezTo>
                <a:close/>
                <a:moveTo>
                  <a:pt x="142" y="156"/>
                </a:moveTo>
                <a:cubicBezTo>
                  <a:pt x="142" y="154"/>
                  <a:pt x="142" y="153"/>
                  <a:pt x="142" y="152"/>
                </a:cubicBezTo>
                <a:cubicBezTo>
                  <a:pt x="143" y="141"/>
                  <a:pt x="147" y="132"/>
                  <a:pt x="157" y="126"/>
                </a:cubicBezTo>
                <a:cubicBezTo>
                  <a:pt x="164" y="122"/>
                  <a:pt x="172" y="120"/>
                  <a:pt x="181" y="119"/>
                </a:cubicBezTo>
                <a:cubicBezTo>
                  <a:pt x="194" y="118"/>
                  <a:pt x="206" y="123"/>
                  <a:pt x="217" y="131"/>
                </a:cubicBezTo>
                <a:cubicBezTo>
                  <a:pt x="230" y="142"/>
                  <a:pt x="240" y="157"/>
                  <a:pt x="246" y="173"/>
                </a:cubicBezTo>
                <a:cubicBezTo>
                  <a:pt x="249" y="181"/>
                  <a:pt x="254" y="188"/>
                  <a:pt x="261" y="193"/>
                </a:cubicBezTo>
                <a:cubicBezTo>
                  <a:pt x="266" y="197"/>
                  <a:pt x="272" y="199"/>
                  <a:pt x="278" y="200"/>
                </a:cubicBezTo>
                <a:cubicBezTo>
                  <a:pt x="281" y="201"/>
                  <a:pt x="283" y="199"/>
                  <a:pt x="284" y="197"/>
                </a:cubicBezTo>
                <a:cubicBezTo>
                  <a:pt x="284" y="194"/>
                  <a:pt x="282" y="192"/>
                  <a:pt x="280" y="192"/>
                </a:cubicBezTo>
                <a:cubicBezTo>
                  <a:pt x="279" y="192"/>
                  <a:pt x="279" y="192"/>
                  <a:pt x="278" y="191"/>
                </a:cubicBezTo>
                <a:cubicBezTo>
                  <a:pt x="272" y="190"/>
                  <a:pt x="267" y="188"/>
                  <a:pt x="263" y="183"/>
                </a:cubicBezTo>
                <a:cubicBezTo>
                  <a:pt x="258" y="179"/>
                  <a:pt x="256" y="173"/>
                  <a:pt x="253" y="168"/>
                </a:cubicBezTo>
                <a:cubicBezTo>
                  <a:pt x="247" y="152"/>
                  <a:pt x="237" y="138"/>
                  <a:pt x="224" y="126"/>
                </a:cubicBezTo>
                <a:cubicBezTo>
                  <a:pt x="208" y="113"/>
                  <a:pt x="190" y="107"/>
                  <a:pt x="169" y="112"/>
                </a:cubicBezTo>
                <a:cubicBezTo>
                  <a:pt x="159" y="115"/>
                  <a:pt x="150" y="119"/>
                  <a:pt x="143" y="126"/>
                </a:cubicBezTo>
                <a:cubicBezTo>
                  <a:pt x="135" y="136"/>
                  <a:pt x="133" y="148"/>
                  <a:pt x="134" y="161"/>
                </a:cubicBezTo>
                <a:cubicBezTo>
                  <a:pt x="134" y="172"/>
                  <a:pt x="138" y="183"/>
                  <a:pt x="141" y="194"/>
                </a:cubicBezTo>
                <a:cubicBezTo>
                  <a:pt x="146" y="208"/>
                  <a:pt x="153" y="220"/>
                  <a:pt x="163" y="231"/>
                </a:cubicBezTo>
                <a:cubicBezTo>
                  <a:pt x="179" y="246"/>
                  <a:pt x="199" y="254"/>
                  <a:pt x="220" y="257"/>
                </a:cubicBezTo>
                <a:cubicBezTo>
                  <a:pt x="229" y="258"/>
                  <a:pt x="237" y="261"/>
                  <a:pt x="244" y="267"/>
                </a:cubicBezTo>
                <a:cubicBezTo>
                  <a:pt x="248" y="271"/>
                  <a:pt x="252" y="275"/>
                  <a:pt x="256" y="279"/>
                </a:cubicBezTo>
                <a:cubicBezTo>
                  <a:pt x="259" y="282"/>
                  <a:pt x="261" y="282"/>
                  <a:pt x="263" y="280"/>
                </a:cubicBezTo>
                <a:cubicBezTo>
                  <a:pt x="265" y="279"/>
                  <a:pt x="265" y="276"/>
                  <a:pt x="262" y="273"/>
                </a:cubicBezTo>
                <a:cubicBezTo>
                  <a:pt x="257" y="268"/>
                  <a:pt x="251" y="263"/>
                  <a:pt x="245" y="258"/>
                </a:cubicBezTo>
                <a:cubicBezTo>
                  <a:pt x="239" y="253"/>
                  <a:pt x="232" y="250"/>
                  <a:pt x="223" y="249"/>
                </a:cubicBezTo>
                <a:cubicBezTo>
                  <a:pt x="218" y="248"/>
                  <a:pt x="214" y="247"/>
                  <a:pt x="209" y="246"/>
                </a:cubicBezTo>
                <a:cubicBezTo>
                  <a:pt x="181" y="238"/>
                  <a:pt x="160" y="222"/>
                  <a:pt x="150" y="193"/>
                </a:cubicBezTo>
                <a:cubicBezTo>
                  <a:pt x="146" y="181"/>
                  <a:pt x="142" y="169"/>
                  <a:pt x="142" y="156"/>
                </a:cubicBezTo>
                <a:close/>
                <a:moveTo>
                  <a:pt x="166" y="165"/>
                </a:moveTo>
                <a:cubicBezTo>
                  <a:pt x="166" y="165"/>
                  <a:pt x="166" y="165"/>
                  <a:pt x="166" y="165"/>
                </a:cubicBezTo>
                <a:cubicBezTo>
                  <a:pt x="167" y="162"/>
                  <a:pt x="167" y="158"/>
                  <a:pt x="168" y="155"/>
                </a:cubicBezTo>
                <a:cubicBezTo>
                  <a:pt x="175" y="139"/>
                  <a:pt x="191" y="136"/>
                  <a:pt x="203" y="149"/>
                </a:cubicBezTo>
                <a:cubicBezTo>
                  <a:pt x="207" y="153"/>
                  <a:pt x="211" y="159"/>
                  <a:pt x="214" y="164"/>
                </a:cubicBezTo>
                <a:cubicBezTo>
                  <a:pt x="223" y="181"/>
                  <a:pt x="234" y="195"/>
                  <a:pt x="248" y="207"/>
                </a:cubicBezTo>
                <a:cubicBezTo>
                  <a:pt x="259" y="216"/>
                  <a:pt x="270" y="224"/>
                  <a:pt x="284" y="228"/>
                </a:cubicBezTo>
                <a:cubicBezTo>
                  <a:pt x="287" y="229"/>
                  <a:pt x="289" y="227"/>
                  <a:pt x="290" y="225"/>
                </a:cubicBezTo>
                <a:cubicBezTo>
                  <a:pt x="290" y="222"/>
                  <a:pt x="289" y="221"/>
                  <a:pt x="286" y="220"/>
                </a:cubicBezTo>
                <a:cubicBezTo>
                  <a:pt x="280" y="217"/>
                  <a:pt x="274" y="215"/>
                  <a:pt x="268" y="211"/>
                </a:cubicBezTo>
                <a:cubicBezTo>
                  <a:pt x="248" y="199"/>
                  <a:pt x="233" y="181"/>
                  <a:pt x="222" y="160"/>
                </a:cubicBezTo>
                <a:cubicBezTo>
                  <a:pt x="218" y="154"/>
                  <a:pt x="214" y="147"/>
                  <a:pt x="208" y="142"/>
                </a:cubicBezTo>
                <a:cubicBezTo>
                  <a:pt x="203" y="137"/>
                  <a:pt x="197" y="133"/>
                  <a:pt x="190" y="133"/>
                </a:cubicBezTo>
                <a:cubicBezTo>
                  <a:pt x="174" y="131"/>
                  <a:pt x="160" y="146"/>
                  <a:pt x="158" y="160"/>
                </a:cubicBezTo>
                <a:cubicBezTo>
                  <a:pt x="157" y="169"/>
                  <a:pt x="158" y="178"/>
                  <a:pt x="161" y="186"/>
                </a:cubicBezTo>
                <a:cubicBezTo>
                  <a:pt x="171" y="216"/>
                  <a:pt x="191" y="234"/>
                  <a:pt x="222" y="239"/>
                </a:cubicBezTo>
                <a:cubicBezTo>
                  <a:pt x="230" y="240"/>
                  <a:pt x="237" y="242"/>
                  <a:pt x="244" y="247"/>
                </a:cubicBezTo>
                <a:cubicBezTo>
                  <a:pt x="246" y="249"/>
                  <a:pt x="249" y="250"/>
                  <a:pt x="251" y="252"/>
                </a:cubicBezTo>
                <a:cubicBezTo>
                  <a:pt x="257" y="257"/>
                  <a:pt x="263" y="262"/>
                  <a:pt x="270" y="267"/>
                </a:cubicBezTo>
                <a:cubicBezTo>
                  <a:pt x="271" y="268"/>
                  <a:pt x="273" y="269"/>
                  <a:pt x="274" y="268"/>
                </a:cubicBezTo>
                <a:cubicBezTo>
                  <a:pt x="275" y="268"/>
                  <a:pt x="277" y="266"/>
                  <a:pt x="277" y="265"/>
                </a:cubicBezTo>
                <a:cubicBezTo>
                  <a:pt x="277" y="264"/>
                  <a:pt x="276" y="262"/>
                  <a:pt x="275" y="261"/>
                </a:cubicBezTo>
                <a:cubicBezTo>
                  <a:pt x="269" y="256"/>
                  <a:pt x="263" y="250"/>
                  <a:pt x="257" y="246"/>
                </a:cubicBezTo>
                <a:cubicBezTo>
                  <a:pt x="246" y="238"/>
                  <a:pt x="236" y="231"/>
                  <a:pt x="222" y="231"/>
                </a:cubicBezTo>
                <a:cubicBezTo>
                  <a:pt x="186" y="225"/>
                  <a:pt x="167" y="194"/>
                  <a:pt x="166" y="165"/>
                </a:cubicBezTo>
                <a:close/>
                <a:moveTo>
                  <a:pt x="183" y="91"/>
                </a:moveTo>
                <a:cubicBezTo>
                  <a:pt x="182" y="91"/>
                  <a:pt x="180" y="91"/>
                  <a:pt x="179" y="91"/>
                </a:cubicBezTo>
                <a:cubicBezTo>
                  <a:pt x="165" y="92"/>
                  <a:pt x="152" y="96"/>
                  <a:pt x="140" y="104"/>
                </a:cubicBezTo>
                <a:cubicBezTo>
                  <a:pt x="132" y="110"/>
                  <a:pt x="125" y="117"/>
                  <a:pt x="120" y="125"/>
                </a:cubicBezTo>
                <a:cubicBezTo>
                  <a:pt x="120" y="127"/>
                  <a:pt x="119" y="128"/>
                  <a:pt x="119" y="129"/>
                </a:cubicBezTo>
                <a:cubicBezTo>
                  <a:pt x="119" y="131"/>
                  <a:pt x="120" y="133"/>
                  <a:pt x="122" y="133"/>
                </a:cubicBezTo>
                <a:cubicBezTo>
                  <a:pt x="124" y="134"/>
                  <a:pt x="126" y="133"/>
                  <a:pt x="127" y="131"/>
                </a:cubicBezTo>
                <a:cubicBezTo>
                  <a:pt x="131" y="124"/>
                  <a:pt x="136" y="118"/>
                  <a:pt x="142" y="113"/>
                </a:cubicBezTo>
                <a:cubicBezTo>
                  <a:pt x="161" y="98"/>
                  <a:pt x="183" y="97"/>
                  <a:pt x="205" y="103"/>
                </a:cubicBezTo>
                <a:cubicBezTo>
                  <a:pt x="217" y="107"/>
                  <a:pt x="226" y="114"/>
                  <a:pt x="235" y="122"/>
                </a:cubicBezTo>
                <a:cubicBezTo>
                  <a:pt x="249" y="136"/>
                  <a:pt x="261" y="151"/>
                  <a:pt x="265" y="171"/>
                </a:cubicBezTo>
                <a:cubicBezTo>
                  <a:pt x="265" y="174"/>
                  <a:pt x="267" y="175"/>
                  <a:pt x="270" y="175"/>
                </a:cubicBezTo>
                <a:cubicBezTo>
                  <a:pt x="272" y="174"/>
                  <a:pt x="274" y="172"/>
                  <a:pt x="273" y="169"/>
                </a:cubicBezTo>
                <a:cubicBezTo>
                  <a:pt x="272" y="166"/>
                  <a:pt x="271" y="162"/>
                  <a:pt x="270" y="159"/>
                </a:cubicBezTo>
                <a:cubicBezTo>
                  <a:pt x="262" y="136"/>
                  <a:pt x="247" y="119"/>
                  <a:pt x="228" y="106"/>
                </a:cubicBezTo>
                <a:cubicBezTo>
                  <a:pt x="215" y="96"/>
                  <a:pt x="200" y="91"/>
                  <a:pt x="183" y="91"/>
                </a:cubicBezTo>
                <a:close/>
                <a:moveTo>
                  <a:pt x="194" y="163"/>
                </a:moveTo>
                <a:cubicBezTo>
                  <a:pt x="188" y="163"/>
                  <a:pt x="182" y="168"/>
                  <a:pt x="182" y="174"/>
                </a:cubicBezTo>
                <a:cubicBezTo>
                  <a:pt x="181" y="177"/>
                  <a:pt x="181" y="180"/>
                  <a:pt x="182" y="183"/>
                </a:cubicBezTo>
                <a:cubicBezTo>
                  <a:pt x="190" y="203"/>
                  <a:pt x="204" y="216"/>
                  <a:pt x="225" y="220"/>
                </a:cubicBezTo>
                <a:cubicBezTo>
                  <a:pt x="232" y="220"/>
                  <a:pt x="238" y="223"/>
                  <a:pt x="243" y="228"/>
                </a:cubicBezTo>
                <a:cubicBezTo>
                  <a:pt x="243" y="228"/>
                  <a:pt x="244" y="229"/>
                  <a:pt x="245" y="230"/>
                </a:cubicBezTo>
                <a:cubicBezTo>
                  <a:pt x="256" y="238"/>
                  <a:pt x="268" y="244"/>
                  <a:pt x="281" y="248"/>
                </a:cubicBezTo>
                <a:cubicBezTo>
                  <a:pt x="283" y="249"/>
                  <a:pt x="286" y="248"/>
                  <a:pt x="286" y="246"/>
                </a:cubicBezTo>
                <a:cubicBezTo>
                  <a:pt x="287" y="244"/>
                  <a:pt x="286" y="242"/>
                  <a:pt x="284" y="240"/>
                </a:cubicBezTo>
                <a:cubicBezTo>
                  <a:pt x="283" y="240"/>
                  <a:pt x="283" y="240"/>
                  <a:pt x="282" y="240"/>
                </a:cubicBezTo>
                <a:cubicBezTo>
                  <a:pt x="268" y="235"/>
                  <a:pt x="254" y="227"/>
                  <a:pt x="242" y="217"/>
                </a:cubicBezTo>
                <a:cubicBezTo>
                  <a:pt x="228" y="204"/>
                  <a:pt x="216" y="190"/>
                  <a:pt x="206" y="174"/>
                </a:cubicBezTo>
                <a:cubicBezTo>
                  <a:pt x="204" y="172"/>
                  <a:pt x="202" y="169"/>
                  <a:pt x="200" y="166"/>
                </a:cubicBezTo>
                <a:cubicBezTo>
                  <a:pt x="198" y="165"/>
                  <a:pt x="196" y="164"/>
                  <a:pt x="194" y="163"/>
                </a:cubicBezTo>
                <a:close/>
                <a:moveTo>
                  <a:pt x="216" y="273"/>
                </a:moveTo>
                <a:cubicBezTo>
                  <a:pt x="217" y="273"/>
                  <a:pt x="219" y="273"/>
                  <a:pt x="220" y="273"/>
                </a:cubicBezTo>
                <a:cubicBezTo>
                  <a:pt x="222" y="273"/>
                  <a:pt x="224" y="271"/>
                  <a:pt x="224" y="269"/>
                </a:cubicBezTo>
                <a:cubicBezTo>
                  <a:pt x="224" y="266"/>
                  <a:pt x="222" y="265"/>
                  <a:pt x="220" y="264"/>
                </a:cubicBezTo>
                <a:cubicBezTo>
                  <a:pt x="218" y="264"/>
                  <a:pt x="217" y="264"/>
                  <a:pt x="216" y="264"/>
                </a:cubicBezTo>
                <a:cubicBezTo>
                  <a:pt x="201" y="263"/>
                  <a:pt x="186" y="260"/>
                  <a:pt x="173" y="252"/>
                </a:cubicBezTo>
                <a:cubicBezTo>
                  <a:pt x="158" y="244"/>
                  <a:pt x="146" y="233"/>
                  <a:pt x="138" y="218"/>
                </a:cubicBezTo>
                <a:cubicBezTo>
                  <a:pt x="137" y="216"/>
                  <a:pt x="135" y="215"/>
                  <a:pt x="132" y="216"/>
                </a:cubicBezTo>
                <a:cubicBezTo>
                  <a:pt x="130" y="217"/>
                  <a:pt x="129" y="220"/>
                  <a:pt x="131" y="222"/>
                </a:cubicBezTo>
                <a:cubicBezTo>
                  <a:pt x="132" y="224"/>
                  <a:pt x="132" y="225"/>
                  <a:pt x="133" y="226"/>
                </a:cubicBezTo>
                <a:cubicBezTo>
                  <a:pt x="153" y="256"/>
                  <a:pt x="181" y="271"/>
                  <a:pt x="216" y="273"/>
                </a:cubicBezTo>
                <a:close/>
                <a:moveTo>
                  <a:pt x="179" y="72"/>
                </a:moveTo>
                <a:cubicBezTo>
                  <a:pt x="177" y="73"/>
                  <a:pt x="173" y="73"/>
                  <a:pt x="169" y="73"/>
                </a:cubicBezTo>
                <a:cubicBezTo>
                  <a:pt x="156" y="75"/>
                  <a:pt x="145" y="80"/>
                  <a:pt x="135" y="88"/>
                </a:cubicBezTo>
                <a:cubicBezTo>
                  <a:pt x="132" y="90"/>
                  <a:pt x="132" y="92"/>
                  <a:pt x="133" y="94"/>
                </a:cubicBezTo>
                <a:cubicBezTo>
                  <a:pt x="135" y="96"/>
                  <a:pt x="137" y="96"/>
                  <a:pt x="140" y="94"/>
                </a:cubicBezTo>
                <a:cubicBezTo>
                  <a:pt x="151" y="86"/>
                  <a:pt x="163" y="82"/>
                  <a:pt x="177" y="81"/>
                </a:cubicBezTo>
                <a:cubicBezTo>
                  <a:pt x="189" y="80"/>
                  <a:pt x="201" y="83"/>
                  <a:pt x="212" y="87"/>
                </a:cubicBezTo>
                <a:cubicBezTo>
                  <a:pt x="216" y="88"/>
                  <a:pt x="218" y="88"/>
                  <a:pt x="219" y="85"/>
                </a:cubicBezTo>
                <a:cubicBezTo>
                  <a:pt x="220" y="83"/>
                  <a:pt x="218" y="80"/>
                  <a:pt x="216" y="79"/>
                </a:cubicBezTo>
                <a:cubicBezTo>
                  <a:pt x="204" y="75"/>
                  <a:pt x="193" y="73"/>
                  <a:pt x="179" y="72"/>
                </a:cubicBezTo>
                <a:close/>
                <a:moveTo>
                  <a:pt x="215" y="292"/>
                </a:moveTo>
                <a:cubicBezTo>
                  <a:pt x="227" y="292"/>
                  <a:pt x="237" y="290"/>
                  <a:pt x="247" y="286"/>
                </a:cubicBezTo>
                <a:cubicBezTo>
                  <a:pt x="249" y="285"/>
                  <a:pt x="251" y="283"/>
                  <a:pt x="250" y="281"/>
                </a:cubicBezTo>
                <a:cubicBezTo>
                  <a:pt x="249" y="278"/>
                  <a:pt x="247" y="277"/>
                  <a:pt x="244" y="278"/>
                </a:cubicBezTo>
                <a:cubicBezTo>
                  <a:pt x="228" y="284"/>
                  <a:pt x="211" y="285"/>
                  <a:pt x="195" y="280"/>
                </a:cubicBezTo>
                <a:cubicBezTo>
                  <a:pt x="188" y="278"/>
                  <a:pt x="180" y="275"/>
                  <a:pt x="173" y="272"/>
                </a:cubicBezTo>
                <a:cubicBezTo>
                  <a:pt x="171" y="271"/>
                  <a:pt x="169" y="271"/>
                  <a:pt x="168" y="273"/>
                </a:cubicBezTo>
                <a:cubicBezTo>
                  <a:pt x="167" y="274"/>
                  <a:pt x="167" y="276"/>
                  <a:pt x="167" y="277"/>
                </a:cubicBezTo>
                <a:cubicBezTo>
                  <a:pt x="168" y="278"/>
                  <a:pt x="169" y="279"/>
                  <a:pt x="170" y="280"/>
                </a:cubicBezTo>
                <a:cubicBezTo>
                  <a:pt x="185" y="288"/>
                  <a:pt x="200" y="292"/>
                  <a:pt x="215" y="292"/>
                </a:cubicBezTo>
                <a:close/>
                <a:moveTo>
                  <a:pt x="124" y="157"/>
                </a:moveTo>
                <a:cubicBezTo>
                  <a:pt x="124" y="156"/>
                  <a:pt x="124" y="154"/>
                  <a:pt x="124" y="152"/>
                </a:cubicBezTo>
                <a:cubicBezTo>
                  <a:pt x="124" y="149"/>
                  <a:pt x="123" y="147"/>
                  <a:pt x="120" y="146"/>
                </a:cubicBezTo>
                <a:cubicBezTo>
                  <a:pt x="118" y="146"/>
                  <a:pt x="116" y="148"/>
                  <a:pt x="116" y="151"/>
                </a:cubicBezTo>
                <a:cubicBezTo>
                  <a:pt x="116" y="155"/>
                  <a:pt x="115" y="160"/>
                  <a:pt x="116" y="164"/>
                </a:cubicBezTo>
                <a:cubicBezTo>
                  <a:pt x="116" y="176"/>
                  <a:pt x="118" y="189"/>
                  <a:pt x="122" y="201"/>
                </a:cubicBezTo>
                <a:cubicBezTo>
                  <a:pt x="123" y="204"/>
                  <a:pt x="125" y="205"/>
                  <a:pt x="128" y="204"/>
                </a:cubicBezTo>
                <a:cubicBezTo>
                  <a:pt x="130" y="203"/>
                  <a:pt x="131" y="201"/>
                  <a:pt x="130" y="198"/>
                </a:cubicBezTo>
                <a:cubicBezTo>
                  <a:pt x="126" y="185"/>
                  <a:pt x="124" y="172"/>
                  <a:pt x="124" y="1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41" name="TextBox 40"/>
          <p:cNvSpPr txBox="1"/>
          <p:nvPr/>
        </p:nvSpPr>
        <p:spPr bwMode="gray">
          <a:xfrm>
            <a:off x="3284162" y="3146964"/>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Application Development</a:t>
            </a:r>
          </a:p>
        </p:txBody>
      </p:sp>
      <p:grpSp>
        <p:nvGrpSpPr>
          <p:cNvPr id="42" name="Group 389"/>
          <p:cNvGrpSpPr>
            <a:grpSpLocks noChangeAspect="1"/>
          </p:cNvGrpSpPr>
          <p:nvPr/>
        </p:nvGrpSpPr>
        <p:grpSpPr bwMode="gray">
          <a:xfrm>
            <a:off x="2925631" y="3129887"/>
            <a:ext cx="291975" cy="392124"/>
            <a:chOff x="9895538" y="735939"/>
            <a:chExt cx="552247" cy="741673"/>
          </a:xfrm>
          <a:solidFill>
            <a:schemeClr val="tx2"/>
          </a:solidFill>
        </p:grpSpPr>
        <p:sp>
          <p:nvSpPr>
            <p:cNvPr id="43" name="Freeform 128"/>
            <p:cNvSpPr>
              <a:spLocks/>
            </p:cNvSpPr>
            <p:nvPr/>
          </p:nvSpPr>
          <p:spPr bwMode="gray">
            <a:xfrm>
              <a:off x="9895538" y="1056505"/>
              <a:ext cx="552247" cy="421107"/>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44" name="Freeform 129"/>
            <p:cNvSpPr>
              <a:spLocks noEditPoints="1"/>
            </p:cNvSpPr>
            <p:nvPr/>
          </p:nvSpPr>
          <p:spPr bwMode="gray">
            <a:xfrm>
              <a:off x="10012107" y="1180360"/>
              <a:ext cx="320566" cy="224396"/>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45" name="Freeform 130"/>
            <p:cNvSpPr>
              <a:spLocks/>
            </p:cNvSpPr>
            <p:nvPr/>
          </p:nvSpPr>
          <p:spPr bwMode="gray">
            <a:xfrm>
              <a:off x="10042706" y="735939"/>
              <a:ext cx="257910" cy="298709"/>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46" name="Freeform 131"/>
            <p:cNvSpPr>
              <a:spLocks/>
            </p:cNvSpPr>
            <p:nvPr/>
          </p:nvSpPr>
          <p:spPr bwMode="gray">
            <a:xfrm>
              <a:off x="10108277" y="1444098"/>
              <a:ext cx="128226" cy="33514"/>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grpSp>
      <p:sp>
        <p:nvSpPr>
          <p:cNvPr id="47" name="TextBox 46"/>
          <p:cNvSpPr txBox="1"/>
          <p:nvPr/>
        </p:nvSpPr>
        <p:spPr bwMode="gray">
          <a:xfrm>
            <a:off x="7316927" y="3146964"/>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Content &amp; Experience</a:t>
            </a:r>
          </a:p>
        </p:txBody>
      </p:sp>
      <p:sp>
        <p:nvSpPr>
          <p:cNvPr id="48" name="Freeform 450"/>
          <p:cNvSpPr>
            <a:spLocks noChangeAspect="1" noEditPoints="1"/>
          </p:cNvSpPr>
          <p:nvPr/>
        </p:nvSpPr>
        <p:spPr bwMode="gray">
          <a:xfrm>
            <a:off x="6988522" y="3180947"/>
            <a:ext cx="319821" cy="249271"/>
          </a:xfrm>
          <a:custGeom>
            <a:avLst/>
            <a:gdLst/>
            <a:ahLst/>
            <a:cxnLst>
              <a:cxn ang="0">
                <a:pos x="0" y="0"/>
              </a:cxn>
              <a:cxn ang="0">
                <a:pos x="117" y="3"/>
              </a:cxn>
              <a:cxn ang="0">
                <a:pos x="332" y="32"/>
              </a:cxn>
              <a:cxn ang="0">
                <a:pos x="408" y="163"/>
              </a:cxn>
              <a:cxn ang="0">
                <a:pos x="228" y="111"/>
              </a:cxn>
              <a:cxn ang="0">
                <a:pos x="256" y="139"/>
              </a:cxn>
              <a:cxn ang="0">
                <a:pos x="137" y="194"/>
              </a:cxn>
              <a:cxn ang="0">
                <a:pos x="112" y="183"/>
              </a:cxn>
              <a:cxn ang="0">
                <a:pos x="90" y="224"/>
              </a:cxn>
              <a:cxn ang="0">
                <a:pos x="115" y="236"/>
              </a:cxn>
              <a:cxn ang="0">
                <a:pos x="137" y="209"/>
              </a:cxn>
              <a:cxn ang="0">
                <a:pos x="266" y="226"/>
              </a:cxn>
              <a:cxn ang="0">
                <a:pos x="280" y="144"/>
              </a:cxn>
              <a:cxn ang="0">
                <a:pos x="280" y="112"/>
              </a:cxn>
              <a:cxn ang="0">
                <a:pos x="276" y="71"/>
              </a:cxn>
              <a:cxn ang="0">
                <a:pos x="259" y="63"/>
              </a:cxn>
              <a:cxn ang="0">
                <a:pos x="244" y="90"/>
              </a:cxn>
              <a:cxn ang="0">
                <a:pos x="261" y="98"/>
              </a:cxn>
              <a:cxn ang="0">
                <a:pos x="276" y="81"/>
              </a:cxn>
              <a:cxn ang="0">
                <a:pos x="328" y="166"/>
              </a:cxn>
              <a:cxn ang="0">
                <a:pos x="299" y="166"/>
              </a:cxn>
              <a:cxn ang="0">
                <a:pos x="299" y="191"/>
              </a:cxn>
              <a:cxn ang="0">
                <a:pos x="328" y="191"/>
              </a:cxn>
              <a:cxn ang="0">
                <a:pos x="189" y="188"/>
              </a:cxn>
              <a:cxn ang="0">
                <a:pos x="174" y="170"/>
              </a:cxn>
              <a:cxn ang="0">
                <a:pos x="157" y="178"/>
              </a:cxn>
              <a:cxn ang="0">
                <a:pos x="172" y="205"/>
              </a:cxn>
              <a:cxn ang="0">
                <a:pos x="189" y="197"/>
              </a:cxn>
              <a:cxn ang="0">
                <a:pos x="129" y="279"/>
              </a:cxn>
              <a:cxn ang="0">
                <a:pos x="147" y="288"/>
              </a:cxn>
              <a:cxn ang="0">
                <a:pos x="162" y="260"/>
              </a:cxn>
              <a:cxn ang="0">
                <a:pos x="144" y="252"/>
              </a:cxn>
              <a:cxn ang="0">
                <a:pos x="129" y="270"/>
              </a:cxn>
              <a:cxn ang="0">
                <a:pos x="142" y="75"/>
              </a:cxn>
              <a:cxn ang="0">
                <a:pos x="113" y="75"/>
              </a:cxn>
              <a:cxn ang="0">
                <a:pos x="113" y="99"/>
              </a:cxn>
              <a:cxn ang="0">
                <a:pos x="143" y="99"/>
              </a:cxn>
              <a:cxn ang="0">
                <a:pos x="284" y="281"/>
              </a:cxn>
              <a:cxn ang="0">
                <a:pos x="284" y="281"/>
              </a:cxn>
              <a:cxn ang="0">
                <a:pos x="174" y="152"/>
              </a:cxn>
              <a:cxn ang="0">
                <a:pos x="191" y="222"/>
              </a:cxn>
              <a:cxn ang="0">
                <a:pos x="205" y="235"/>
              </a:cxn>
              <a:cxn ang="0">
                <a:pos x="176" y="98"/>
              </a:cxn>
              <a:cxn ang="0">
                <a:pos x="109" y="142"/>
              </a:cxn>
              <a:cxn ang="0">
                <a:pos x="95" y="155"/>
              </a:cxn>
              <a:cxn ang="0">
                <a:pos x="301" y="210"/>
              </a:cxn>
              <a:cxn ang="0">
                <a:pos x="314" y="224"/>
              </a:cxn>
            </a:cxnLst>
            <a:rect l="0" t="0" r="r" b="b"/>
            <a:pathLst>
              <a:path w="408" h="316">
                <a:moveTo>
                  <a:pt x="408" y="316"/>
                </a:moveTo>
                <a:cubicBezTo>
                  <a:pt x="272" y="316"/>
                  <a:pt x="136" y="316"/>
                  <a:pt x="0" y="316"/>
                </a:cubicBezTo>
                <a:cubicBezTo>
                  <a:pt x="0" y="211"/>
                  <a:pt x="0" y="106"/>
                  <a:pt x="0" y="0"/>
                </a:cubicBezTo>
                <a:cubicBezTo>
                  <a:pt x="1" y="0"/>
                  <a:pt x="2" y="0"/>
                  <a:pt x="3" y="0"/>
                </a:cubicBezTo>
                <a:cubicBezTo>
                  <a:pt x="40" y="0"/>
                  <a:pt x="77" y="0"/>
                  <a:pt x="114" y="0"/>
                </a:cubicBezTo>
                <a:cubicBezTo>
                  <a:pt x="116" y="0"/>
                  <a:pt x="117" y="1"/>
                  <a:pt x="117" y="3"/>
                </a:cubicBezTo>
                <a:cubicBezTo>
                  <a:pt x="122" y="12"/>
                  <a:pt x="127" y="20"/>
                  <a:pt x="132" y="29"/>
                </a:cubicBezTo>
                <a:cubicBezTo>
                  <a:pt x="133" y="31"/>
                  <a:pt x="134" y="32"/>
                  <a:pt x="137" y="32"/>
                </a:cubicBezTo>
                <a:cubicBezTo>
                  <a:pt x="202" y="32"/>
                  <a:pt x="267" y="32"/>
                  <a:pt x="332" y="32"/>
                </a:cubicBezTo>
                <a:cubicBezTo>
                  <a:pt x="347" y="32"/>
                  <a:pt x="362" y="32"/>
                  <a:pt x="377" y="32"/>
                </a:cubicBezTo>
                <a:cubicBezTo>
                  <a:pt x="394" y="32"/>
                  <a:pt x="408" y="46"/>
                  <a:pt x="408" y="64"/>
                </a:cubicBezTo>
                <a:cubicBezTo>
                  <a:pt x="408" y="97"/>
                  <a:pt x="408" y="130"/>
                  <a:pt x="408" y="163"/>
                </a:cubicBezTo>
                <a:cubicBezTo>
                  <a:pt x="408" y="213"/>
                  <a:pt x="408" y="263"/>
                  <a:pt x="408" y="312"/>
                </a:cubicBezTo>
                <a:cubicBezTo>
                  <a:pt x="408" y="313"/>
                  <a:pt x="408" y="314"/>
                  <a:pt x="408" y="316"/>
                </a:cubicBezTo>
                <a:close/>
                <a:moveTo>
                  <a:pt x="228" y="111"/>
                </a:moveTo>
                <a:cubicBezTo>
                  <a:pt x="212" y="111"/>
                  <a:pt x="199" y="124"/>
                  <a:pt x="199" y="140"/>
                </a:cubicBezTo>
                <a:cubicBezTo>
                  <a:pt x="199" y="155"/>
                  <a:pt x="212" y="168"/>
                  <a:pt x="228" y="168"/>
                </a:cubicBezTo>
                <a:cubicBezTo>
                  <a:pt x="243" y="168"/>
                  <a:pt x="256" y="155"/>
                  <a:pt x="256" y="139"/>
                </a:cubicBezTo>
                <a:cubicBezTo>
                  <a:pt x="256" y="124"/>
                  <a:pt x="243" y="111"/>
                  <a:pt x="228" y="111"/>
                </a:cubicBezTo>
                <a:close/>
                <a:moveTo>
                  <a:pt x="137" y="209"/>
                </a:moveTo>
                <a:cubicBezTo>
                  <a:pt x="137" y="204"/>
                  <a:pt x="137" y="199"/>
                  <a:pt x="137" y="194"/>
                </a:cubicBezTo>
                <a:cubicBezTo>
                  <a:pt x="137" y="193"/>
                  <a:pt x="137" y="192"/>
                  <a:pt x="135" y="192"/>
                </a:cubicBezTo>
                <a:cubicBezTo>
                  <a:pt x="129" y="189"/>
                  <a:pt x="122" y="186"/>
                  <a:pt x="115" y="183"/>
                </a:cubicBezTo>
                <a:cubicBezTo>
                  <a:pt x="114" y="183"/>
                  <a:pt x="113" y="183"/>
                  <a:pt x="112" y="183"/>
                </a:cubicBezTo>
                <a:cubicBezTo>
                  <a:pt x="105" y="186"/>
                  <a:pt x="98" y="189"/>
                  <a:pt x="92" y="192"/>
                </a:cubicBezTo>
                <a:cubicBezTo>
                  <a:pt x="90" y="192"/>
                  <a:pt x="90" y="193"/>
                  <a:pt x="90" y="195"/>
                </a:cubicBezTo>
                <a:cubicBezTo>
                  <a:pt x="90" y="204"/>
                  <a:pt x="90" y="214"/>
                  <a:pt x="90" y="224"/>
                </a:cubicBezTo>
                <a:cubicBezTo>
                  <a:pt x="90" y="226"/>
                  <a:pt x="90" y="226"/>
                  <a:pt x="92" y="227"/>
                </a:cubicBezTo>
                <a:cubicBezTo>
                  <a:pt x="98" y="230"/>
                  <a:pt x="105" y="233"/>
                  <a:pt x="112" y="236"/>
                </a:cubicBezTo>
                <a:cubicBezTo>
                  <a:pt x="113" y="236"/>
                  <a:pt x="114" y="236"/>
                  <a:pt x="115" y="236"/>
                </a:cubicBezTo>
                <a:cubicBezTo>
                  <a:pt x="122" y="233"/>
                  <a:pt x="128" y="230"/>
                  <a:pt x="135" y="227"/>
                </a:cubicBezTo>
                <a:cubicBezTo>
                  <a:pt x="137" y="226"/>
                  <a:pt x="137" y="226"/>
                  <a:pt x="137" y="224"/>
                </a:cubicBezTo>
                <a:cubicBezTo>
                  <a:pt x="137" y="219"/>
                  <a:pt x="137" y="214"/>
                  <a:pt x="137" y="209"/>
                </a:cubicBezTo>
                <a:close/>
                <a:moveTo>
                  <a:pt x="223" y="183"/>
                </a:moveTo>
                <a:cubicBezTo>
                  <a:pt x="223" y="198"/>
                  <a:pt x="223" y="212"/>
                  <a:pt x="223" y="226"/>
                </a:cubicBezTo>
                <a:cubicBezTo>
                  <a:pt x="238" y="226"/>
                  <a:pt x="252" y="226"/>
                  <a:pt x="266" y="226"/>
                </a:cubicBezTo>
                <a:cubicBezTo>
                  <a:pt x="266" y="212"/>
                  <a:pt x="266" y="197"/>
                  <a:pt x="266" y="183"/>
                </a:cubicBezTo>
                <a:cubicBezTo>
                  <a:pt x="252" y="183"/>
                  <a:pt x="237" y="183"/>
                  <a:pt x="223" y="183"/>
                </a:cubicBezTo>
                <a:close/>
                <a:moveTo>
                  <a:pt x="280" y="144"/>
                </a:moveTo>
                <a:cubicBezTo>
                  <a:pt x="291" y="144"/>
                  <a:pt x="301" y="144"/>
                  <a:pt x="312" y="144"/>
                </a:cubicBezTo>
                <a:cubicBezTo>
                  <a:pt x="312" y="133"/>
                  <a:pt x="312" y="123"/>
                  <a:pt x="312" y="112"/>
                </a:cubicBezTo>
                <a:cubicBezTo>
                  <a:pt x="301" y="112"/>
                  <a:pt x="290" y="112"/>
                  <a:pt x="280" y="112"/>
                </a:cubicBezTo>
                <a:cubicBezTo>
                  <a:pt x="280" y="123"/>
                  <a:pt x="280" y="133"/>
                  <a:pt x="280" y="144"/>
                </a:cubicBezTo>
                <a:close/>
                <a:moveTo>
                  <a:pt x="276" y="81"/>
                </a:moveTo>
                <a:cubicBezTo>
                  <a:pt x="276" y="77"/>
                  <a:pt x="276" y="74"/>
                  <a:pt x="276" y="71"/>
                </a:cubicBezTo>
                <a:cubicBezTo>
                  <a:pt x="276" y="70"/>
                  <a:pt x="275" y="69"/>
                  <a:pt x="275" y="68"/>
                </a:cubicBezTo>
                <a:cubicBezTo>
                  <a:pt x="270" y="66"/>
                  <a:pt x="266" y="65"/>
                  <a:pt x="261" y="63"/>
                </a:cubicBezTo>
                <a:cubicBezTo>
                  <a:pt x="260" y="62"/>
                  <a:pt x="259" y="62"/>
                  <a:pt x="259" y="63"/>
                </a:cubicBezTo>
                <a:cubicBezTo>
                  <a:pt x="254" y="65"/>
                  <a:pt x="250" y="66"/>
                  <a:pt x="245" y="68"/>
                </a:cubicBezTo>
                <a:cubicBezTo>
                  <a:pt x="245" y="69"/>
                  <a:pt x="244" y="70"/>
                  <a:pt x="244" y="71"/>
                </a:cubicBezTo>
                <a:cubicBezTo>
                  <a:pt x="244" y="77"/>
                  <a:pt x="244" y="84"/>
                  <a:pt x="244" y="90"/>
                </a:cubicBezTo>
                <a:cubicBezTo>
                  <a:pt x="244" y="91"/>
                  <a:pt x="245" y="92"/>
                  <a:pt x="245" y="93"/>
                </a:cubicBezTo>
                <a:cubicBezTo>
                  <a:pt x="250" y="95"/>
                  <a:pt x="254" y="97"/>
                  <a:pt x="259" y="98"/>
                </a:cubicBezTo>
                <a:cubicBezTo>
                  <a:pt x="259" y="99"/>
                  <a:pt x="261" y="99"/>
                  <a:pt x="261" y="98"/>
                </a:cubicBezTo>
                <a:cubicBezTo>
                  <a:pt x="266" y="97"/>
                  <a:pt x="270" y="95"/>
                  <a:pt x="274" y="93"/>
                </a:cubicBezTo>
                <a:cubicBezTo>
                  <a:pt x="276" y="92"/>
                  <a:pt x="276" y="92"/>
                  <a:pt x="276" y="90"/>
                </a:cubicBezTo>
                <a:cubicBezTo>
                  <a:pt x="276" y="87"/>
                  <a:pt x="276" y="84"/>
                  <a:pt x="276" y="81"/>
                </a:cubicBezTo>
                <a:close/>
                <a:moveTo>
                  <a:pt x="329" y="179"/>
                </a:moveTo>
                <a:cubicBezTo>
                  <a:pt x="329" y="176"/>
                  <a:pt x="330" y="172"/>
                  <a:pt x="329" y="169"/>
                </a:cubicBezTo>
                <a:cubicBezTo>
                  <a:pt x="329" y="168"/>
                  <a:pt x="329" y="167"/>
                  <a:pt x="328" y="166"/>
                </a:cubicBezTo>
                <a:cubicBezTo>
                  <a:pt x="323" y="164"/>
                  <a:pt x="319" y="163"/>
                  <a:pt x="314" y="161"/>
                </a:cubicBezTo>
                <a:cubicBezTo>
                  <a:pt x="314" y="160"/>
                  <a:pt x="313" y="160"/>
                  <a:pt x="312" y="161"/>
                </a:cubicBezTo>
                <a:cubicBezTo>
                  <a:pt x="307" y="162"/>
                  <a:pt x="303" y="164"/>
                  <a:pt x="299" y="166"/>
                </a:cubicBezTo>
                <a:cubicBezTo>
                  <a:pt x="298" y="167"/>
                  <a:pt x="297" y="168"/>
                  <a:pt x="297" y="169"/>
                </a:cubicBezTo>
                <a:cubicBezTo>
                  <a:pt x="297" y="175"/>
                  <a:pt x="297" y="182"/>
                  <a:pt x="297" y="188"/>
                </a:cubicBezTo>
                <a:cubicBezTo>
                  <a:pt x="297" y="190"/>
                  <a:pt x="297" y="190"/>
                  <a:pt x="299" y="191"/>
                </a:cubicBezTo>
                <a:cubicBezTo>
                  <a:pt x="303" y="193"/>
                  <a:pt x="307" y="195"/>
                  <a:pt x="312" y="196"/>
                </a:cubicBezTo>
                <a:cubicBezTo>
                  <a:pt x="312" y="197"/>
                  <a:pt x="314" y="197"/>
                  <a:pt x="314" y="197"/>
                </a:cubicBezTo>
                <a:cubicBezTo>
                  <a:pt x="319" y="195"/>
                  <a:pt x="323" y="193"/>
                  <a:pt x="328" y="191"/>
                </a:cubicBezTo>
                <a:cubicBezTo>
                  <a:pt x="329" y="190"/>
                  <a:pt x="329" y="190"/>
                  <a:pt x="329" y="188"/>
                </a:cubicBezTo>
                <a:cubicBezTo>
                  <a:pt x="329" y="185"/>
                  <a:pt x="329" y="182"/>
                  <a:pt x="329" y="179"/>
                </a:cubicBezTo>
                <a:close/>
                <a:moveTo>
                  <a:pt x="189" y="188"/>
                </a:moveTo>
                <a:cubicBezTo>
                  <a:pt x="189" y="184"/>
                  <a:pt x="189" y="181"/>
                  <a:pt x="189" y="178"/>
                </a:cubicBezTo>
                <a:cubicBezTo>
                  <a:pt x="189" y="177"/>
                  <a:pt x="189" y="176"/>
                  <a:pt x="188" y="175"/>
                </a:cubicBezTo>
                <a:cubicBezTo>
                  <a:pt x="183" y="173"/>
                  <a:pt x="179" y="171"/>
                  <a:pt x="174" y="170"/>
                </a:cubicBezTo>
                <a:cubicBezTo>
                  <a:pt x="173" y="169"/>
                  <a:pt x="172" y="169"/>
                  <a:pt x="172" y="170"/>
                </a:cubicBezTo>
                <a:cubicBezTo>
                  <a:pt x="167" y="172"/>
                  <a:pt x="163" y="173"/>
                  <a:pt x="158" y="175"/>
                </a:cubicBezTo>
                <a:cubicBezTo>
                  <a:pt x="158" y="176"/>
                  <a:pt x="157" y="177"/>
                  <a:pt x="157" y="178"/>
                </a:cubicBezTo>
                <a:cubicBezTo>
                  <a:pt x="157" y="184"/>
                  <a:pt x="157" y="191"/>
                  <a:pt x="157" y="197"/>
                </a:cubicBezTo>
                <a:cubicBezTo>
                  <a:pt x="157" y="198"/>
                  <a:pt x="158" y="199"/>
                  <a:pt x="159" y="200"/>
                </a:cubicBezTo>
                <a:cubicBezTo>
                  <a:pt x="163" y="202"/>
                  <a:pt x="167" y="204"/>
                  <a:pt x="172" y="205"/>
                </a:cubicBezTo>
                <a:cubicBezTo>
                  <a:pt x="172" y="206"/>
                  <a:pt x="174" y="206"/>
                  <a:pt x="175" y="205"/>
                </a:cubicBezTo>
                <a:cubicBezTo>
                  <a:pt x="179" y="204"/>
                  <a:pt x="183" y="202"/>
                  <a:pt x="188" y="200"/>
                </a:cubicBezTo>
                <a:cubicBezTo>
                  <a:pt x="188" y="199"/>
                  <a:pt x="189" y="198"/>
                  <a:pt x="189" y="197"/>
                </a:cubicBezTo>
                <a:cubicBezTo>
                  <a:pt x="189" y="194"/>
                  <a:pt x="189" y="191"/>
                  <a:pt x="189" y="188"/>
                </a:cubicBezTo>
                <a:close/>
                <a:moveTo>
                  <a:pt x="129" y="270"/>
                </a:moveTo>
                <a:cubicBezTo>
                  <a:pt x="129" y="273"/>
                  <a:pt x="129" y="276"/>
                  <a:pt x="129" y="279"/>
                </a:cubicBezTo>
                <a:cubicBezTo>
                  <a:pt x="129" y="281"/>
                  <a:pt x="130" y="282"/>
                  <a:pt x="131" y="282"/>
                </a:cubicBezTo>
                <a:cubicBezTo>
                  <a:pt x="135" y="284"/>
                  <a:pt x="140" y="286"/>
                  <a:pt x="144" y="288"/>
                </a:cubicBezTo>
                <a:cubicBezTo>
                  <a:pt x="145" y="288"/>
                  <a:pt x="146" y="288"/>
                  <a:pt x="147" y="288"/>
                </a:cubicBezTo>
                <a:cubicBezTo>
                  <a:pt x="151" y="286"/>
                  <a:pt x="156" y="284"/>
                  <a:pt x="160" y="282"/>
                </a:cubicBezTo>
                <a:cubicBezTo>
                  <a:pt x="161" y="282"/>
                  <a:pt x="162" y="281"/>
                  <a:pt x="162" y="279"/>
                </a:cubicBezTo>
                <a:cubicBezTo>
                  <a:pt x="162" y="273"/>
                  <a:pt x="162" y="267"/>
                  <a:pt x="162" y="260"/>
                </a:cubicBezTo>
                <a:cubicBezTo>
                  <a:pt x="162" y="259"/>
                  <a:pt x="161" y="258"/>
                  <a:pt x="160" y="257"/>
                </a:cubicBezTo>
                <a:cubicBezTo>
                  <a:pt x="156" y="256"/>
                  <a:pt x="151" y="254"/>
                  <a:pt x="147" y="252"/>
                </a:cubicBezTo>
                <a:cubicBezTo>
                  <a:pt x="146" y="252"/>
                  <a:pt x="145" y="252"/>
                  <a:pt x="144" y="252"/>
                </a:cubicBezTo>
                <a:cubicBezTo>
                  <a:pt x="140" y="254"/>
                  <a:pt x="135" y="256"/>
                  <a:pt x="131" y="257"/>
                </a:cubicBezTo>
                <a:cubicBezTo>
                  <a:pt x="129" y="258"/>
                  <a:pt x="129" y="259"/>
                  <a:pt x="129" y="260"/>
                </a:cubicBezTo>
                <a:cubicBezTo>
                  <a:pt x="129" y="263"/>
                  <a:pt x="129" y="267"/>
                  <a:pt x="129" y="270"/>
                </a:cubicBezTo>
                <a:close/>
                <a:moveTo>
                  <a:pt x="144" y="87"/>
                </a:moveTo>
                <a:cubicBezTo>
                  <a:pt x="144" y="84"/>
                  <a:pt x="144" y="80"/>
                  <a:pt x="144" y="77"/>
                </a:cubicBezTo>
                <a:cubicBezTo>
                  <a:pt x="144" y="76"/>
                  <a:pt x="144" y="75"/>
                  <a:pt x="142" y="75"/>
                </a:cubicBezTo>
                <a:cubicBezTo>
                  <a:pt x="138" y="73"/>
                  <a:pt x="134" y="71"/>
                  <a:pt x="130" y="69"/>
                </a:cubicBezTo>
                <a:cubicBezTo>
                  <a:pt x="129" y="69"/>
                  <a:pt x="128" y="69"/>
                  <a:pt x="127" y="69"/>
                </a:cubicBezTo>
                <a:cubicBezTo>
                  <a:pt x="122" y="71"/>
                  <a:pt x="118" y="73"/>
                  <a:pt x="113" y="75"/>
                </a:cubicBezTo>
                <a:cubicBezTo>
                  <a:pt x="113" y="75"/>
                  <a:pt x="112" y="76"/>
                  <a:pt x="112" y="77"/>
                </a:cubicBezTo>
                <a:cubicBezTo>
                  <a:pt x="112" y="84"/>
                  <a:pt x="112" y="90"/>
                  <a:pt x="112" y="97"/>
                </a:cubicBezTo>
                <a:cubicBezTo>
                  <a:pt x="112" y="98"/>
                  <a:pt x="113" y="99"/>
                  <a:pt x="113" y="99"/>
                </a:cubicBezTo>
                <a:cubicBezTo>
                  <a:pt x="118" y="101"/>
                  <a:pt x="122" y="103"/>
                  <a:pt x="127" y="105"/>
                </a:cubicBezTo>
                <a:cubicBezTo>
                  <a:pt x="127" y="105"/>
                  <a:pt x="129" y="105"/>
                  <a:pt x="129" y="105"/>
                </a:cubicBezTo>
                <a:cubicBezTo>
                  <a:pt x="134" y="103"/>
                  <a:pt x="138" y="101"/>
                  <a:pt x="143" y="99"/>
                </a:cubicBezTo>
                <a:cubicBezTo>
                  <a:pt x="143" y="99"/>
                  <a:pt x="144" y="97"/>
                  <a:pt x="144" y="97"/>
                </a:cubicBezTo>
                <a:cubicBezTo>
                  <a:pt x="144" y="93"/>
                  <a:pt x="144" y="90"/>
                  <a:pt x="144" y="87"/>
                </a:cubicBezTo>
                <a:close/>
                <a:moveTo>
                  <a:pt x="284" y="281"/>
                </a:moveTo>
                <a:cubicBezTo>
                  <a:pt x="277" y="268"/>
                  <a:pt x="271" y="255"/>
                  <a:pt x="264" y="242"/>
                </a:cubicBezTo>
                <a:cubicBezTo>
                  <a:pt x="258" y="255"/>
                  <a:pt x="252" y="268"/>
                  <a:pt x="245" y="281"/>
                </a:cubicBezTo>
                <a:cubicBezTo>
                  <a:pt x="258" y="281"/>
                  <a:pt x="271" y="281"/>
                  <a:pt x="284" y="281"/>
                </a:cubicBezTo>
                <a:close/>
                <a:moveTo>
                  <a:pt x="155" y="114"/>
                </a:moveTo>
                <a:cubicBezTo>
                  <a:pt x="148" y="127"/>
                  <a:pt x="142" y="140"/>
                  <a:pt x="136" y="152"/>
                </a:cubicBezTo>
                <a:cubicBezTo>
                  <a:pt x="149" y="152"/>
                  <a:pt x="161" y="152"/>
                  <a:pt x="174" y="152"/>
                </a:cubicBezTo>
                <a:cubicBezTo>
                  <a:pt x="168" y="140"/>
                  <a:pt x="161" y="127"/>
                  <a:pt x="155" y="114"/>
                </a:cubicBezTo>
                <a:close/>
                <a:moveTo>
                  <a:pt x="205" y="235"/>
                </a:moveTo>
                <a:cubicBezTo>
                  <a:pt x="205" y="228"/>
                  <a:pt x="199" y="222"/>
                  <a:pt x="191" y="222"/>
                </a:cubicBezTo>
                <a:cubicBezTo>
                  <a:pt x="184" y="222"/>
                  <a:pt x="178" y="228"/>
                  <a:pt x="178" y="235"/>
                </a:cubicBezTo>
                <a:cubicBezTo>
                  <a:pt x="178" y="243"/>
                  <a:pt x="184" y="249"/>
                  <a:pt x="191" y="249"/>
                </a:cubicBezTo>
                <a:cubicBezTo>
                  <a:pt x="199" y="249"/>
                  <a:pt x="205" y="243"/>
                  <a:pt x="205" y="235"/>
                </a:cubicBezTo>
                <a:close/>
                <a:moveTo>
                  <a:pt x="203" y="98"/>
                </a:moveTo>
                <a:cubicBezTo>
                  <a:pt x="203" y="91"/>
                  <a:pt x="197" y="85"/>
                  <a:pt x="190" y="85"/>
                </a:cubicBezTo>
                <a:cubicBezTo>
                  <a:pt x="182" y="85"/>
                  <a:pt x="176" y="91"/>
                  <a:pt x="176" y="98"/>
                </a:cubicBezTo>
                <a:cubicBezTo>
                  <a:pt x="176" y="106"/>
                  <a:pt x="182" y="112"/>
                  <a:pt x="190" y="112"/>
                </a:cubicBezTo>
                <a:cubicBezTo>
                  <a:pt x="197" y="112"/>
                  <a:pt x="203" y="106"/>
                  <a:pt x="203" y="98"/>
                </a:cubicBezTo>
                <a:close/>
                <a:moveTo>
                  <a:pt x="109" y="142"/>
                </a:moveTo>
                <a:cubicBezTo>
                  <a:pt x="109" y="134"/>
                  <a:pt x="103" y="128"/>
                  <a:pt x="95" y="128"/>
                </a:cubicBezTo>
                <a:cubicBezTo>
                  <a:pt x="88" y="128"/>
                  <a:pt x="82" y="134"/>
                  <a:pt x="82" y="142"/>
                </a:cubicBezTo>
                <a:cubicBezTo>
                  <a:pt x="82" y="149"/>
                  <a:pt x="88" y="156"/>
                  <a:pt x="95" y="155"/>
                </a:cubicBezTo>
                <a:cubicBezTo>
                  <a:pt x="103" y="155"/>
                  <a:pt x="109" y="149"/>
                  <a:pt x="109" y="142"/>
                </a:cubicBezTo>
                <a:close/>
                <a:moveTo>
                  <a:pt x="314" y="224"/>
                </a:moveTo>
                <a:cubicBezTo>
                  <a:pt x="314" y="216"/>
                  <a:pt x="308" y="210"/>
                  <a:pt x="301" y="210"/>
                </a:cubicBezTo>
                <a:cubicBezTo>
                  <a:pt x="293" y="210"/>
                  <a:pt x="287" y="217"/>
                  <a:pt x="287" y="224"/>
                </a:cubicBezTo>
                <a:cubicBezTo>
                  <a:pt x="287" y="231"/>
                  <a:pt x="293" y="238"/>
                  <a:pt x="301" y="238"/>
                </a:cubicBezTo>
                <a:cubicBezTo>
                  <a:pt x="308" y="238"/>
                  <a:pt x="314" y="232"/>
                  <a:pt x="314" y="224"/>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49" name="TextBox 48"/>
          <p:cNvSpPr txBox="1"/>
          <p:nvPr/>
        </p:nvSpPr>
        <p:spPr bwMode="gray">
          <a:xfrm>
            <a:off x="7316927" y="4263106"/>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Systems Management</a:t>
            </a:r>
          </a:p>
        </p:txBody>
      </p:sp>
      <p:grpSp>
        <p:nvGrpSpPr>
          <p:cNvPr id="50" name="Group 413"/>
          <p:cNvGrpSpPr>
            <a:grpSpLocks noChangeAspect="1"/>
          </p:cNvGrpSpPr>
          <p:nvPr/>
        </p:nvGrpSpPr>
        <p:grpSpPr bwMode="gray">
          <a:xfrm>
            <a:off x="6964224" y="4325641"/>
            <a:ext cx="285702" cy="255970"/>
            <a:chOff x="6728356" y="704065"/>
            <a:chExt cx="1098526" cy="984212"/>
          </a:xfrm>
          <a:solidFill>
            <a:schemeClr val="tx2"/>
          </a:solidFill>
        </p:grpSpPr>
        <p:sp>
          <p:nvSpPr>
            <p:cNvPr id="51" name="object 45"/>
            <p:cNvSpPr/>
            <p:nvPr/>
          </p:nvSpPr>
          <p:spPr bwMode="gray">
            <a:xfrm>
              <a:off x="6728356" y="704065"/>
              <a:ext cx="1098526" cy="984212"/>
            </a:xfrm>
            <a:custGeom>
              <a:avLst/>
              <a:gdLst/>
              <a:ahLst/>
              <a:cxnLst/>
              <a:rect l="l" t="t" r="r" b="b"/>
              <a:pathLst>
                <a:path w="1208379" h="1115440">
                  <a:moveTo>
                    <a:pt x="278853" y="743623"/>
                  </a:moveTo>
                  <a:lnTo>
                    <a:pt x="278853" y="92951"/>
                  </a:lnTo>
                  <a:lnTo>
                    <a:pt x="185902" y="0"/>
                  </a:lnTo>
                  <a:lnTo>
                    <a:pt x="185902" y="790105"/>
                  </a:lnTo>
                  <a:lnTo>
                    <a:pt x="557720" y="976007"/>
                  </a:lnTo>
                  <a:lnTo>
                    <a:pt x="588670" y="883043"/>
                  </a:lnTo>
                  <a:lnTo>
                    <a:pt x="1208379" y="743623"/>
                  </a:lnTo>
                  <a:lnTo>
                    <a:pt x="278853" y="743623"/>
                  </a:lnTo>
                  <a:close/>
                </a:path>
                <a:path w="1208379" h="1115440">
                  <a:moveTo>
                    <a:pt x="1487258" y="976007"/>
                  </a:moveTo>
                  <a:lnTo>
                    <a:pt x="1301343" y="790105"/>
                  </a:lnTo>
                  <a:lnTo>
                    <a:pt x="1301343" y="0"/>
                  </a:lnTo>
                  <a:lnTo>
                    <a:pt x="185902" y="0"/>
                  </a:lnTo>
                  <a:lnTo>
                    <a:pt x="278853" y="92951"/>
                  </a:lnTo>
                  <a:lnTo>
                    <a:pt x="1208379" y="92951"/>
                  </a:lnTo>
                  <a:lnTo>
                    <a:pt x="1208379" y="743623"/>
                  </a:lnTo>
                  <a:lnTo>
                    <a:pt x="588670" y="883043"/>
                  </a:lnTo>
                  <a:lnTo>
                    <a:pt x="898486" y="883043"/>
                  </a:lnTo>
                  <a:lnTo>
                    <a:pt x="929538" y="976007"/>
                  </a:lnTo>
                  <a:lnTo>
                    <a:pt x="557720" y="976007"/>
                  </a:lnTo>
                  <a:lnTo>
                    <a:pt x="185902" y="790105"/>
                  </a:lnTo>
                  <a:lnTo>
                    <a:pt x="0" y="976007"/>
                  </a:lnTo>
                  <a:lnTo>
                    <a:pt x="6640" y="1018668"/>
                  </a:lnTo>
                  <a:lnTo>
                    <a:pt x="25186" y="1055991"/>
                  </a:lnTo>
                  <a:lnTo>
                    <a:pt x="53576" y="1085905"/>
                  </a:lnTo>
                  <a:lnTo>
                    <a:pt x="89749" y="1106340"/>
                  </a:lnTo>
                  <a:lnTo>
                    <a:pt x="131642" y="1115227"/>
                  </a:lnTo>
                  <a:lnTo>
                    <a:pt x="139433" y="1115440"/>
                  </a:lnTo>
                  <a:lnTo>
                    <a:pt x="1347825" y="1115440"/>
                  </a:lnTo>
                  <a:lnTo>
                    <a:pt x="1390467" y="1108795"/>
                  </a:lnTo>
                  <a:lnTo>
                    <a:pt x="1427786" y="1090237"/>
                  </a:lnTo>
                  <a:lnTo>
                    <a:pt x="1457707" y="1061837"/>
                  </a:lnTo>
                  <a:lnTo>
                    <a:pt x="1478152" y="1025665"/>
                  </a:lnTo>
                  <a:lnTo>
                    <a:pt x="1487045" y="983792"/>
                  </a:lnTo>
                  <a:lnTo>
                    <a:pt x="1487258" y="976007"/>
                  </a:lnTo>
                  <a:close/>
                </a:path>
              </a:pathLst>
            </a:custGeom>
            <a:grpFill/>
            <a:ln w="3175" cmpd="sng">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52" name="object 46"/>
            <p:cNvSpPr/>
            <p:nvPr/>
          </p:nvSpPr>
          <p:spPr bwMode="gray">
            <a:xfrm>
              <a:off x="7346538" y="876856"/>
              <a:ext cx="307963" cy="391970"/>
            </a:xfrm>
            <a:custGeom>
              <a:avLst/>
              <a:gdLst/>
              <a:ahLst/>
              <a:cxnLst/>
              <a:rect l="l" t="t" r="r" b="b"/>
              <a:pathLst>
                <a:path w="338759" h="444233">
                  <a:moveTo>
                    <a:pt x="123863" y="444233"/>
                  </a:moveTo>
                  <a:lnTo>
                    <a:pt x="214883" y="444233"/>
                  </a:lnTo>
                  <a:lnTo>
                    <a:pt x="214883" y="91020"/>
                  </a:lnTo>
                  <a:lnTo>
                    <a:pt x="338759" y="91020"/>
                  </a:lnTo>
                  <a:lnTo>
                    <a:pt x="338759" y="0"/>
                  </a:lnTo>
                  <a:lnTo>
                    <a:pt x="0" y="0"/>
                  </a:lnTo>
                  <a:lnTo>
                    <a:pt x="0" y="91020"/>
                  </a:lnTo>
                  <a:lnTo>
                    <a:pt x="123863" y="91020"/>
                  </a:lnTo>
                  <a:lnTo>
                    <a:pt x="123863" y="444233"/>
                  </a:lnTo>
                  <a:close/>
                </a:path>
              </a:pathLst>
            </a:custGeom>
            <a:grpFill/>
            <a:ln w="3175" cmpd="sng">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53" name="object 47"/>
            <p:cNvSpPr/>
            <p:nvPr/>
          </p:nvSpPr>
          <p:spPr bwMode="gray">
            <a:xfrm>
              <a:off x="7181192" y="876480"/>
              <a:ext cx="82745" cy="392351"/>
            </a:xfrm>
            <a:custGeom>
              <a:avLst/>
              <a:gdLst/>
              <a:ahLst/>
              <a:cxnLst/>
              <a:rect l="l" t="t" r="r" b="b"/>
              <a:pathLst>
                <a:path w="91020" h="444665">
                  <a:moveTo>
                    <a:pt x="0" y="444665"/>
                  </a:moveTo>
                  <a:lnTo>
                    <a:pt x="91020" y="444665"/>
                  </a:lnTo>
                  <a:lnTo>
                    <a:pt x="91020" y="0"/>
                  </a:lnTo>
                  <a:lnTo>
                    <a:pt x="0" y="0"/>
                  </a:lnTo>
                  <a:lnTo>
                    <a:pt x="0" y="444665"/>
                  </a:lnTo>
                  <a:close/>
                </a:path>
              </a:pathLst>
            </a:custGeom>
            <a:grpFill/>
            <a:ln w="3175" cmpd="sng">
              <a:solidFill>
                <a:srgbClr val="FFFFFF"/>
              </a:solid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54" name="object 2"/>
            <p:cNvSpPr txBox="1"/>
            <p:nvPr/>
          </p:nvSpPr>
          <p:spPr bwMode="gray">
            <a:xfrm>
              <a:off x="7181192" y="876480"/>
              <a:ext cx="82745" cy="392351"/>
            </a:xfrm>
            <a:prstGeom prst="rect">
              <a:avLst/>
            </a:prstGeom>
            <a:grpFill/>
            <a:ln w="3175" cmpd="sng">
              <a:noFill/>
            </a:ln>
          </p:spPr>
          <p:txBody>
            <a:bodyPr wrap="square" lIns="0" tIns="0" rIns="0" bIns="0" rtlCol="0">
              <a:noAutofit/>
            </a:bodyPr>
            <a:lstStyle/>
            <a:p>
              <a:pPr marL="22794" fontAlgn="auto">
                <a:lnSpc>
                  <a:spcPts val="897"/>
                </a:lnSpc>
                <a:spcBef>
                  <a:spcPts val="0"/>
                </a:spcBef>
                <a:spcAft>
                  <a:spcPts val="0"/>
                </a:spcAft>
              </a:pPr>
              <a:endParaRPr sz="1200" dirty="0">
                <a:solidFill>
                  <a:srgbClr val="A52641">
                    <a:lumMod val="50000"/>
                  </a:srgbClr>
                </a:solidFill>
                <a:latin typeface="Calibri"/>
              </a:endParaRPr>
            </a:p>
          </p:txBody>
        </p:sp>
      </p:grpSp>
      <p:sp>
        <p:nvSpPr>
          <p:cNvPr id="55" name="TextBox 54"/>
          <p:cNvSpPr txBox="1"/>
          <p:nvPr/>
        </p:nvSpPr>
        <p:spPr bwMode="gray">
          <a:xfrm>
            <a:off x="7316927" y="2598291"/>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Analytics and Big Data</a:t>
            </a:r>
          </a:p>
        </p:txBody>
      </p:sp>
      <p:grpSp>
        <p:nvGrpSpPr>
          <p:cNvPr id="56" name="Group 318"/>
          <p:cNvGrpSpPr>
            <a:grpSpLocks noChangeAspect="1"/>
          </p:cNvGrpSpPr>
          <p:nvPr/>
        </p:nvGrpSpPr>
        <p:grpSpPr bwMode="gray">
          <a:xfrm>
            <a:off x="7011306" y="2690830"/>
            <a:ext cx="340210" cy="320022"/>
            <a:chOff x="-767123" y="1712128"/>
            <a:chExt cx="721489" cy="678679"/>
          </a:xfrm>
          <a:solidFill>
            <a:schemeClr val="tx2"/>
          </a:solidFill>
        </p:grpSpPr>
        <p:sp>
          <p:nvSpPr>
            <p:cNvPr id="57" name="Freeform 1685"/>
            <p:cNvSpPr>
              <a:spLocks noEditPoints="1"/>
            </p:cNvSpPr>
            <p:nvPr/>
          </p:nvSpPr>
          <p:spPr bwMode="gray">
            <a:xfrm>
              <a:off x="-767123" y="1712128"/>
              <a:ext cx="721489" cy="678679"/>
            </a:xfrm>
            <a:custGeom>
              <a:avLst/>
              <a:gdLst/>
              <a:ahLst/>
              <a:cxnLst>
                <a:cxn ang="0">
                  <a:pos x="103" y="188"/>
                </a:cxn>
                <a:cxn ang="0">
                  <a:pos x="0" y="188"/>
                </a:cxn>
                <a:cxn ang="0">
                  <a:pos x="0" y="0"/>
                </a:cxn>
                <a:cxn ang="0">
                  <a:pos x="188" y="0"/>
                </a:cxn>
                <a:cxn ang="0">
                  <a:pos x="188" y="125"/>
                </a:cxn>
                <a:cxn ang="0">
                  <a:pos x="212" y="128"/>
                </a:cxn>
                <a:cxn ang="0">
                  <a:pos x="264" y="231"/>
                </a:cxn>
                <a:cxn ang="0">
                  <a:pos x="271" y="246"/>
                </a:cxn>
                <a:cxn ang="0">
                  <a:pos x="289" y="258"/>
                </a:cxn>
                <a:cxn ang="0">
                  <a:pos x="341" y="296"/>
                </a:cxn>
                <a:cxn ang="0">
                  <a:pos x="348" y="323"/>
                </a:cxn>
                <a:cxn ang="0">
                  <a:pos x="319" y="323"/>
                </a:cxn>
                <a:cxn ang="0">
                  <a:pos x="268" y="276"/>
                </a:cxn>
                <a:cxn ang="0">
                  <a:pos x="256" y="263"/>
                </a:cxn>
                <a:cxn ang="0">
                  <a:pos x="241" y="260"/>
                </a:cxn>
                <a:cxn ang="0">
                  <a:pos x="142" y="254"/>
                </a:cxn>
                <a:cxn ang="0">
                  <a:pos x="135" y="157"/>
                </a:cxn>
                <a:cxn ang="0">
                  <a:pos x="164" y="130"/>
                </a:cxn>
                <a:cxn ang="0">
                  <a:pos x="154" y="132"/>
                </a:cxn>
                <a:cxn ang="0">
                  <a:pos x="141" y="120"/>
                </a:cxn>
                <a:cxn ang="0">
                  <a:pos x="139" y="114"/>
                </a:cxn>
                <a:cxn ang="0">
                  <a:pos x="138" y="71"/>
                </a:cxn>
                <a:cxn ang="0">
                  <a:pos x="143" y="62"/>
                </a:cxn>
                <a:cxn ang="0">
                  <a:pos x="153" y="38"/>
                </a:cxn>
                <a:cxn ang="0">
                  <a:pos x="130" y="24"/>
                </a:cxn>
                <a:cxn ang="0">
                  <a:pos x="114" y="45"/>
                </a:cxn>
                <a:cxn ang="0">
                  <a:pos x="108" y="56"/>
                </a:cxn>
                <a:cxn ang="0">
                  <a:pos x="82" y="73"/>
                </a:cxn>
                <a:cxn ang="0">
                  <a:pos x="57" y="89"/>
                </a:cxn>
                <a:cxn ang="0">
                  <a:pos x="44" y="85"/>
                </a:cxn>
                <a:cxn ang="0">
                  <a:pos x="23" y="96"/>
                </a:cxn>
                <a:cxn ang="0">
                  <a:pos x="27" y="119"/>
                </a:cxn>
                <a:cxn ang="0">
                  <a:pos x="52" y="121"/>
                </a:cxn>
                <a:cxn ang="0">
                  <a:pos x="66" y="120"/>
                </a:cxn>
                <a:cxn ang="0">
                  <a:pos x="101" y="134"/>
                </a:cxn>
                <a:cxn ang="0">
                  <a:pos x="114" y="147"/>
                </a:cxn>
                <a:cxn ang="0">
                  <a:pos x="119" y="155"/>
                </a:cxn>
                <a:cxn ang="0">
                  <a:pos x="103" y="188"/>
                </a:cxn>
                <a:cxn ang="0">
                  <a:pos x="147" y="234"/>
                </a:cxn>
                <a:cxn ang="0">
                  <a:pos x="206" y="261"/>
                </a:cxn>
                <a:cxn ang="0">
                  <a:pos x="255" y="212"/>
                </a:cxn>
                <a:cxn ang="0">
                  <a:pos x="232" y="154"/>
                </a:cxn>
                <a:cxn ang="0">
                  <a:pos x="232" y="234"/>
                </a:cxn>
                <a:cxn ang="0">
                  <a:pos x="147" y="234"/>
                </a:cxn>
                <a:cxn ang="0">
                  <a:pos x="202" y="173"/>
                </a:cxn>
                <a:cxn ang="0">
                  <a:pos x="200" y="162"/>
                </a:cxn>
                <a:cxn ang="0">
                  <a:pos x="166" y="147"/>
                </a:cxn>
                <a:cxn ang="0">
                  <a:pos x="138" y="178"/>
                </a:cxn>
                <a:cxn ang="0">
                  <a:pos x="140" y="191"/>
                </a:cxn>
                <a:cxn ang="0">
                  <a:pos x="178" y="207"/>
                </a:cxn>
                <a:cxn ang="0">
                  <a:pos x="202" y="173"/>
                </a:cxn>
              </a:cxnLst>
              <a:rect l="0" t="0" r="r" b="b"/>
              <a:pathLst>
                <a:path w="355" h="332">
                  <a:moveTo>
                    <a:pt x="103" y="188"/>
                  </a:moveTo>
                  <a:cubicBezTo>
                    <a:pt x="70" y="188"/>
                    <a:pt x="35" y="188"/>
                    <a:pt x="0" y="188"/>
                  </a:cubicBezTo>
                  <a:cubicBezTo>
                    <a:pt x="0" y="125"/>
                    <a:pt x="0" y="63"/>
                    <a:pt x="0" y="0"/>
                  </a:cubicBezTo>
                  <a:cubicBezTo>
                    <a:pt x="63" y="0"/>
                    <a:pt x="125" y="0"/>
                    <a:pt x="188" y="0"/>
                  </a:cubicBezTo>
                  <a:cubicBezTo>
                    <a:pt x="188" y="42"/>
                    <a:pt x="188" y="83"/>
                    <a:pt x="188" y="125"/>
                  </a:cubicBezTo>
                  <a:cubicBezTo>
                    <a:pt x="197" y="126"/>
                    <a:pt x="205" y="126"/>
                    <a:pt x="212" y="128"/>
                  </a:cubicBezTo>
                  <a:cubicBezTo>
                    <a:pt x="259" y="139"/>
                    <a:pt x="283" y="187"/>
                    <a:pt x="264" y="231"/>
                  </a:cubicBezTo>
                  <a:cubicBezTo>
                    <a:pt x="260" y="241"/>
                    <a:pt x="261" y="242"/>
                    <a:pt x="271" y="246"/>
                  </a:cubicBezTo>
                  <a:cubicBezTo>
                    <a:pt x="277" y="249"/>
                    <a:pt x="283" y="254"/>
                    <a:pt x="289" y="258"/>
                  </a:cubicBezTo>
                  <a:cubicBezTo>
                    <a:pt x="307" y="270"/>
                    <a:pt x="324" y="283"/>
                    <a:pt x="341" y="296"/>
                  </a:cubicBezTo>
                  <a:cubicBezTo>
                    <a:pt x="353" y="304"/>
                    <a:pt x="355" y="314"/>
                    <a:pt x="348" y="323"/>
                  </a:cubicBezTo>
                  <a:cubicBezTo>
                    <a:pt x="340" y="332"/>
                    <a:pt x="329" y="332"/>
                    <a:pt x="319" y="323"/>
                  </a:cubicBezTo>
                  <a:cubicBezTo>
                    <a:pt x="302" y="308"/>
                    <a:pt x="284" y="292"/>
                    <a:pt x="268" y="276"/>
                  </a:cubicBezTo>
                  <a:cubicBezTo>
                    <a:pt x="263" y="272"/>
                    <a:pt x="260" y="267"/>
                    <a:pt x="256" y="263"/>
                  </a:cubicBezTo>
                  <a:cubicBezTo>
                    <a:pt x="252" y="257"/>
                    <a:pt x="248" y="254"/>
                    <a:pt x="241" y="260"/>
                  </a:cubicBezTo>
                  <a:cubicBezTo>
                    <a:pt x="212" y="283"/>
                    <a:pt x="169" y="280"/>
                    <a:pt x="142" y="254"/>
                  </a:cubicBezTo>
                  <a:cubicBezTo>
                    <a:pt x="116" y="228"/>
                    <a:pt x="113" y="186"/>
                    <a:pt x="135" y="157"/>
                  </a:cubicBezTo>
                  <a:cubicBezTo>
                    <a:pt x="143" y="146"/>
                    <a:pt x="155" y="138"/>
                    <a:pt x="164" y="130"/>
                  </a:cubicBezTo>
                  <a:cubicBezTo>
                    <a:pt x="162" y="130"/>
                    <a:pt x="157" y="131"/>
                    <a:pt x="154" y="132"/>
                  </a:cubicBezTo>
                  <a:cubicBezTo>
                    <a:pt x="149" y="128"/>
                    <a:pt x="145" y="124"/>
                    <a:pt x="141" y="120"/>
                  </a:cubicBezTo>
                  <a:cubicBezTo>
                    <a:pt x="140" y="119"/>
                    <a:pt x="139" y="116"/>
                    <a:pt x="139" y="114"/>
                  </a:cubicBezTo>
                  <a:cubicBezTo>
                    <a:pt x="138" y="100"/>
                    <a:pt x="138" y="85"/>
                    <a:pt x="138" y="71"/>
                  </a:cubicBezTo>
                  <a:cubicBezTo>
                    <a:pt x="138" y="68"/>
                    <a:pt x="141" y="64"/>
                    <a:pt x="143" y="62"/>
                  </a:cubicBezTo>
                  <a:cubicBezTo>
                    <a:pt x="152" y="57"/>
                    <a:pt x="156" y="47"/>
                    <a:pt x="153" y="38"/>
                  </a:cubicBezTo>
                  <a:cubicBezTo>
                    <a:pt x="150" y="28"/>
                    <a:pt x="140" y="23"/>
                    <a:pt x="130" y="24"/>
                  </a:cubicBezTo>
                  <a:cubicBezTo>
                    <a:pt x="121" y="26"/>
                    <a:pt x="112" y="36"/>
                    <a:pt x="114" y="45"/>
                  </a:cubicBezTo>
                  <a:cubicBezTo>
                    <a:pt x="115" y="51"/>
                    <a:pt x="113" y="54"/>
                    <a:pt x="108" y="56"/>
                  </a:cubicBezTo>
                  <a:cubicBezTo>
                    <a:pt x="100" y="62"/>
                    <a:pt x="91" y="68"/>
                    <a:pt x="82" y="73"/>
                  </a:cubicBezTo>
                  <a:cubicBezTo>
                    <a:pt x="73" y="79"/>
                    <a:pt x="65" y="84"/>
                    <a:pt x="57" y="89"/>
                  </a:cubicBezTo>
                  <a:cubicBezTo>
                    <a:pt x="52" y="88"/>
                    <a:pt x="48" y="85"/>
                    <a:pt x="44" y="85"/>
                  </a:cubicBezTo>
                  <a:cubicBezTo>
                    <a:pt x="34" y="83"/>
                    <a:pt x="27" y="87"/>
                    <a:pt x="23" y="96"/>
                  </a:cubicBezTo>
                  <a:cubicBezTo>
                    <a:pt x="19" y="104"/>
                    <a:pt x="21" y="113"/>
                    <a:pt x="27" y="119"/>
                  </a:cubicBezTo>
                  <a:cubicBezTo>
                    <a:pt x="34" y="125"/>
                    <a:pt x="45" y="127"/>
                    <a:pt x="52" y="121"/>
                  </a:cubicBezTo>
                  <a:cubicBezTo>
                    <a:pt x="57" y="117"/>
                    <a:pt x="61" y="117"/>
                    <a:pt x="66" y="120"/>
                  </a:cubicBezTo>
                  <a:cubicBezTo>
                    <a:pt x="77" y="125"/>
                    <a:pt x="89" y="130"/>
                    <a:pt x="101" y="134"/>
                  </a:cubicBezTo>
                  <a:cubicBezTo>
                    <a:pt x="107" y="137"/>
                    <a:pt x="113" y="139"/>
                    <a:pt x="114" y="147"/>
                  </a:cubicBezTo>
                  <a:cubicBezTo>
                    <a:pt x="115" y="150"/>
                    <a:pt x="118" y="152"/>
                    <a:pt x="119" y="155"/>
                  </a:cubicBezTo>
                  <a:cubicBezTo>
                    <a:pt x="114" y="166"/>
                    <a:pt x="109" y="177"/>
                    <a:pt x="103" y="188"/>
                  </a:cubicBezTo>
                  <a:close/>
                  <a:moveTo>
                    <a:pt x="147" y="234"/>
                  </a:moveTo>
                  <a:cubicBezTo>
                    <a:pt x="158" y="255"/>
                    <a:pt x="184" y="264"/>
                    <a:pt x="206" y="261"/>
                  </a:cubicBezTo>
                  <a:cubicBezTo>
                    <a:pt x="230" y="257"/>
                    <a:pt x="251" y="236"/>
                    <a:pt x="255" y="212"/>
                  </a:cubicBezTo>
                  <a:cubicBezTo>
                    <a:pt x="259" y="189"/>
                    <a:pt x="250" y="164"/>
                    <a:pt x="232" y="154"/>
                  </a:cubicBezTo>
                  <a:cubicBezTo>
                    <a:pt x="232" y="181"/>
                    <a:pt x="232" y="207"/>
                    <a:pt x="232" y="234"/>
                  </a:cubicBezTo>
                  <a:cubicBezTo>
                    <a:pt x="204" y="234"/>
                    <a:pt x="176" y="234"/>
                    <a:pt x="147" y="234"/>
                  </a:cubicBezTo>
                  <a:close/>
                  <a:moveTo>
                    <a:pt x="202" y="173"/>
                  </a:moveTo>
                  <a:cubicBezTo>
                    <a:pt x="202" y="170"/>
                    <a:pt x="201" y="166"/>
                    <a:pt x="200" y="162"/>
                  </a:cubicBezTo>
                  <a:cubicBezTo>
                    <a:pt x="194" y="146"/>
                    <a:pt x="179" y="139"/>
                    <a:pt x="166" y="147"/>
                  </a:cubicBezTo>
                  <a:cubicBezTo>
                    <a:pt x="153" y="154"/>
                    <a:pt x="143" y="164"/>
                    <a:pt x="138" y="178"/>
                  </a:cubicBezTo>
                  <a:cubicBezTo>
                    <a:pt x="137" y="182"/>
                    <a:pt x="138" y="188"/>
                    <a:pt x="140" y="191"/>
                  </a:cubicBezTo>
                  <a:cubicBezTo>
                    <a:pt x="147" y="205"/>
                    <a:pt x="163" y="211"/>
                    <a:pt x="178" y="207"/>
                  </a:cubicBezTo>
                  <a:cubicBezTo>
                    <a:pt x="192" y="204"/>
                    <a:pt x="202" y="190"/>
                    <a:pt x="202"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800" dirty="0">
                <a:solidFill>
                  <a:srgbClr val="A52641">
                    <a:lumMod val="50000"/>
                  </a:srgbClr>
                </a:solidFill>
                <a:latin typeface="Calibri"/>
              </a:endParaRPr>
            </a:p>
          </p:txBody>
        </p:sp>
        <p:sp>
          <p:nvSpPr>
            <p:cNvPr id="58" name="Freeform 1686"/>
            <p:cNvSpPr>
              <a:spLocks/>
            </p:cNvSpPr>
            <p:nvPr/>
          </p:nvSpPr>
          <p:spPr bwMode="gray">
            <a:xfrm>
              <a:off x="-650948" y="1828301"/>
              <a:ext cx="152859" cy="146740"/>
            </a:xfrm>
            <a:custGeom>
              <a:avLst/>
              <a:gdLst/>
              <a:ahLst/>
              <a:cxnLst>
                <a:cxn ang="0">
                  <a:pos x="53" y="72"/>
                </a:cxn>
                <a:cxn ang="0">
                  <a:pos x="9" y="54"/>
                </a:cxn>
                <a:cxn ang="0">
                  <a:pos x="7" y="35"/>
                </a:cxn>
                <a:cxn ang="0">
                  <a:pos x="56" y="4"/>
                </a:cxn>
                <a:cxn ang="0">
                  <a:pos x="72" y="12"/>
                </a:cxn>
                <a:cxn ang="0">
                  <a:pos x="72" y="58"/>
                </a:cxn>
                <a:cxn ang="0">
                  <a:pos x="53" y="72"/>
                </a:cxn>
              </a:cxnLst>
              <a:rect l="0" t="0" r="r" b="b"/>
              <a:pathLst>
                <a:path w="73" h="72">
                  <a:moveTo>
                    <a:pt x="53" y="72"/>
                  </a:moveTo>
                  <a:cubicBezTo>
                    <a:pt x="39" y="66"/>
                    <a:pt x="24" y="60"/>
                    <a:pt x="9" y="54"/>
                  </a:cubicBezTo>
                  <a:cubicBezTo>
                    <a:pt x="1" y="50"/>
                    <a:pt x="0" y="40"/>
                    <a:pt x="7" y="35"/>
                  </a:cubicBezTo>
                  <a:cubicBezTo>
                    <a:pt x="24" y="25"/>
                    <a:pt x="40" y="14"/>
                    <a:pt x="56" y="4"/>
                  </a:cubicBezTo>
                  <a:cubicBezTo>
                    <a:pt x="63" y="0"/>
                    <a:pt x="72" y="4"/>
                    <a:pt x="72" y="12"/>
                  </a:cubicBezTo>
                  <a:cubicBezTo>
                    <a:pt x="73" y="28"/>
                    <a:pt x="72" y="44"/>
                    <a:pt x="72" y="58"/>
                  </a:cubicBezTo>
                  <a:cubicBezTo>
                    <a:pt x="66" y="63"/>
                    <a:pt x="60" y="67"/>
                    <a:pt x="53" y="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800" dirty="0">
                <a:solidFill>
                  <a:srgbClr val="A52641">
                    <a:lumMod val="50000"/>
                  </a:srgbClr>
                </a:solidFill>
                <a:latin typeface="Calibri"/>
              </a:endParaRPr>
            </a:p>
          </p:txBody>
        </p:sp>
      </p:grpSp>
      <p:grpSp>
        <p:nvGrpSpPr>
          <p:cNvPr id="59" name="Group 58"/>
          <p:cNvGrpSpPr/>
          <p:nvPr/>
        </p:nvGrpSpPr>
        <p:grpSpPr>
          <a:xfrm>
            <a:off x="1058862" y="1663624"/>
            <a:ext cx="10071100" cy="694524"/>
            <a:chOff x="2226672" y="1635710"/>
            <a:chExt cx="7856477" cy="694524"/>
          </a:xfrm>
          <a:solidFill>
            <a:schemeClr val="accent3"/>
          </a:solidFill>
        </p:grpSpPr>
        <p:sp>
          <p:nvSpPr>
            <p:cNvPr id="60" name="Content Placeholder 2"/>
            <p:cNvSpPr txBox="1">
              <a:spLocks/>
            </p:cNvSpPr>
            <p:nvPr/>
          </p:nvSpPr>
          <p:spPr bwMode="gray">
            <a:xfrm>
              <a:off x="8063549" y="1635710"/>
              <a:ext cx="2019600" cy="694524"/>
            </a:xfrm>
            <a:prstGeom prst="parallelogram">
              <a:avLst/>
            </a:prstGeom>
            <a:solidFill>
              <a:schemeClr val="accent4"/>
            </a:solidFill>
          </p:spPr>
          <p:txBody>
            <a:bodyPr vert="horz" lIns="0" tIns="0" rIns="0" bIns="0" rtlCol="0" anchor="ctr" anchorCtr="0">
              <a:noAutofit/>
            </a:bodyPr>
            <a:lstStyle>
              <a:defPPr>
                <a:defRPr lang="en-US"/>
              </a:defPPr>
              <a:lvl1pPr indent="0" algn="ctr">
                <a:lnSpc>
                  <a:spcPct val="90000"/>
                </a:lnSpc>
                <a:spcBef>
                  <a:spcPts val="0"/>
                </a:spcBef>
                <a:spcAft>
                  <a:spcPts val="600"/>
                </a:spcAft>
                <a:buClr>
                  <a:srgbClr val="58595B">
                    <a:lumMod val="60000"/>
                    <a:lumOff val="40000"/>
                  </a:srgbClr>
                </a:buClr>
                <a:buFont typeface="Arial" panose="020B0604020202020204" pitchFamily="34" charset="0"/>
                <a:buNone/>
                <a:defRPr>
                  <a:solidFill>
                    <a:schemeClr val="bg1"/>
                  </a:solidFill>
                </a:defRPr>
              </a:lvl1pPr>
              <a:lvl2pPr marL="502920"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fontAlgn="auto"/>
              <a:r>
                <a:rPr lang="en-US" sz="2400" dirty="0">
                  <a:solidFill>
                    <a:srgbClr val="FFFFFF"/>
                  </a:solidFill>
                  <a:latin typeface="Calibri"/>
                  <a:cs typeface=""/>
                </a:rPr>
                <a:t>Hybrid</a:t>
              </a:r>
            </a:p>
          </p:txBody>
        </p:sp>
        <p:sp>
          <p:nvSpPr>
            <p:cNvPr id="61" name="Content Placeholder 2"/>
            <p:cNvSpPr txBox="1">
              <a:spLocks/>
            </p:cNvSpPr>
            <p:nvPr/>
          </p:nvSpPr>
          <p:spPr bwMode="gray">
            <a:xfrm>
              <a:off x="2226672" y="1637834"/>
              <a:ext cx="2019600" cy="691627"/>
            </a:xfrm>
            <a:prstGeom prst="parallelogram">
              <a:avLst/>
            </a:prstGeom>
            <a:solidFill>
              <a:schemeClr val="accent5"/>
            </a:solidFill>
          </p:spPr>
          <p:txBody>
            <a:bodyPr vert="horz" lIns="0" tIns="0" rIns="0" bIns="0" rtlCol="0" anchor="ctr"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fontAlgn="auto">
                <a:spcBef>
                  <a:spcPts val="0"/>
                </a:spcBef>
                <a:spcAft>
                  <a:spcPts val="600"/>
                </a:spcAft>
                <a:buClr>
                  <a:srgbClr val="58595B">
                    <a:lumMod val="60000"/>
                    <a:lumOff val="40000"/>
                  </a:srgbClr>
                </a:buClr>
                <a:buFont typeface="Arial" panose="020B0604020202020204" pitchFamily="34" charset="0"/>
                <a:buNone/>
              </a:pPr>
              <a:r>
                <a:rPr lang="en-US" sz="2400" dirty="0">
                  <a:solidFill>
                    <a:srgbClr val="FFFFFF"/>
                  </a:solidFill>
                </a:rPr>
                <a:t>Comprehensive</a:t>
              </a:r>
            </a:p>
          </p:txBody>
        </p:sp>
        <p:sp>
          <p:nvSpPr>
            <p:cNvPr id="62" name="Content Placeholder 2"/>
            <p:cNvSpPr txBox="1">
              <a:spLocks/>
            </p:cNvSpPr>
            <p:nvPr/>
          </p:nvSpPr>
          <p:spPr bwMode="gray">
            <a:xfrm>
              <a:off x="4172298" y="1640274"/>
              <a:ext cx="2019600" cy="688300"/>
            </a:xfrm>
            <a:prstGeom prst="parallelogram">
              <a:avLst/>
            </a:prstGeom>
            <a:solidFill>
              <a:srgbClr val="F80000"/>
            </a:solidFill>
          </p:spPr>
          <p:txBody>
            <a:bodyPr vert="horz" lIns="0" tIns="0" rIns="0" bIns="0" rtlCol="0" anchor="ctr" anchorCtr="0">
              <a:noAutofit/>
            </a:bodyPr>
            <a:lstStyle>
              <a:defPPr>
                <a:defRPr lang="en-US"/>
              </a:defPPr>
              <a:lvl1pPr indent="0" algn="ctr">
                <a:lnSpc>
                  <a:spcPct val="90000"/>
                </a:lnSpc>
                <a:spcBef>
                  <a:spcPts val="0"/>
                </a:spcBef>
                <a:spcAft>
                  <a:spcPts val="600"/>
                </a:spcAft>
                <a:buClr>
                  <a:srgbClr val="58595B">
                    <a:lumMod val="60000"/>
                    <a:lumOff val="40000"/>
                  </a:srgbClr>
                </a:buClr>
                <a:buFont typeface="Arial" panose="020B0604020202020204" pitchFamily="34" charset="0"/>
                <a:buNone/>
                <a:defRPr>
                  <a:solidFill>
                    <a:schemeClr val="bg1"/>
                  </a:solidFill>
                </a:defRPr>
              </a:lvl1pPr>
              <a:lvl2pPr marL="502920"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fontAlgn="auto"/>
              <a:r>
                <a:rPr lang="en-US" sz="2400" dirty="0">
                  <a:solidFill>
                    <a:srgbClr val="FFFFFF"/>
                  </a:solidFill>
                  <a:latin typeface="Calibri"/>
                  <a:cs typeface=""/>
                </a:rPr>
                <a:t>Open</a:t>
              </a:r>
            </a:p>
          </p:txBody>
        </p:sp>
        <p:sp>
          <p:nvSpPr>
            <p:cNvPr id="63" name="Content Placeholder 2"/>
            <p:cNvSpPr txBox="1">
              <a:spLocks/>
            </p:cNvSpPr>
            <p:nvPr/>
          </p:nvSpPr>
          <p:spPr bwMode="gray">
            <a:xfrm>
              <a:off x="6117924" y="1635710"/>
              <a:ext cx="2019600" cy="694524"/>
            </a:xfrm>
            <a:prstGeom prst="parallelogram">
              <a:avLst/>
            </a:prstGeom>
            <a:solidFill>
              <a:schemeClr val="accent3"/>
            </a:solidFill>
          </p:spPr>
          <p:txBody>
            <a:bodyPr vert="horz" lIns="0" tIns="0" rIns="0" bIns="0" rtlCol="0" anchor="ctr" anchorCtr="0">
              <a:noAutofit/>
            </a:bodyPr>
            <a:lstStyle>
              <a:defPPr>
                <a:defRPr lang="en-US"/>
              </a:defPPr>
              <a:lvl1pPr indent="0" algn="ctr">
                <a:lnSpc>
                  <a:spcPct val="90000"/>
                </a:lnSpc>
                <a:spcBef>
                  <a:spcPts val="0"/>
                </a:spcBef>
                <a:spcAft>
                  <a:spcPts val="600"/>
                </a:spcAft>
                <a:buClr>
                  <a:srgbClr val="58595B">
                    <a:lumMod val="60000"/>
                    <a:lumOff val="40000"/>
                  </a:srgbClr>
                </a:buClr>
                <a:buFont typeface="Arial" panose="020B0604020202020204" pitchFamily="34" charset="0"/>
                <a:buNone/>
                <a:defRPr>
                  <a:solidFill>
                    <a:schemeClr val="bg1"/>
                  </a:solidFill>
                </a:defRPr>
              </a:lvl1pPr>
              <a:lvl2pPr marL="502920"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fontAlgn="auto"/>
              <a:r>
                <a:rPr lang="en-US" sz="2400" dirty="0">
                  <a:solidFill>
                    <a:srgbClr val="FFFFFF"/>
                  </a:solidFill>
                  <a:latin typeface="Calibri"/>
                  <a:cs typeface=""/>
                </a:rPr>
                <a:t>Integrated</a:t>
              </a:r>
            </a:p>
          </p:txBody>
        </p:sp>
      </p:grpSp>
      <p:grpSp>
        <p:nvGrpSpPr>
          <p:cNvPr id="64" name="Group 63"/>
          <p:cNvGrpSpPr/>
          <p:nvPr/>
        </p:nvGrpSpPr>
        <p:grpSpPr>
          <a:xfrm>
            <a:off x="6626778" y="2612273"/>
            <a:ext cx="237597" cy="1824957"/>
            <a:chOff x="5019458" y="3254025"/>
            <a:chExt cx="237597" cy="1659052"/>
          </a:xfrm>
        </p:grpSpPr>
        <p:cxnSp>
          <p:nvCxnSpPr>
            <p:cNvPr id="65" name="Straight Connector 64"/>
            <p:cNvCxnSpPr/>
            <p:nvPr/>
          </p:nvCxnSpPr>
          <p:spPr>
            <a:xfrm>
              <a:off x="5021186" y="3254025"/>
              <a:ext cx="0" cy="1657666"/>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5019458" y="3409560"/>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019458" y="3910732"/>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019458" y="4411905"/>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019458" y="4913077"/>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70" name="Freeform 3"/>
          <p:cNvSpPr>
            <a:spLocks noChangeAspect="1" noChangeArrowheads="1"/>
          </p:cNvSpPr>
          <p:nvPr/>
        </p:nvSpPr>
        <p:spPr bwMode="auto">
          <a:xfrm>
            <a:off x="10957859" y="4477779"/>
            <a:ext cx="539105" cy="30324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tx1">
              <a:lumMod val="50000"/>
            </a:schemeClr>
          </a:solidFill>
          <a:ln>
            <a:noFill/>
          </a:ln>
          <a:effectLs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71" name="TextBox 70"/>
          <p:cNvSpPr txBox="1"/>
          <p:nvPr/>
        </p:nvSpPr>
        <p:spPr bwMode="gray">
          <a:xfrm>
            <a:off x="1225941" y="4720190"/>
            <a:ext cx="929770" cy="844847"/>
          </a:xfrm>
          <a:prstGeom prst="rect">
            <a:avLst/>
          </a:prstGeom>
        </p:spPr>
        <p:txBody>
          <a:bodyPr wrap="square">
            <a:spAutoFit/>
          </a:bodyPr>
          <a:lstStyle>
            <a:defPPr>
              <a:defRPr lang="en-US"/>
            </a:defPPr>
            <a:lvl1pPr>
              <a:lnSpc>
                <a:spcPct val="90000"/>
              </a:lnSpc>
              <a:defRPr sz="1200" b="1">
                <a:solidFill>
                  <a:srgbClr val="5F5F5F"/>
                </a:solidFill>
                <a:cs typeface="Arial" pitchFamily="34" charset="0"/>
              </a:defRPr>
            </a:lvl1pPr>
          </a:lstStyle>
          <a:p>
            <a:pPr fontAlgn="auto">
              <a:spcBef>
                <a:spcPts val="0"/>
              </a:spcBef>
              <a:spcAft>
                <a:spcPts val="0"/>
              </a:spcAft>
            </a:pPr>
            <a:r>
              <a:rPr lang="en-US" sz="1800" b="0" dirty="0">
                <a:solidFill>
                  <a:srgbClr val="58595B"/>
                </a:solidFill>
                <a:latin typeface="Calibri"/>
              </a:rPr>
              <a:t>Oracle Data Center</a:t>
            </a:r>
          </a:p>
        </p:txBody>
      </p:sp>
      <p:sp>
        <p:nvSpPr>
          <p:cNvPr id="72" name="Freeform 3"/>
          <p:cNvSpPr>
            <a:spLocks noChangeAspect="1" noChangeArrowheads="1"/>
          </p:cNvSpPr>
          <p:nvPr/>
        </p:nvSpPr>
        <p:spPr bwMode="auto">
          <a:xfrm>
            <a:off x="637242" y="4489324"/>
            <a:ext cx="539105" cy="30324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tx1">
              <a:lumMod val="50000"/>
            </a:schemeClr>
          </a:solidFill>
          <a:ln>
            <a:noFill/>
          </a:ln>
          <a:effectLs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73" name="Freeform 7"/>
          <p:cNvSpPr>
            <a:spLocks noChangeAspect="1" noChangeArrowheads="1"/>
          </p:cNvSpPr>
          <p:nvPr/>
        </p:nvSpPr>
        <p:spPr bwMode="auto">
          <a:xfrm flipH="1">
            <a:off x="544308" y="4852807"/>
            <a:ext cx="704791" cy="682766"/>
          </a:xfrm>
          <a:custGeom>
            <a:avLst/>
            <a:gdLst>
              <a:gd name="T0" fmla="*/ 104 w 2964"/>
              <a:gd name="T1" fmla="*/ 2407 h 2871"/>
              <a:gd name="T2" fmla="*/ 1181 w 2964"/>
              <a:gd name="T3" fmla="*/ 938 h 2871"/>
              <a:gd name="T4" fmla="*/ 1181 w 2964"/>
              <a:gd name="T5" fmla="*/ 892 h 2871"/>
              <a:gd name="T6" fmla="*/ 822 w 2964"/>
              <a:gd name="T7" fmla="*/ 1169 h 2871"/>
              <a:gd name="T8" fmla="*/ 1320 w 2964"/>
              <a:gd name="T9" fmla="*/ 1054 h 2871"/>
              <a:gd name="T10" fmla="*/ 509 w 2964"/>
              <a:gd name="T11" fmla="*/ 1077 h 2871"/>
              <a:gd name="T12" fmla="*/ 1320 w 2964"/>
              <a:gd name="T13" fmla="*/ 649 h 2871"/>
              <a:gd name="T14" fmla="*/ 1320 w 2964"/>
              <a:gd name="T15" fmla="*/ 706 h 2871"/>
              <a:gd name="T16" fmla="*/ 822 w 2964"/>
              <a:gd name="T17" fmla="*/ 996 h 2871"/>
              <a:gd name="T18" fmla="*/ 938 w 2964"/>
              <a:gd name="T19" fmla="*/ 961 h 2871"/>
              <a:gd name="T20" fmla="*/ 984 w 2964"/>
              <a:gd name="T21" fmla="*/ 869 h 2871"/>
              <a:gd name="T22" fmla="*/ 359 w 2964"/>
              <a:gd name="T23" fmla="*/ 1228 h 2871"/>
              <a:gd name="T24" fmla="*/ 243 w 2964"/>
              <a:gd name="T25" fmla="*/ 1251 h 2871"/>
              <a:gd name="T26" fmla="*/ 104 w 2964"/>
              <a:gd name="T27" fmla="*/ 1193 h 2871"/>
              <a:gd name="T28" fmla="*/ 197 w 2964"/>
              <a:gd name="T29" fmla="*/ 1169 h 2871"/>
              <a:gd name="T30" fmla="*/ 104 w 2964"/>
              <a:gd name="T31" fmla="*/ 1089 h 2871"/>
              <a:gd name="T32" fmla="*/ 509 w 2964"/>
              <a:gd name="T33" fmla="*/ 1239 h 2871"/>
              <a:gd name="T34" fmla="*/ 509 w 2964"/>
              <a:gd name="T35" fmla="*/ 1285 h 2871"/>
              <a:gd name="T36" fmla="*/ 104 w 2964"/>
              <a:gd name="T37" fmla="*/ 1494 h 2871"/>
              <a:gd name="T38" fmla="*/ 509 w 2964"/>
              <a:gd name="T39" fmla="*/ 1401 h 2871"/>
              <a:gd name="T40" fmla="*/ 104 w 2964"/>
              <a:gd name="T41" fmla="*/ 2119 h 2871"/>
              <a:gd name="T42" fmla="*/ 509 w 2964"/>
              <a:gd name="T43" fmla="*/ 2223 h 2871"/>
              <a:gd name="T44" fmla="*/ 509 w 2964"/>
              <a:gd name="T45" fmla="*/ 2268 h 2871"/>
              <a:gd name="T46" fmla="*/ 104 w 2964"/>
              <a:gd name="T47" fmla="*/ 1783 h 2871"/>
              <a:gd name="T48" fmla="*/ 509 w 2964"/>
              <a:gd name="T49" fmla="*/ 1737 h 2871"/>
              <a:gd name="T50" fmla="*/ 822 w 2964"/>
              <a:gd name="T51" fmla="*/ 1922 h 2871"/>
              <a:gd name="T52" fmla="*/ 2280 w 2964"/>
              <a:gd name="T53" fmla="*/ 2015 h 2871"/>
              <a:gd name="T54" fmla="*/ 2280 w 2964"/>
              <a:gd name="T55" fmla="*/ 2073 h 2871"/>
              <a:gd name="T56" fmla="*/ 1679 w 2964"/>
              <a:gd name="T57" fmla="*/ 1610 h 2871"/>
              <a:gd name="T58" fmla="*/ 2280 w 2964"/>
              <a:gd name="T59" fmla="*/ 1540 h 2871"/>
              <a:gd name="T60" fmla="*/ 1679 w 2964"/>
              <a:gd name="T61" fmla="*/ 1447 h 2871"/>
              <a:gd name="T62" fmla="*/ 2280 w 2964"/>
              <a:gd name="T63" fmla="*/ 822 h 2871"/>
              <a:gd name="T64" fmla="*/ 2280 w 2964"/>
              <a:gd name="T65" fmla="*/ 880 h 2871"/>
              <a:gd name="T66" fmla="*/ 1679 w 2964"/>
              <a:gd name="T67" fmla="*/ 2245 h 2871"/>
              <a:gd name="T68" fmla="*/ 2280 w 2964"/>
              <a:gd name="T69" fmla="*/ 2257 h 2871"/>
              <a:gd name="T70" fmla="*/ 1528 w 2964"/>
              <a:gd name="T71" fmla="*/ 440 h 2871"/>
              <a:gd name="T72" fmla="*/ 695 w 2964"/>
              <a:gd name="T73" fmla="*/ 741 h 2871"/>
              <a:gd name="T74" fmla="*/ 0 w 2964"/>
              <a:gd name="T75" fmla="*/ 2570 h 2871"/>
              <a:gd name="T76" fmla="*/ 695 w 2964"/>
              <a:gd name="T77" fmla="*/ 2662 h 2871"/>
              <a:gd name="T78" fmla="*/ 1528 w 2964"/>
              <a:gd name="T79" fmla="*/ 2766 h 2871"/>
              <a:gd name="T80" fmla="*/ 2963 w 2964"/>
              <a:gd name="T81" fmla="*/ 324 h 2871"/>
              <a:gd name="T82" fmla="*/ 58 w 2964"/>
              <a:gd name="T83" fmla="*/ 2511 h 2871"/>
              <a:gd name="T84" fmla="*/ 579 w 2964"/>
              <a:gd name="T85" fmla="*/ 2558 h 2871"/>
              <a:gd name="T86" fmla="*/ 776 w 2964"/>
              <a:gd name="T87" fmla="*/ 695 h 2871"/>
              <a:gd name="T88" fmla="*/ 2384 w 2964"/>
              <a:gd name="T89" fmla="*/ 2755 h 2871"/>
              <a:gd name="T90" fmla="*/ 2384 w 2964"/>
              <a:gd name="T91" fmla="*/ 116 h 2871"/>
              <a:gd name="T92" fmla="*/ 1679 w 2964"/>
              <a:gd name="T93" fmla="*/ 2465 h 2871"/>
              <a:gd name="T94" fmla="*/ 2280 w 2964"/>
              <a:gd name="T95" fmla="*/ 2488 h 2871"/>
              <a:gd name="T96" fmla="*/ 822 w 2964"/>
              <a:gd name="T97" fmla="*/ 2454 h 2871"/>
              <a:gd name="T98" fmla="*/ 1320 w 2964"/>
              <a:gd name="T99" fmla="*/ 1251 h 2871"/>
              <a:gd name="T100" fmla="*/ 1320 w 2964"/>
              <a:gd name="T101" fmla="*/ 1494 h 2871"/>
              <a:gd name="T102" fmla="*/ 1679 w 2964"/>
              <a:gd name="T103" fmla="*/ 753 h 2871"/>
              <a:gd name="T104" fmla="*/ 1817 w 2964"/>
              <a:gd name="T105" fmla="*/ 706 h 2871"/>
              <a:gd name="T106" fmla="*/ 822 w 2964"/>
              <a:gd name="T107" fmla="*/ 2107 h 2871"/>
              <a:gd name="T108" fmla="*/ 1320 w 2964"/>
              <a:gd name="T109" fmla="*/ 2234 h 2871"/>
              <a:gd name="T110" fmla="*/ 1320 w 2964"/>
              <a:gd name="T111" fmla="*/ 2292 h 2871"/>
              <a:gd name="T112" fmla="*/ 2049 w 2964"/>
              <a:gd name="T113" fmla="*/ 556 h 2871"/>
              <a:gd name="T114" fmla="*/ 2049 w 2964"/>
              <a:gd name="T115" fmla="*/ 799 h 2871"/>
              <a:gd name="T116" fmla="*/ 1679 w 2964"/>
              <a:gd name="T117" fmla="*/ 591 h 2871"/>
              <a:gd name="T118" fmla="*/ 2107 w 2964"/>
              <a:gd name="T119" fmla="*/ 683 h 2871"/>
              <a:gd name="T120" fmla="*/ 2107 w 2964"/>
              <a:gd name="T121" fmla="*/ 626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4" h="2871">
                <a:moveTo>
                  <a:pt x="509" y="2384"/>
                </a:moveTo>
                <a:lnTo>
                  <a:pt x="104" y="2372"/>
                </a:lnTo>
                <a:lnTo>
                  <a:pt x="104" y="2407"/>
                </a:lnTo>
                <a:lnTo>
                  <a:pt x="509" y="2431"/>
                </a:lnTo>
                <a:lnTo>
                  <a:pt x="509" y="2384"/>
                </a:lnTo>
                <a:close/>
                <a:moveTo>
                  <a:pt x="1181" y="938"/>
                </a:moveTo>
                <a:lnTo>
                  <a:pt x="1320" y="903"/>
                </a:lnTo>
                <a:lnTo>
                  <a:pt x="1320" y="845"/>
                </a:lnTo>
                <a:lnTo>
                  <a:pt x="1181" y="892"/>
                </a:lnTo>
                <a:lnTo>
                  <a:pt x="1181" y="938"/>
                </a:lnTo>
                <a:close/>
                <a:moveTo>
                  <a:pt x="1320" y="1054"/>
                </a:moveTo>
                <a:lnTo>
                  <a:pt x="822" y="1169"/>
                </a:lnTo>
                <a:lnTo>
                  <a:pt x="822" y="1216"/>
                </a:lnTo>
                <a:lnTo>
                  <a:pt x="1320" y="1100"/>
                </a:lnTo>
                <a:lnTo>
                  <a:pt x="1320" y="1054"/>
                </a:lnTo>
                <a:close/>
                <a:moveTo>
                  <a:pt x="394" y="1158"/>
                </a:moveTo>
                <a:lnTo>
                  <a:pt x="509" y="1123"/>
                </a:lnTo>
                <a:lnTo>
                  <a:pt x="509" y="1077"/>
                </a:lnTo>
                <a:lnTo>
                  <a:pt x="394" y="1112"/>
                </a:lnTo>
                <a:lnTo>
                  <a:pt x="394" y="1158"/>
                </a:lnTo>
                <a:close/>
                <a:moveTo>
                  <a:pt x="1320" y="649"/>
                </a:moveTo>
                <a:lnTo>
                  <a:pt x="822" y="811"/>
                </a:lnTo>
                <a:lnTo>
                  <a:pt x="822" y="857"/>
                </a:lnTo>
                <a:lnTo>
                  <a:pt x="1320" y="706"/>
                </a:lnTo>
                <a:lnTo>
                  <a:pt x="1320" y="649"/>
                </a:lnTo>
                <a:close/>
                <a:moveTo>
                  <a:pt x="938" y="961"/>
                </a:moveTo>
                <a:lnTo>
                  <a:pt x="822" y="996"/>
                </a:lnTo>
                <a:lnTo>
                  <a:pt x="822" y="1042"/>
                </a:lnTo>
                <a:lnTo>
                  <a:pt x="938" y="1008"/>
                </a:lnTo>
                <a:lnTo>
                  <a:pt x="938" y="961"/>
                </a:lnTo>
                <a:close/>
                <a:moveTo>
                  <a:pt x="1123" y="1031"/>
                </a:moveTo>
                <a:lnTo>
                  <a:pt x="1123" y="834"/>
                </a:lnTo>
                <a:lnTo>
                  <a:pt x="984" y="869"/>
                </a:lnTo>
                <a:lnTo>
                  <a:pt x="984" y="1065"/>
                </a:lnTo>
                <a:lnTo>
                  <a:pt x="1123" y="1031"/>
                </a:lnTo>
                <a:close/>
                <a:moveTo>
                  <a:pt x="359" y="1228"/>
                </a:moveTo>
                <a:lnTo>
                  <a:pt x="359" y="1065"/>
                </a:lnTo>
                <a:lnTo>
                  <a:pt x="243" y="1100"/>
                </a:lnTo>
                <a:lnTo>
                  <a:pt x="243" y="1251"/>
                </a:lnTo>
                <a:lnTo>
                  <a:pt x="359" y="1228"/>
                </a:lnTo>
                <a:close/>
                <a:moveTo>
                  <a:pt x="197" y="1169"/>
                </a:moveTo>
                <a:lnTo>
                  <a:pt x="104" y="1193"/>
                </a:lnTo>
                <a:lnTo>
                  <a:pt x="104" y="1239"/>
                </a:lnTo>
                <a:lnTo>
                  <a:pt x="197" y="1204"/>
                </a:lnTo>
                <a:lnTo>
                  <a:pt x="197" y="1169"/>
                </a:lnTo>
                <a:close/>
                <a:moveTo>
                  <a:pt x="509" y="915"/>
                </a:moveTo>
                <a:lnTo>
                  <a:pt x="104" y="1054"/>
                </a:lnTo>
                <a:lnTo>
                  <a:pt x="104" y="1089"/>
                </a:lnTo>
                <a:lnTo>
                  <a:pt x="509" y="961"/>
                </a:lnTo>
                <a:lnTo>
                  <a:pt x="509" y="915"/>
                </a:lnTo>
                <a:close/>
                <a:moveTo>
                  <a:pt x="509" y="1239"/>
                </a:moveTo>
                <a:lnTo>
                  <a:pt x="104" y="1343"/>
                </a:lnTo>
                <a:lnTo>
                  <a:pt x="104" y="1378"/>
                </a:lnTo>
                <a:lnTo>
                  <a:pt x="509" y="1285"/>
                </a:lnTo>
                <a:lnTo>
                  <a:pt x="509" y="1239"/>
                </a:lnTo>
                <a:close/>
                <a:moveTo>
                  <a:pt x="509" y="1401"/>
                </a:moveTo>
                <a:lnTo>
                  <a:pt x="104" y="1494"/>
                </a:lnTo>
                <a:lnTo>
                  <a:pt x="104" y="1679"/>
                </a:lnTo>
                <a:lnTo>
                  <a:pt x="509" y="1610"/>
                </a:lnTo>
                <a:lnTo>
                  <a:pt x="509" y="1401"/>
                </a:lnTo>
                <a:close/>
                <a:moveTo>
                  <a:pt x="509" y="2061"/>
                </a:moveTo>
                <a:lnTo>
                  <a:pt x="104" y="2073"/>
                </a:lnTo>
                <a:lnTo>
                  <a:pt x="104" y="2119"/>
                </a:lnTo>
                <a:lnTo>
                  <a:pt x="509" y="2107"/>
                </a:lnTo>
                <a:lnTo>
                  <a:pt x="509" y="2061"/>
                </a:lnTo>
                <a:close/>
                <a:moveTo>
                  <a:pt x="509" y="2223"/>
                </a:moveTo>
                <a:lnTo>
                  <a:pt x="104" y="2223"/>
                </a:lnTo>
                <a:lnTo>
                  <a:pt x="104" y="2257"/>
                </a:lnTo>
                <a:lnTo>
                  <a:pt x="509" y="2268"/>
                </a:lnTo>
                <a:lnTo>
                  <a:pt x="509" y="2223"/>
                </a:lnTo>
                <a:close/>
                <a:moveTo>
                  <a:pt x="509" y="1737"/>
                </a:moveTo>
                <a:lnTo>
                  <a:pt x="104" y="1783"/>
                </a:lnTo>
                <a:lnTo>
                  <a:pt x="104" y="1969"/>
                </a:lnTo>
                <a:lnTo>
                  <a:pt x="509" y="1934"/>
                </a:lnTo>
                <a:lnTo>
                  <a:pt x="509" y="1737"/>
                </a:lnTo>
                <a:close/>
                <a:moveTo>
                  <a:pt x="1320" y="1644"/>
                </a:moveTo>
                <a:lnTo>
                  <a:pt x="822" y="1702"/>
                </a:lnTo>
                <a:lnTo>
                  <a:pt x="822" y="1922"/>
                </a:lnTo>
                <a:lnTo>
                  <a:pt x="1320" y="1899"/>
                </a:lnTo>
                <a:lnTo>
                  <a:pt x="1320" y="1644"/>
                </a:lnTo>
                <a:close/>
                <a:moveTo>
                  <a:pt x="2280" y="2015"/>
                </a:moveTo>
                <a:lnTo>
                  <a:pt x="1679" y="2038"/>
                </a:lnTo>
                <a:lnTo>
                  <a:pt x="1679" y="2096"/>
                </a:lnTo>
                <a:lnTo>
                  <a:pt x="2280" y="2073"/>
                </a:lnTo>
                <a:lnTo>
                  <a:pt x="2280" y="2015"/>
                </a:lnTo>
                <a:close/>
                <a:moveTo>
                  <a:pt x="2280" y="1540"/>
                </a:moveTo>
                <a:lnTo>
                  <a:pt x="1679" y="1610"/>
                </a:lnTo>
                <a:lnTo>
                  <a:pt x="1679" y="1876"/>
                </a:lnTo>
                <a:lnTo>
                  <a:pt x="2280" y="1841"/>
                </a:lnTo>
                <a:lnTo>
                  <a:pt x="2280" y="1540"/>
                </a:lnTo>
                <a:close/>
                <a:moveTo>
                  <a:pt x="2280" y="1054"/>
                </a:moveTo>
                <a:lnTo>
                  <a:pt x="1679" y="1181"/>
                </a:lnTo>
                <a:lnTo>
                  <a:pt x="1679" y="1447"/>
                </a:lnTo>
                <a:lnTo>
                  <a:pt x="2280" y="1355"/>
                </a:lnTo>
                <a:lnTo>
                  <a:pt x="2280" y="1054"/>
                </a:lnTo>
                <a:close/>
                <a:moveTo>
                  <a:pt x="2280" y="822"/>
                </a:moveTo>
                <a:lnTo>
                  <a:pt x="1679" y="961"/>
                </a:lnTo>
                <a:lnTo>
                  <a:pt x="1679" y="1019"/>
                </a:lnTo>
                <a:lnTo>
                  <a:pt x="2280" y="880"/>
                </a:lnTo>
                <a:lnTo>
                  <a:pt x="2280" y="822"/>
                </a:lnTo>
                <a:close/>
                <a:moveTo>
                  <a:pt x="2280" y="2257"/>
                </a:moveTo>
                <a:lnTo>
                  <a:pt x="1679" y="2245"/>
                </a:lnTo>
                <a:lnTo>
                  <a:pt x="1679" y="2303"/>
                </a:lnTo>
                <a:lnTo>
                  <a:pt x="2280" y="2315"/>
                </a:lnTo>
                <a:lnTo>
                  <a:pt x="2280" y="2257"/>
                </a:lnTo>
                <a:close/>
                <a:moveTo>
                  <a:pt x="2384" y="0"/>
                </a:moveTo>
                <a:lnTo>
                  <a:pt x="1528" y="324"/>
                </a:lnTo>
                <a:lnTo>
                  <a:pt x="1528" y="440"/>
                </a:lnTo>
                <a:lnTo>
                  <a:pt x="1401" y="371"/>
                </a:lnTo>
                <a:lnTo>
                  <a:pt x="695" y="637"/>
                </a:lnTo>
                <a:lnTo>
                  <a:pt x="695" y="741"/>
                </a:lnTo>
                <a:lnTo>
                  <a:pt x="579" y="683"/>
                </a:lnTo>
                <a:lnTo>
                  <a:pt x="0" y="903"/>
                </a:lnTo>
                <a:lnTo>
                  <a:pt x="0" y="2570"/>
                </a:lnTo>
                <a:lnTo>
                  <a:pt x="579" y="2650"/>
                </a:lnTo>
                <a:lnTo>
                  <a:pt x="695" y="2627"/>
                </a:lnTo>
                <a:lnTo>
                  <a:pt x="695" y="2662"/>
                </a:lnTo>
                <a:lnTo>
                  <a:pt x="1401" y="2743"/>
                </a:lnTo>
                <a:lnTo>
                  <a:pt x="1528" y="2720"/>
                </a:lnTo>
                <a:lnTo>
                  <a:pt x="1528" y="2766"/>
                </a:lnTo>
                <a:lnTo>
                  <a:pt x="2384" y="2870"/>
                </a:lnTo>
                <a:lnTo>
                  <a:pt x="2963" y="2766"/>
                </a:lnTo>
                <a:lnTo>
                  <a:pt x="2963" y="324"/>
                </a:lnTo>
                <a:lnTo>
                  <a:pt x="2384" y="0"/>
                </a:lnTo>
                <a:close/>
                <a:moveTo>
                  <a:pt x="579" y="2558"/>
                </a:moveTo>
                <a:lnTo>
                  <a:pt x="58" y="2511"/>
                </a:lnTo>
                <a:lnTo>
                  <a:pt x="58" y="950"/>
                </a:lnTo>
                <a:lnTo>
                  <a:pt x="579" y="765"/>
                </a:lnTo>
                <a:lnTo>
                  <a:pt x="579" y="2558"/>
                </a:lnTo>
                <a:close/>
                <a:moveTo>
                  <a:pt x="1401" y="2650"/>
                </a:moveTo>
                <a:lnTo>
                  <a:pt x="776" y="2581"/>
                </a:lnTo>
                <a:lnTo>
                  <a:pt x="776" y="695"/>
                </a:lnTo>
                <a:lnTo>
                  <a:pt x="1401" y="475"/>
                </a:lnTo>
                <a:lnTo>
                  <a:pt x="1401" y="2650"/>
                </a:lnTo>
                <a:close/>
                <a:moveTo>
                  <a:pt x="2384" y="2755"/>
                </a:moveTo>
                <a:lnTo>
                  <a:pt x="1621" y="2674"/>
                </a:lnTo>
                <a:lnTo>
                  <a:pt x="1621" y="394"/>
                </a:lnTo>
                <a:lnTo>
                  <a:pt x="2384" y="116"/>
                </a:lnTo>
                <a:lnTo>
                  <a:pt x="2384" y="2755"/>
                </a:lnTo>
                <a:close/>
                <a:moveTo>
                  <a:pt x="2280" y="2488"/>
                </a:moveTo>
                <a:lnTo>
                  <a:pt x="1679" y="2465"/>
                </a:lnTo>
                <a:lnTo>
                  <a:pt x="1679" y="2523"/>
                </a:lnTo>
                <a:lnTo>
                  <a:pt x="2280" y="2558"/>
                </a:lnTo>
                <a:lnTo>
                  <a:pt x="2280" y="2488"/>
                </a:lnTo>
                <a:close/>
                <a:moveTo>
                  <a:pt x="1320" y="2431"/>
                </a:moveTo>
                <a:lnTo>
                  <a:pt x="822" y="2407"/>
                </a:lnTo>
                <a:lnTo>
                  <a:pt x="822" y="2454"/>
                </a:lnTo>
                <a:lnTo>
                  <a:pt x="1320" y="2488"/>
                </a:lnTo>
                <a:lnTo>
                  <a:pt x="1320" y="2431"/>
                </a:lnTo>
                <a:close/>
                <a:moveTo>
                  <a:pt x="1320" y="1251"/>
                </a:moveTo>
                <a:lnTo>
                  <a:pt x="822" y="1343"/>
                </a:lnTo>
                <a:lnTo>
                  <a:pt x="822" y="1575"/>
                </a:lnTo>
                <a:lnTo>
                  <a:pt x="1320" y="1494"/>
                </a:lnTo>
                <a:lnTo>
                  <a:pt x="1320" y="1251"/>
                </a:lnTo>
                <a:close/>
                <a:moveTo>
                  <a:pt x="1817" y="706"/>
                </a:moveTo>
                <a:lnTo>
                  <a:pt x="1679" y="753"/>
                </a:lnTo>
                <a:lnTo>
                  <a:pt x="1679" y="811"/>
                </a:lnTo>
                <a:lnTo>
                  <a:pt x="1817" y="765"/>
                </a:lnTo>
                <a:lnTo>
                  <a:pt x="1817" y="706"/>
                </a:lnTo>
                <a:close/>
                <a:moveTo>
                  <a:pt x="1320" y="2038"/>
                </a:moveTo>
                <a:lnTo>
                  <a:pt x="822" y="2061"/>
                </a:lnTo>
                <a:lnTo>
                  <a:pt x="822" y="2107"/>
                </a:lnTo>
                <a:lnTo>
                  <a:pt x="1320" y="2096"/>
                </a:lnTo>
                <a:lnTo>
                  <a:pt x="1320" y="2038"/>
                </a:lnTo>
                <a:close/>
                <a:moveTo>
                  <a:pt x="1320" y="2234"/>
                </a:moveTo>
                <a:lnTo>
                  <a:pt x="822" y="2234"/>
                </a:lnTo>
                <a:lnTo>
                  <a:pt x="822" y="2280"/>
                </a:lnTo>
                <a:lnTo>
                  <a:pt x="1320" y="2292"/>
                </a:lnTo>
                <a:lnTo>
                  <a:pt x="1320" y="2234"/>
                </a:lnTo>
                <a:close/>
                <a:moveTo>
                  <a:pt x="2049" y="799"/>
                </a:moveTo>
                <a:lnTo>
                  <a:pt x="2049" y="556"/>
                </a:lnTo>
                <a:lnTo>
                  <a:pt x="1876" y="602"/>
                </a:lnTo>
                <a:lnTo>
                  <a:pt x="1876" y="834"/>
                </a:lnTo>
                <a:lnTo>
                  <a:pt x="2049" y="799"/>
                </a:lnTo>
                <a:close/>
                <a:moveTo>
                  <a:pt x="2280" y="336"/>
                </a:moveTo>
                <a:lnTo>
                  <a:pt x="1679" y="533"/>
                </a:lnTo>
                <a:lnTo>
                  <a:pt x="1679" y="591"/>
                </a:lnTo>
                <a:lnTo>
                  <a:pt x="2280" y="406"/>
                </a:lnTo>
                <a:lnTo>
                  <a:pt x="2280" y="336"/>
                </a:lnTo>
                <a:close/>
                <a:moveTo>
                  <a:pt x="2107" y="683"/>
                </a:moveTo>
                <a:lnTo>
                  <a:pt x="2280" y="637"/>
                </a:lnTo>
                <a:lnTo>
                  <a:pt x="2280" y="579"/>
                </a:lnTo>
                <a:lnTo>
                  <a:pt x="2107" y="626"/>
                </a:lnTo>
                <a:lnTo>
                  <a:pt x="2107" y="683"/>
                </a:lnTo>
                <a:close/>
              </a:path>
            </a:pathLst>
          </a:custGeom>
          <a:solidFill>
            <a:schemeClr val="tx1">
              <a:lumMod val="50000"/>
            </a:schemeClr>
          </a:solidFill>
          <a:ln>
            <a:noFill/>
          </a:ln>
          <a:effectLs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74" name="Rectangle 73"/>
          <p:cNvSpPr/>
          <p:nvPr/>
        </p:nvSpPr>
        <p:spPr bwMode="gray">
          <a:xfrm>
            <a:off x="509015" y="3917798"/>
            <a:ext cx="795558" cy="595548"/>
          </a:xfrm>
          <a:prstGeom prst="rect">
            <a:avLst/>
          </a:prstGeom>
        </p:spPr>
        <p:txBody>
          <a:bodyPr wrap="square">
            <a:spAutoFit/>
          </a:bodyPr>
          <a:lstStyle/>
          <a:p>
            <a:pPr algn="ctr" fontAlgn="auto">
              <a:lnSpc>
                <a:spcPct val="90000"/>
              </a:lnSpc>
              <a:spcBef>
                <a:spcPts val="0"/>
              </a:spcBef>
              <a:spcAft>
                <a:spcPts val="0"/>
              </a:spcAft>
              <a:defRPr/>
            </a:pPr>
            <a:r>
              <a:rPr lang="en-US" dirty="0">
                <a:solidFill>
                  <a:srgbClr val="58595B"/>
                </a:solidFill>
                <a:latin typeface="Calibri"/>
              </a:rPr>
              <a:t>Oracle Cloud</a:t>
            </a:r>
          </a:p>
        </p:txBody>
      </p:sp>
      <p:sp>
        <p:nvSpPr>
          <p:cNvPr id="75" name="Freeform 74"/>
          <p:cNvSpPr>
            <a:spLocks noChangeAspect="1" noEditPoints="1"/>
          </p:cNvSpPr>
          <p:nvPr/>
        </p:nvSpPr>
        <p:spPr bwMode="gray">
          <a:xfrm>
            <a:off x="10908798" y="4819236"/>
            <a:ext cx="637226" cy="683525"/>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5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US" sz="2399" dirty="0">
              <a:solidFill>
                <a:srgbClr val="FFFFFF"/>
              </a:solidFill>
            </a:endParaRPr>
          </a:p>
        </p:txBody>
      </p:sp>
      <p:sp>
        <p:nvSpPr>
          <p:cNvPr id="76" name="TextBox 75"/>
          <p:cNvSpPr txBox="1"/>
          <p:nvPr/>
        </p:nvSpPr>
        <p:spPr bwMode="gray">
          <a:xfrm>
            <a:off x="10132229" y="4750058"/>
            <a:ext cx="810999" cy="844847"/>
          </a:xfrm>
          <a:prstGeom prst="rect">
            <a:avLst/>
          </a:prstGeom>
        </p:spPr>
        <p:txBody>
          <a:bodyPr wrap="square">
            <a:spAutoFit/>
          </a:bodyPr>
          <a:lstStyle>
            <a:defPPr>
              <a:defRPr lang="en-US"/>
            </a:defPPr>
            <a:lvl1pPr>
              <a:lnSpc>
                <a:spcPct val="90000"/>
              </a:lnSpc>
              <a:defRPr sz="1200" b="1">
                <a:solidFill>
                  <a:srgbClr val="5F5F5F"/>
                </a:solidFill>
                <a:cs typeface="Arial" pitchFamily="34" charset="0"/>
              </a:defRPr>
            </a:lvl1pPr>
          </a:lstStyle>
          <a:p>
            <a:pPr algn="r" fontAlgn="auto">
              <a:spcBef>
                <a:spcPts val="0"/>
              </a:spcBef>
              <a:spcAft>
                <a:spcPts val="0"/>
              </a:spcAft>
            </a:pPr>
            <a:r>
              <a:rPr lang="en-US" sz="1800" b="0" dirty="0">
                <a:solidFill>
                  <a:srgbClr val="58595B"/>
                </a:solidFill>
                <a:latin typeface="Calibri"/>
              </a:rPr>
              <a:t>Your Data Center</a:t>
            </a:r>
          </a:p>
        </p:txBody>
      </p:sp>
      <p:sp>
        <p:nvSpPr>
          <p:cNvPr id="77" name="Rectangle 76"/>
          <p:cNvSpPr/>
          <p:nvPr/>
        </p:nvSpPr>
        <p:spPr bwMode="gray">
          <a:xfrm>
            <a:off x="10466064" y="3901346"/>
            <a:ext cx="1522696" cy="612000"/>
          </a:xfrm>
          <a:prstGeom prst="rect">
            <a:avLst/>
          </a:prstGeom>
        </p:spPr>
        <p:txBody>
          <a:bodyPr wrap="square">
            <a:spAutoFit/>
          </a:bodyPr>
          <a:lstStyle/>
          <a:p>
            <a:pPr algn="ctr" fontAlgn="auto">
              <a:lnSpc>
                <a:spcPct val="90000"/>
              </a:lnSpc>
              <a:spcBef>
                <a:spcPts val="0"/>
              </a:spcBef>
              <a:spcAft>
                <a:spcPts val="0"/>
              </a:spcAft>
              <a:defRPr/>
            </a:pPr>
            <a:r>
              <a:rPr lang="en-US" dirty="0">
                <a:solidFill>
                  <a:srgbClr val="58595B"/>
                </a:solidFill>
                <a:latin typeface="Calibri"/>
              </a:rPr>
              <a:t>Oracle Cloud at Customer</a:t>
            </a:r>
          </a:p>
        </p:txBody>
      </p:sp>
      <p:grpSp>
        <p:nvGrpSpPr>
          <p:cNvPr id="78" name="Group 77"/>
          <p:cNvGrpSpPr/>
          <p:nvPr/>
        </p:nvGrpSpPr>
        <p:grpSpPr>
          <a:xfrm>
            <a:off x="2512658" y="2612273"/>
            <a:ext cx="237597" cy="1824957"/>
            <a:chOff x="5019458" y="3254025"/>
            <a:chExt cx="237597" cy="1659052"/>
          </a:xfrm>
        </p:grpSpPr>
        <p:cxnSp>
          <p:nvCxnSpPr>
            <p:cNvPr id="79" name="Straight Connector 78"/>
            <p:cNvCxnSpPr/>
            <p:nvPr/>
          </p:nvCxnSpPr>
          <p:spPr>
            <a:xfrm>
              <a:off x="5021186" y="3254025"/>
              <a:ext cx="0" cy="1657666"/>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019458" y="3409560"/>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019458" y="3910732"/>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019458" y="4411905"/>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019458" y="4913077"/>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bwMode="gray">
          <a:xfrm>
            <a:off x="3284162" y="3714197"/>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Enterprise Integration</a:t>
            </a:r>
          </a:p>
        </p:txBody>
      </p:sp>
      <p:grpSp>
        <p:nvGrpSpPr>
          <p:cNvPr id="85" name="Group 399"/>
          <p:cNvGrpSpPr>
            <a:grpSpLocks noChangeAspect="1"/>
          </p:cNvGrpSpPr>
          <p:nvPr/>
        </p:nvGrpSpPr>
        <p:grpSpPr bwMode="gray">
          <a:xfrm>
            <a:off x="2913083" y="3720097"/>
            <a:ext cx="339928" cy="262683"/>
            <a:chOff x="1429813" y="1867477"/>
            <a:chExt cx="632500" cy="403941"/>
          </a:xfrm>
          <a:solidFill>
            <a:schemeClr val="tx2"/>
          </a:solidFill>
        </p:grpSpPr>
        <p:sp>
          <p:nvSpPr>
            <p:cNvPr id="86" name="Freeform 1469"/>
            <p:cNvSpPr>
              <a:spLocks/>
            </p:cNvSpPr>
            <p:nvPr/>
          </p:nvSpPr>
          <p:spPr bwMode="gray">
            <a:xfrm>
              <a:off x="1647734" y="1867477"/>
              <a:ext cx="201974" cy="159451"/>
            </a:xfrm>
            <a:custGeom>
              <a:avLst/>
              <a:gdLst/>
              <a:ahLst/>
              <a:cxnLst>
                <a:cxn ang="0">
                  <a:pos x="0" y="91"/>
                </a:cxn>
                <a:cxn ang="0">
                  <a:pos x="0" y="0"/>
                </a:cxn>
                <a:cxn ang="0">
                  <a:pos x="33" y="0"/>
                </a:cxn>
                <a:cxn ang="0">
                  <a:pos x="39" y="4"/>
                </a:cxn>
                <a:cxn ang="0">
                  <a:pos x="52" y="11"/>
                </a:cxn>
                <a:cxn ang="0">
                  <a:pos x="100" y="11"/>
                </a:cxn>
                <a:cxn ang="0">
                  <a:pos x="113" y="24"/>
                </a:cxn>
                <a:cxn ang="0">
                  <a:pos x="113" y="91"/>
                </a:cxn>
                <a:cxn ang="0">
                  <a:pos x="0" y="91"/>
                </a:cxn>
              </a:cxnLst>
              <a:rect l="0" t="0" r="r" b="b"/>
              <a:pathLst>
                <a:path w="113" h="91">
                  <a:moveTo>
                    <a:pt x="0" y="91"/>
                  </a:moveTo>
                  <a:cubicBezTo>
                    <a:pt x="0" y="61"/>
                    <a:pt x="0" y="31"/>
                    <a:pt x="0" y="0"/>
                  </a:cubicBezTo>
                  <a:cubicBezTo>
                    <a:pt x="11" y="0"/>
                    <a:pt x="22" y="0"/>
                    <a:pt x="33" y="0"/>
                  </a:cubicBezTo>
                  <a:cubicBezTo>
                    <a:pt x="35" y="1"/>
                    <a:pt x="38" y="3"/>
                    <a:pt x="39" y="4"/>
                  </a:cubicBezTo>
                  <a:cubicBezTo>
                    <a:pt x="41" y="11"/>
                    <a:pt x="46" y="11"/>
                    <a:pt x="52" y="11"/>
                  </a:cubicBezTo>
                  <a:cubicBezTo>
                    <a:pt x="68" y="11"/>
                    <a:pt x="84" y="11"/>
                    <a:pt x="100" y="11"/>
                  </a:cubicBezTo>
                  <a:cubicBezTo>
                    <a:pt x="111" y="11"/>
                    <a:pt x="113" y="14"/>
                    <a:pt x="113" y="24"/>
                  </a:cubicBezTo>
                  <a:cubicBezTo>
                    <a:pt x="113" y="46"/>
                    <a:pt x="113" y="68"/>
                    <a:pt x="113" y="91"/>
                  </a:cubicBezTo>
                  <a:cubicBezTo>
                    <a:pt x="75" y="91"/>
                    <a:pt x="38" y="91"/>
                    <a:pt x="0" y="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87" name="Freeform 1470"/>
            <p:cNvSpPr>
              <a:spLocks/>
            </p:cNvSpPr>
            <p:nvPr/>
          </p:nvSpPr>
          <p:spPr bwMode="gray">
            <a:xfrm>
              <a:off x="1429813" y="2106651"/>
              <a:ext cx="207288" cy="164767"/>
            </a:xfrm>
            <a:custGeom>
              <a:avLst/>
              <a:gdLst/>
              <a:ahLst/>
              <a:cxnLst>
                <a:cxn ang="0">
                  <a:pos x="0" y="0"/>
                </a:cxn>
                <a:cxn ang="0">
                  <a:pos x="35" y="0"/>
                </a:cxn>
                <a:cxn ang="0">
                  <a:pos x="40" y="3"/>
                </a:cxn>
                <a:cxn ang="0">
                  <a:pos x="54" y="10"/>
                </a:cxn>
                <a:cxn ang="0">
                  <a:pos x="101" y="10"/>
                </a:cxn>
                <a:cxn ang="0">
                  <a:pos x="115" y="24"/>
                </a:cxn>
                <a:cxn ang="0">
                  <a:pos x="115" y="91"/>
                </a:cxn>
                <a:cxn ang="0">
                  <a:pos x="105" y="92"/>
                </a:cxn>
                <a:cxn ang="0">
                  <a:pos x="10" y="92"/>
                </a:cxn>
                <a:cxn ang="0">
                  <a:pos x="0" y="83"/>
                </a:cxn>
                <a:cxn ang="0">
                  <a:pos x="0" y="0"/>
                </a:cxn>
              </a:cxnLst>
              <a:rect l="0" t="0" r="r" b="b"/>
              <a:pathLst>
                <a:path w="115" h="92">
                  <a:moveTo>
                    <a:pt x="0" y="0"/>
                  </a:moveTo>
                  <a:cubicBezTo>
                    <a:pt x="13" y="0"/>
                    <a:pt x="24" y="0"/>
                    <a:pt x="35" y="0"/>
                  </a:cubicBezTo>
                  <a:cubicBezTo>
                    <a:pt x="36" y="1"/>
                    <a:pt x="39" y="2"/>
                    <a:pt x="40" y="3"/>
                  </a:cubicBezTo>
                  <a:cubicBezTo>
                    <a:pt x="42" y="10"/>
                    <a:pt x="48" y="10"/>
                    <a:pt x="54" y="10"/>
                  </a:cubicBezTo>
                  <a:cubicBezTo>
                    <a:pt x="70" y="10"/>
                    <a:pt x="85" y="10"/>
                    <a:pt x="101" y="10"/>
                  </a:cubicBezTo>
                  <a:cubicBezTo>
                    <a:pt x="112" y="10"/>
                    <a:pt x="115" y="13"/>
                    <a:pt x="115" y="24"/>
                  </a:cubicBezTo>
                  <a:cubicBezTo>
                    <a:pt x="115" y="46"/>
                    <a:pt x="115" y="68"/>
                    <a:pt x="115" y="91"/>
                  </a:cubicBezTo>
                  <a:cubicBezTo>
                    <a:pt x="111" y="91"/>
                    <a:pt x="108" y="92"/>
                    <a:pt x="105" y="92"/>
                  </a:cubicBezTo>
                  <a:cubicBezTo>
                    <a:pt x="74" y="92"/>
                    <a:pt x="42" y="92"/>
                    <a:pt x="10" y="92"/>
                  </a:cubicBezTo>
                  <a:cubicBezTo>
                    <a:pt x="3" y="92"/>
                    <a:pt x="0" y="90"/>
                    <a:pt x="0" y="83"/>
                  </a:cubicBezTo>
                  <a:cubicBezTo>
                    <a:pt x="1" y="56"/>
                    <a:pt x="0" y="29"/>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88" name="Freeform 1471"/>
            <p:cNvSpPr>
              <a:spLocks/>
            </p:cNvSpPr>
            <p:nvPr/>
          </p:nvSpPr>
          <p:spPr bwMode="gray">
            <a:xfrm>
              <a:off x="1860339" y="2106651"/>
              <a:ext cx="201974" cy="164767"/>
            </a:xfrm>
            <a:custGeom>
              <a:avLst/>
              <a:gdLst/>
              <a:ahLst/>
              <a:cxnLst>
                <a:cxn ang="0">
                  <a:pos x="0" y="91"/>
                </a:cxn>
                <a:cxn ang="0">
                  <a:pos x="0" y="0"/>
                </a:cxn>
                <a:cxn ang="0">
                  <a:pos x="33" y="1"/>
                </a:cxn>
                <a:cxn ang="0">
                  <a:pos x="37" y="3"/>
                </a:cxn>
                <a:cxn ang="0">
                  <a:pos x="55" y="10"/>
                </a:cxn>
                <a:cxn ang="0">
                  <a:pos x="99" y="10"/>
                </a:cxn>
                <a:cxn ang="0">
                  <a:pos x="113" y="24"/>
                </a:cxn>
                <a:cxn ang="0">
                  <a:pos x="113" y="84"/>
                </a:cxn>
                <a:cxn ang="0">
                  <a:pos x="106" y="92"/>
                </a:cxn>
                <a:cxn ang="0">
                  <a:pos x="3" y="91"/>
                </a:cxn>
                <a:cxn ang="0">
                  <a:pos x="0" y="91"/>
                </a:cxn>
              </a:cxnLst>
              <a:rect l="0" t="0" r="r" b="b"/>
              <a:pathLst>
                <a:path w="113" h="92">
                  <a:moveTo>
                    <a:pt x="0" y="91"/>
                  </a:moveTo>
                  <a:cubicBezTo>
                    <a:pt x="0" y="61"/>
                    <a:pt x="0" y="31"/>
                    <a:pt x="0" y="0"/>
                  </a:cubicBezTo>
                  <a:cubicBezTo>
                    <a:pt x="11" y="0"/>
                    <a:pt x="22" y="0"/>
                    <a:pt x="33" y="1"/>
                  </a:cubicBezTo>
                  <a:cubicBezTo>
                    <a:pt x="35" y="1"/>
                    <a:pt x="37" y="2"/>
                    <a:pt x="37" y="3"/>
                  </a:cubicBezTo>
                  <a:cubicBezTo>
                    <a:pt x="40" y="12"/>
                    <a:pt x="48" y="10"/>
                    <a:pt x="55" y="10"/>
                  </a:cubicBezTo>
                  <a:cubicBezTo>
                    <a:pt x="70" y="10"/>
                    <a:pt x="84" y="10"/>
                    <a:pt x="99" y="10"/>
                  </a:cubicBezTo>
                  <a:cubicBezTo>
                    <a:pt x="109" y="10"/>
                    <a:pt x="113" y="14"/>
                    <a:pt x="113" y="24"/>
                  </a:cubicBezTo>
                  <a:cubicBezTo>
                    <a:pt x="113" y="44"/>
                    <a:pt x="113" y="64"/>
                    <a:pt x="113" y="84"/>
                  </a:cubicBezTo>
                  <a:cubicBezTo>
                    <a:pt x="113" y="88"/>
                    <a:pt x="113" y="92"/>
                    <a:pt x="106" y="92"/>
                  </a:cubicBezTo>
                  <a:cubicBezTo>
                    <a:pt x="72" y="92"/>
                    <a:pt x="38" y="92"/>
                    <a:pt x="3" y="91"/>
                  </a:cubicBezTo>
                  <a:cubicBezTo>
                    <a:pt x="2" y="91"/>
                    <a:pt x="1" y="91"/>
                    <a:pt x="0" y="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89" name="Freeform 1472"/>
            <p:cNvSpPr>
              <a:spLocks/>
            </p:cNvSpPr>
            <p:nvPr/>
          </p:nvSpPr>
          <p:spPr bwMode="gray">
            <a:xfrm>
              <a:off x="1738091" y="2064131"/>
              <a:ext cx="21260" cy="79727"/>
            </a:xfrm>
            <a:custGeom>
              <a:avLst/>
              <a:gdLst/>
              <a:ahLst/>
              <a:cxnLst>
                <a:cxn ang="0">
                  <a:pos x="0" y="22"/>
                </a:cxn>
                <a:cxn ang="0">
                  <a:pos x="1" y="7"/>
                </a:cxn>
                <a:cxn ang="0">
                  <a:pos x="6" y="0"/>
                </a:cxn>
                <a:cxn ang="0">
                  <a:pos x="12" y="6"/>
                </a:cxn>
                <a:cxn ang="0">
                  <a:pos x="12" y="38"/>
                </a:cxn>
                <a:cxn ang="0">
                  <a:pos x="7" y="46"/>
                </a:cxn>
                <a:cxn ang="0">
                  <a:pos x="1" y="38"/>
                </a:cxn>
                <a:cxn ang="0">
                  <a:pos x="0" y="22"/>
                </a:cxn>
              </a:cxnLst>
              <a:rect l="0" t="0" r="r" b="b"/>
              <a:pathLst>
                <a:path w="13" h="46">
                  <a:moveTo>
                    <a:pt x="0" y="22"/>
                  </a:moveTo>
                  <a:cubicBezTo>
                    <a:pt x="0" y="17"/>
                    <a:pt x="0" y="12"/>
                    <a:pt x="1" y="7"/>
                  </a:cubicBezTo>
                  <a:cubicBezTo>
                    <a:pt x="1" y="4"/>
                    <a:pt x="4" y="2"/>
                    <a:pt x="6" y="0"/>
                  </a:cubicBezTo>
                  <a:cubicBezTo>
                    <a:pt x="8" y="2"/>
                    <a:pt x="12" y="4"/>
                    <a:pt x="12" y="6"/>
                  </a:cubicBezTo>
                  <a:cubicBezTo>
                    <a:pt x="13" y="17"/>
                    <a:pt x="13" y="28"/>
                    <a:pt x="12" y="38"/>
                  </a:cubicBezTo>
                  <a:cubicBezTo>
                    <a:pt x="12" y="41"/>
                    <a:pt x="9" y="43"/>
                    <a:pt x="7" y="46"/>
                  </a:cubicBezTo>
                  <a:cubicBezTo>
                    <a:pt x="5" y="43"/>
                    <a:pt x="1" y="41"/>
                    <a:pt x="1" y="38"/>
                  </a:cubicBezTo>
                  <a:cubicBezTo>
                    <a:pt x="0" y="33"/>
                    <a:pt x="0" y="28"/>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90" name="Freeform 1473"/>
            <p:cNvSpPr>
              <a:spLocks/>
            </p:cNvSpPr>
            <p:nvPr/>
          </p:nvSpPr>
          <p:spPr bwMode="gray">
            <a:xfrm>
              <a:off x="1663678" y="2159801"/>
              <a:ext cx="79727" cy="53151"/>
            </a:xfrm>
            <a:custGeom>
              <a:avLst/>
              <a:gdLst/>
              <a:ahLst/>
              <a:cxnLst>
                <a:cxn ang="0">
                  <a:pos x="44" y="10"/>
                </a:cxn>
                <a:cxn ang="0">
                  <a:pos x="37" y="13"/>
                </a:cxn>
                <a:cxn ang="0">
                  <a:pos x="10" y="28"/>
                </a:cxn>
                <a:cxn ang="0">
                  <a:pos x="0" y="27"/>
                </a:cxn>
                <a:cxn ang="0">
                  <a:pos x="4" y="19"/>
                </a:cxn>
                <a:cxn ang="0">
                  <a:pos x="31" y="3"/>
                </a:cxn>
                <a:cxn ang="0">
                  <a:pos x="41" y="7"/>
                </a:cxn>
                <a:cxn ang="0">
                  <a:pos x="44" y="10"/>
                </a:cxn>
              </a:cxnLst>
              <a:rect l="0" t="0" r="r" b="b"/>
              <a:pathLst>
                <a:path w="44" h="29">
                  <a:moveTo>
                    <a:pt x="44" y="10"/>
                  </a:moveTo>
                  <a:cubicBezTo>
                    <a:pt x="42" y="11"/>
                    <a:pt x="39" y="12"/>
                    <a:pt x="37" y="13"/>
                  </a:cubicBezTo>
                  <a:cubicBezTo>
                    <a:pt x="28" y="18"/>
                    <a:pt x="19" y="24"/>
                    <a:pt x="10" y="28"/>
                  </a:cubicBezTo>
                  <a:cubicBezTo>
                    <a:pt x="7" y="29"/>
                    <a:pt x="3" y="28"/>
                    <a:pt x="0" y="27"/>
                  </a:cubicBezTo>
                  <a:cubicBezTo>
                    <a:pt x="1" y="24"/>
                    <a:pt x="2" y="20"/>
                    <a:pt x="4" y="19"/>
                  </a:cubicBezTo>
                  <a:cubicBezTo>
                    <a:pt x="13" y="13"/>
                    <a:pt x="22" y="8"/>
                    <a:pt x="31" y="3"/>
                  </a:cubicBezTo>
                  <a:cubicBezTo>
                    <a:pt x="36" y="0"/>
                    <a:pt x="41" y="2"/>
                    <a:pt x="41" y="7"/>
                  </a:cubicBezTo>
                  <a:cubicBezTo>
                    <a:pt x="42" y="8"/>
                    <a:pt x="43" y="9"/>
                    <a:pt x="44"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91" name="Freeform 1474"/>
            <p:cNvSpPr>
              <a:spLocks/>
            </p:cNvSpPr>
            <p:nvPr/>
          </p:nvSpPr>
          <p:spPr bwMode="gray">
            <a:xfrm>
              <a:off x="1759352" y="2159801"/>
              <a:ext cx="74410" cy="53151"/>
            </a:xfrm>
            <a:custGeom>
              <a:avLst/>
              <a:gdLst/>
              <a:ahLst/>
              <a:cxnLst>
                <a:cxn ang="0">
                  <a:pos x="42" y="25"/>
                </a:cxn>
                <a:cxn ang="0">
                  <a:pos x="32" y="28"/>
                </a:cxn>
                <a:cxn ang="0">
                  <a:pos x="2" y="10"/>
                </a:cxn>
                <a:cxn ang="0">
                  <a:pos x="0" y="3"/>
                </a:cxn>
                <a:cxn ang="0">
                  <a:pos x="7" y="0"/>
                </a:cxn>
                <a:cxn ang="0">
                  <a:pos x="38" y="18"/>
                </a:cxn>
                <a:cxn ang="0">
                  <a:pos x="42" y="25"/>
                </a:cxn>
              </a:cxnLst>
              <a:rect l="0" t="0" r="r" b="b"/>
              <a:pathLst>
                <a:path w="42" h="29">
                  <a:moveTo>
                    <a:pt x="42" y="25"/>
                  </a:moveTo>
                  <a:cubicBezTo>
                    <a:pt x="38" y="26"/>
                    <a:pt x="34" y="29"/>
                    <a:pt x="32" y="28"/>
                  </a:cubicBezTo>
                  <a:cubicBezTo>
                    <a:pt x="22" y="23"/>
                    <a:pt x="12" y="17"/>
                    <a:pt x="2" y="10"/>
                  </a:cubicBezTo>
                  <a:cubicBezTo>
                    <a:pt x="0" y="9"/>
                    <a:pt x="0" y="5"/>
                    <a:pt x="0" y="3"/>
                  </a:cubicBezTo>
                  <a:cubicBezTo>
                    <a:pt x="1" y="1"/>
                    <a:pt x="6" y="0"/>
                    <a:pt x="7" y="0"/>
                  </a:cubicBezTo>
                  <a:cubicBezTo>
                    <a:pt x="18" y="6"/>
                    <a:pt x="28" y="12"/>
                    <a:pt x="38" y="18"/>
                  </a:cubicBezTo>
                  <a:cubicBezTo>
                    <a:pt x="39" y="19"/>
                    <a:pt x="40" y="21"/>
                    <a:pt x="42"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grpSp>
      <p:sp>
        <p:nvSpPr>
          <p:cNvPr id="92" name="TextBox 91"/>
          <p:cNvSpPr txBox="1"/>
          <p:nvPr/>
        </p:nvSpPr>
        <p:spPr bwMode="gray">
          <a:xfrm>
            <a:off x="3284162" y="4263106"/>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Data Integration</a:t>
            </a:r>
          </a:p>
        </p:txBody>
      </p:sp>
      <p:grpSp>
        <p:nvGrpSpPr>
          <p:cNvPr id="93" name="Group 7"/>
          <p:cNvGrpSpPr>
            <a:grpSpLocks noChangeAspect="1"/>
          </p:cNvGrpSpPr>
          <p:nvPr/>
        </p:nvGrpSpPr>
        <p:grpSpPr bwMode="gray">
          <a:xfrm>
            <a:off x="2860715" y="4216263"/>
            <a:ext cx="446684" cy="326730"/>
            <a:chOff x="1094290" y="670039"/>
            <a:chExt cx="1319542" cy="965195"/>
          </a:xfrm>
          <a:solidFill>
            <a:schemeClr val="tx2"/>
          </a:solidFill>
        </p:grpSpPr>
        <p:sp>
          <p:nvSpPr>
            <p:cNvPr id="94" name="object 104"/>
            <p:cNvSpPr/>
            <p:nvPr/>
          </p:nvSpPr>
          <p:spPr bwMode="gray">
            <a:xfrm>
              <a:off x="1453999" y="1357749"/>
              <a:ext cx="425380" cy="201029"/>
            </a:xfrm>
            <a:custGeom>
              <a:avLst/>
              <a:gdLst/>
              <a:ahLst/>
              <a:cxnLst/>
              <a:rect l="l" t="t" r="r" b="b"/>
              <a:pathLst>
                <a:path w="467918" h="227833">
                  <a:moveTo>
                    <a:pt x="445049" y="101270"/>
                  </a:moveTo>
                  <a:lnTo>
                    <a:pt x="467918" y="99382"/>
                  </a:lnTo>
                  <a:lnTo>
                    <a:pt x="445839" y="5845"/>
                  </a:lnTo>
                  <a:lnTo>
                    <a:pt x="440626" y="6172"/>
                  </a:lnTo>
                  <a:lnTo>
                    <a:pt x="431736" y="6197"/>
                  </a:lnTo>
                  <a:lnTo>
                    <a:pt x="425056" y="0"/>
                  </a:lnTo>
                  <a:lnTo>
                    <a:pt x="423075" y="102750"/>
                  </a:lnTo>
                  <a:lnTo>
                    <a:pt x="445049" y="101270"/>
                  </a:lnTo>
                  <a:close/>
                </a:path>
                <a:path w="467918" h="227833">
                  <a:moveTo>
                    <a:pt x="5107" y="47264"/>
                  </a:moveTo>
                  <a:lnTo>
                    <a:pt x="26020" y="63708"/>
                  </a:lnTo>
                  <a:lnTo>
                    <a:pt x="40990" y="70629"/>
                  </a:lnTo>
                  <a:lnTo>
                    <a:pt x="58411" y="76747"/>
                  </a:lnTo>
                  <a:lnTo>
                    <a:pt x="77865" y="82113"/>
                  </a:lnTo>
                  <a:lnTo>
                    <a:pt x="98933" y="86776"/>
                  </a:lnTo>
                  <a:lnTo>
                    <a:pt x="121198" y="90785"/>
                  </a:lnTo>
                  <a:lnTo>
                    <a:pt x="144241" y="94189"/>
                  </a:lnTo>
                  <a:lnTo>
                    <a:pt x="167644" y="97039"/>
                  </a:lnTo>
                  <a:lnTo>
                    <a:pt x="190989" y="99382"/>
                  </a:lnTo>
                  <a:lnTo>
                    <a:pt x="213857" y="101270"/>
                  </a:lnTo>
                  <a:lnTo>
                    <a:pt x="235830" y="102750"/>
                  </a:lnTo>
                  <a:lnTo>
                    <a:pt x="256489" y="103873"/>
                  </a:lnTo>
                  <a:lnTo>
                    <a:pt x="275418" y="104688"/>
                  </a:lnTo>
                  <a:lnTo>
                    <a:pt x="292197" y="105244"/>
                  </a:lnTo>
                  <a:lnTo>
                    <a:pt x="306408" y="105591"/>
                  </a:lnTo>
                  <a:lnTo>
                    <a:pt x="341269" y="105777"/>
                  </a:lnTo>
                  <a:lnTo>
                    <a:pt x="352494" y="105591"/>
                  </a:lnTo>
                  <a:lnTo>
                    <a:pt x="366705" y="105244"/>
                  </a:lnTo>
                  <a:lnTo>
                    <a:pt x="383485" y="104688"/>
                  </a:lnTo>
                  <a:lnTo>
                    <a:pt x="402414" y="103873"/>
                  </a:lnTo>
                  <a:lnTo>
                    <a:pt x="423075" y="102750"/>
                  </a:lnTo>
                  <a:lnTo>
                    <a:pt x="425056" y="0"/>
                  </a:lnTo>
                  <a:lnTo>
                    <a:pt x="424561" y="-8039"/>
                  </a:lnTo>
                  <a:lnTo>
                    <a:pt x="424053" y="-16408"/>
                  </a:lnTo>
                  <a:lnTo>
                    <a:pt x="430415" y="-23596"/>
                  </a:lnTo>
                  <a:lnTo>
                    <a:pt x="438784" y="-24104"/>
                  </a:lnTo>
                  <a:lnTo>
                    <a:pt x="455817" y="-25245"/>
                  </a:lnTo>
                  <a:lnTo>
                    <a:pt x="472040" y="-26536"/>
                  </a:lnTo>
                  <a:lnTo>
                    <a:pt x="487464" y="-27978"/>
                  </a:lnTo>
                  <a:lnTo>
                    <a:pt x="502097" y="-29572"/>
                  </a:lnTo>
                  <a:lnTo>
                    <a:pt x="515948" y="-31320"/>
                  </a:lnTo>
                  <a:lnTo>
                    <a:pt x="529026" y="-33223"/>
                  </a:lnTo>
                  <a:lnTo>
                    <a:pt x="541339" y="-35283"/>
                  </a:lnTo>
                  <a:lnTo>
                    <a:pt x="552897" y="-37501"/>
                  </a:lnTo>
                  <a:lnTo>
                    <a:pt x="563709" y="-39878"/>
                  </a:lnTo>
                  <a:lnTo>
                    <a:pt x="573783" y="-42416"/>
                  </a:lnTo>
                  <a:lnTo>
                    <a:pt x="583129" y="-45116"/>
                  </a:lnTo>
                  <a:lnTo>
                    <a:pt x="591755" y="-47980"/>
                  </a:lnTo>
                  <a:lnTo>
                    <a:pt x="604151" y="-52692"/>
                  </a:lnTo>
                  <a:lnTo>
                    <a:pt x="612940" y="-48818"/>
                  </a:lnTo>
                  <a:lnTo>
                    <a:pt x="615962" y="-41008"/>
                  </a:lnTo>
                  <a:lnTo>
                    <a:pt x="618985" y="-33197"/>
                  </a:lnTo>
                  <a:lnTo>
                    <a:pt x="615099" y="-24409"/>
                  </a:lnTo>
                  <a:lnTo>
                    <a:pt x="607288" y="-21386"/>
                  </a:lnTo>
                  <a:lnTo>
                    <a:pt x="598792" y="-18302"/>
                  </a:lnTo>
                  <a:lnTo>
                    <a:pt x="589715" y="-15395"/>
                  </a:lnTo>
                  <a:lnTo>
                    <a:pt x="580037" y="-12661"/>
                  </a:lnTo>
                  <a:lnTo>
                    <a:pt x="569738" y="-10097"/>
                  </a:lnTo>
                  <a:lnTo>
                    <a:pt x="558798" y="-7700"/>
                  </a:lnTo>
                  <a:lnTo>
                    <a:pt x="547198" y="-5468"/>
                  </a:lnTo>
                  <a:lnTo>
                    <a:pt x="534918" y="-3396"/>
                  </a:lnTo>
                  <a:lnTo>
                    <a:pt x="521938" y="-1481"/>
                  </a:lnTo>
                  <a:lnTo>
                    <a:pt x="508238" y="279"/>
                  </a:lnTo>
                  <a:lnTo>
                    <a:pt x="493798" y="1888"/>
                  </a:lnTo>
                  <a:lnTo>
                    <a:pt x="478598" y="3350"/>
                  </a:lnTo>
                  <a:lnTo>
                    <a:pt x="462618" y="4668"/>
                  </a:lnTo>
                  <a:lnTo>
                    <a:pt x="445839" y="5845"/>
                  </a:lnTo>
                  <a:lnTo>
                    <a:pt x="467918" y="99382"/>
                  </a:lnTo>
                  <a:lnTo>
                    <a:pt x="491264" y="97039"/>
                  </a:lnTo>
                  <a:lnTo>
                    <a:pt x="514668" y="94189"/>
                  </a:lnTo>
                  <a:lnTo>
                    <a:pt x="537713" y="90785"/>
                  </a:lnTo>
                  <a:lnTo>
                    <a:pt x="559980" y="86776"/>
                  </a:lnTo>
                  <a:lnTo>
                    <a:pt x="581050" y="82113"/>
                  </a:lnTo>
                  <a:lnTo>
                    <a:pt x="600506" y="76747"/>
                  </a:lnTo>
                  <a:lnTo>
                    <a:pt x="617928" y="70629"/>
                  </a:lnTo>
                  <a:lnTo>
                    <a:pt x="632900" y="63708"/>
                  </a:lnTo>
                  <a:lnTo>
                    <a:pt x="645003" y="55937"/>
                  </a:lnTo>
                  <a:lnTo>
                    <a:pt x="653817" y="47264"/>
                  </a:lnTo>
                  <a:lnTo>
                    <a:pt x="658926" y="37642"/>
                  </a:lnTo>
                  <a:lnTo>
                    <a:pt x="658926" y="-125082"/>
                  </a:lnTo>
                  <a:lnTo>
                    <a:pt x="653452" y="-118953"/>
                  </a:lnTo>
                  <a:lnTo>
                    <a:pt x="646441" y="-113180"/>
                  </a:lnTo>
                  <a:lnTo>
                    <a:pt x="615886" y="-97825"/>
                  </a:lnTo>
                  <a:lnTo>
                    <a:pt x="587278" y="-89057"/>
                  </a:lnTo>
                  <a:lnTo>
                    <a:pt x="556006" y="-82105"/>
                  </a:lnTo>
                  <a:lnTo>
                    <a:pt x="523870" y="-76659"/>
                  </a:lnTo>
                  <a:lnTo>
                    <a:pt x="500805" y="-73538"/>
                  </a:lnTo>
                  <a:lnTo>
                    <a:pt x="476572" y="-70835"/>
                  </a:lnTo>
                  <a:lnTo>
                    <a:pt x="451295" y="-68563"/>
                  </a:lnTo>
                  <a:lnTo>
                    <a:pt x="425099" y="-66729"/>
                  </a:lnTo>
                  <a:lnTo>
                    <a:pt x="398108" y="-65346"/>
                  </a:lnTo>
                  <a:lnTo>
                    <a:pt x="370446" y="-64421"/>
                  </a:lnTo>
                  <a:lnTo>
                    <a:pt x="342237" y="-63967"/>
                  </a:lnTo>
                  <a:lnTo>
                    <a:pt x="315189" y="-63979"/>
                  </a:lnTo>
                  <a:lnTo>
                    <a:pt x="287005" y="-64458"/>
                  </a:lnTo>
                  <a:lnTo>
                    <a:pt x="259375" y="-65406"/>
                  </a:lnTo>
                  <a:lnTo>
                    <a:pt x="232423" y="-66814"/>
                  </a:lnTo>
                  <a:lnTo>
                    <a:pt x="206272" y="-68670"/>
                  </a:lnTo>
                  <a:lnTo>
                    <a:pt x="181047" y="-70966"/>
                  </a:lnTo>
                  <a:lnTo>
                    <a:pt x="156872" y="-73690"/>
                  </a:lnTo>
                  <a:lnTo>
                    <a:pt x="133872" y="-76833"/>
                  </a:lnTo>
                  <a:lnTo>
                    <a:pt x="112170" y="-80385"/>
                  </a:lnTo>
                  <a:lnTo>
                    <a:pt x="84677" y="-85912"/>
                  </a:lnTo>
                  <a:lnTo>
                    <a:pt x="53411" y="-94267"/>
                  </a:lnTo>
                  <a:lnTo>
                    <a:pt x="28873" y="-103722"/>
                  </a:lnTo>
                  <a:lnTo>
                    <a:pt x="4146" y="-120262"/>
                  </a:lnTo>
                  <a:lnTo>
                    <a:pt x="0" y="-125082"/>
                  </a:lnTo>
                  <a:lnTo>
                    <a:pt x="0" y="37642"/>
                  </a:lnTo>
                  <a:lnTo>
                    <a:pt x="5107" y="47264"/>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95" name="object 105"/>
            <p:cNvSpPr/>
            <p:nvPr/>
          </p:nvSpPr>
          <p:spPr bwMode="gray">
            <a:xfrm>
              <a:off x="1453991" y="1431566"/>
              <a:ext cx="599035" cy="203668"/>
            </a:xfrm>
            <a:custGeom>
              <a:avLst/>
              <a:gdLst/>
              <a:ahLst/>
              <a:cxnLst/>
              <a:rect l="l" t="t" r="r" b="b"/>
              <a:pathLst>
                <a:path w="658939" h="230824">
                  <a:moveTo>
                    <a:pt x="0" y="0"/>
                  </a:moveTo>
                  <a:lnTo>
                    <a:pt x="0" y="155054"/>
                  </a:lnTo>
                  <a:lnTo>
                    <a:pt x="2292" y="165758"/>
                  </a:lnTo>
                  <a:lnTo>
                    <a:pt x="19242" y="184049"/>
                  </a:lnTo>
                  <a:lnTo>
                    <a:pt x="32971" y="191747"/>
                  </a:lnTo>
                  <a:lnTo>
                    <a:pt x="49585" y="198552"/>
                  </a:lnTo>
                  <a:lnTo>
                    <a:pt x="68619" y="204519"/>
                  </a:lnTo>
                  <a:lnTo>
                    <a:pt x="89610" y="209705"/>
                  </a:lnTo>
                  <a:lnTo>
                    <a:pt x="112094" y="214163"/>
                  </a:lnTo>
                  <a:lnTo>
                    <a:pt x="135606" y="217948"/>
                  </a:lnTo>
                  <a:lnTo>
                    <a:pt x="159683" y="221116"/>
                  </a:lnTo>
                  <a:lnTo>
                    <a:pt x="183861" y="223721"/>
                  </a:lnTo>
                  <a:lnTo>
                    <a:pt x="207676" y="225819"/>
                  </a:lnTo>
                  <a:lnTo>
                    <a:pt x="230665" y="227464"/>
                  </a:lnTo>
                  <a:lnTo>
                    <a:pt x="252362" y="228712"/>
                  </a:lnTo>
                  <a:lnTo>
                    <a:pt x="272305" y="229617"/>
                  </a:lnTo>
                  <a:lnTo>
                    <a:pt x="290029" y="230234"/>
                  </a:lnTo>
                  <a:lnTo>
                    <a:pt x="305071" y="230618"/>
                  </a:lnTo>
                  <a:lnTo>
                    <a:pt x="341956" y="230824"/>
                  </a:lnTo>
                  <a:lnTo>
                    <a:pt x="353851" y="230618"/>
                  </a:lnTo>
                  <a:lnTo>
                    <a:pt x="368893" y="230234"/>
                  </a:lnTo>
                  <a:lnTo>
                    <a:pt x="386617" y="229617"/>
                  </a:lnTo>
                  <a:lnTo>
                    <a:pt x="406561" y="228712"/>
                  </a:lnTo>
                  <a:lnTo>
                    <a:pt x="428259" y="227464"/>
                  </a:lnTo>
                  <a:lnTo>
                    <a:pt x="424065" y="108673"/>
                  </a:lnTo>
                  <a:lnTo>
                    <a:pt x="430415" y="101472"/>
                  </a:lnTo>
                  <a:lnTo>
                    <a:pt x="438785" y="100964"/>
                  </a:lnTo>
                  <a:lnTo>
                    <a:pt x="455823" y="99812"/>
                  </a:lnTo>
                  <a:lnTo>
                    <a:pt x="472051" y="98513"/>
                  </a:lnTo>
                  <a:lnTo>
                    <a:pt x="487479" y="97065"/>
                  </a:lnTo>
                  <a:lnTo>
                    <a:pt x="502115" y="95467"/>
                  </a:lnTo>
                  <a:lnTo>
                    <a:pt x="515967" y="93718"/>
                  </a:lnTo>
                  <a:lnTo>
                    <a:pt x="529046" y="91815"/>
                  </a:lnTo>
                  <a:lnTo>
                    <a:pt x="541360" y="89758"/>
                  </a:lnTo>
                  <a:lnTo>
                    <a:pt x="552917" y="87544"/>
                  </a:lnTo>
                  <a:lnTo>
                    <a:pt x="563728" y="85173"/>
                  </a:lnTo>
                  <a:lnTo>
                    <a:pt x="573801" y="82643"/>
                  </a:lnTo>
                  <a:lnTo>
                    <a:pt x="583144" y="79952"/>
                  </a:lnTo>
                  <a:lnTo>
                    <a:pt x="591768" y="77099"/>
                  </a:lnTo>
                  <a:lnTo>
                    <a:pt x="604189" y="72389"/>
                  </a:lnTo>
                  <a:lnTo>
                    <a:pt x="612978" y="76276"/>
                  </a:lnTo>
                  <a:lnTo>
                    <a:pt x="615975" y="84099"/>
                  </a:lnTo>
                  <a:lnTo>
                    <a:pt x="618998" y="91922"/>
                  </a:lnTo>
                  <a:lnTo>
                    <a:pt x="615099" y="100698"/>
                  </a:lnTo>
                  <a:lnTo>
                    <a:pt x="607275" y="103708"/>
                  </a:lnTo>
                  <a:lnTo>
                    <a:pt x="598783" y="106782"/>
                  </a:lnTo>
                  <a:lnTo>
                    <a:pt x="589708" y="109680"/>
                  </a:lnTo>
                  <a:lnTo>
                    <a:pt x="580032" y="112405"/>
                  </a:lnTo>
                  <a:lnTo>
                    <a:pt x="569734" y="114962"/>
                  </a:lnTo>
                  <a:lnTo>
                    <a:pt x="558795" y="117353"/>
                  </a:lnTo>
                  <a:lnTo>
                    <a:pt x="547195" y="119581"/>
                  </a:lnTo>
                  <a:lnTo>
                    <a:pt x="534913" y="121650"/>
                  </a:lnTo>
                  <a:lnTo>
                    <a:pt x="521931" y="123564"/>
                  </a:lnTo>
                  <a:lnTo>
                    <a:pt x="508228" y="125325"/>
                  </a:lnTo>
                  <a:lnTo>
                    <a:pt x="493784" y="126937"/>
                  </a:lnTo>
                  <a:lnTo>
                    <a:pt x="478580" y="128404"/>
                  </a:lnTo>
                  <a:lnTo>
                    <a:pt x="462595" y="129729"/>
                  </a:lnTo>
                  <a:lnTo>
                    <a:pt x="445810" y="130914"/>
                  </a:lnTo>
                  <a:lnTo>
                    <a:pt x="451249" y="225819"/>
                  </a:lnTo>
                  <a:lnTo>
                    <a:pt x="475065" y="223721"/>
                  </a:lnTo>
                  <a:lnTo>
                    <a:pt x="499244" y="221116"/>
                  </a:lnTo>
                  <a:lnTo>
                    <a:pt x="523323" y="217948"/>
                  </a:lnTo>
                  <a:lnTo>
                    <a:pt x="546837" y="214163"/>
                  </a:lnTo>
                  <a:lnTo>
                    <a:pt x="569322" y="209705"/>
                  </a:lnTo>
                  <a:lnTo>
                    <a:pt x="590314" y="204519"/>
                  </a:lnTo>
                  <a:lnTo>
                    <a:pt x="609350" y="198552"/>
                  </a:lnTo>
                  <a:lnTo>
                    <a:pt x="625965" y="191747"/>
                  </a:lnTo>
                  <a:lnTo>
                    <a:pt x="639695" y="184049"/>
                  </a:lnTo>
                  <a:lnTo>
                    <a:pt x="650077" y="175405"/>
                  </a:lnTo>
                  <a:lnTo>
                    <a:pt x="656646" y="165758"/>
                  </a:lnTo>
                  <a:lnTo>
                    <a:pt x="658939" y="155054"/>
                  </a:lnTo>
                  <a:lnTo>
                    <a:pt x="658939" y="0"/>
                  </a:lnTo>
                  <a:lnTo>
                    <a:pt x="653465" y="6125"/>
                  </a:lnTo>
                  <a:lnTo>
                    <a:pt x="646455" y="11897"/>
                  </a:lnTo>
                  <a:lnTo>
                    <a:pt x="627704" y="22446"/>
                  </a:lnTo>
                  <a:lnTo>
                    <a:pt x="602444" y="31776"/>
                  </a:lnTo>
                  <a:lnTo>
                    <a:pt x="570431" y="40018"/>
                  </a:lnTo>
                  <a:lnTo>
                    <a:pt x="545642" y="44892"/>
                  </a:lnTo>
                  <a:lnTo>
                    <a:pt x="523869" y="48423"/>
                  </a:lnTo>
                  <a:lnTo>
                    <a:pt x="500804" y="51544"/>
                  </a:lnTo>
                  <a:lnTo>
                    <a:pt x="476572" y="54246"/>
                  </a:lnTo>
                  <a:lnTo>
                    <a:pt x="451295" y="56519"/>
                  </a:lnTo>
                  <a:lnTo>
                    <a:pt x="425100" y="58352"/>
                  </a:lnTo>
                  <a:lnTo>
                    <a:pt x="398108" y="59736"/>
                  </a:lnTo>
                  <a:lnTo>
                    <a:pt x="370446" y="60660"/>
                  </a:lnTo>
                  <a:lnTo>
                    <a:pt x="342237" y="61114"/>
                  </a:lnTo>
                  <a:lnTo>
                    <a:pt x="315202" y="61102"/>
                  </a:lnTo>
                  <a:lnTo>
                    <a:pt x="287018" y="60623"/>
                  </a:lnTo>
                  <a:lnTo>
                    <a:pt x="259388" y="59675"/>
                  </a:lnTo>
                  <a:lnTo>
                    <a:pt x="232435" y="58268"/>
                  </a:lnTo>
                  <a:lnTo>
                    <a:pt x="206284" y="56411"/>
                  </a:lnTo>
                  <a:lnTo>
                    <a:pt x="181060" y="54116"/>
                  </a:lnTo>
                  <a:lnTo>
                    <a:pt x="156885" y="51391"/>
                  </a:lnTo>
                  <a:lnTo>
                    <a:pt x="133885" y="48248"/>
                  </a:lnTo>
                  <a:lnTo>
                    <a:pt x="112183" y="44696"/>
                  </a:lnTo>
                  <a:lnTo>
                    <a:pt x="84691" y="39172"/>
                  </a:lnTo>
                  <a:lnTo>
                    <a:pt x="53428" y="30818"/>
                  </a:lnTo>
                  <a:lnTo>
                    <a:pt x="28889" y="21360"/>
                  </a:lnTo>
                  <a:lnTo>
                    <a:pt x="4154" y="4822"/>
                  </a:lnTo>
                  <a:lnTo>
                    <a:pt x="0" y="0"/>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96" name="object 106"/>
            <p:cNvSpPr/>
            <p:nvPr/>
          </p:nvSpPr>
          <p:spPr bwMode="gray">
            <a:xfrm>
              <a:off x="1839505" y="1527454"/>
              <a:ext cx="24712" cy="104815"/>
            </a:xfrm>
            <a:custGeom>
              <a:avLst/>
              <a:gdLst/>
              <a:ahLst/>
              <a:cxnLst/>
              <a:rect l="l" t="t" r="r" b="b"/>
              <a:pathLst>
                <a:path w="27183" h="118790">
                  <a:moveTo>
                    <a:pt x="27183" y="117145"/>
                  </a:moveTo>
                  <a:lnTo>
                    <a:pt x="21744" y="22240"/>
                  </a:lnTo>
                  <a:lnTo>
                    <a:pt x="16586" y="22567"/>
                  </a:lnTo>
                  <a:lnTo>
                    <a:pt x="7683" y="22593"/>
                  </a:lnTo>
                  <a:lnTo>
                    <a:pt x="1003" y="16408"/>
                  </a:lnTo>
                  <a:lnTo>
                    <a:pt x="507" y="8356"/>
                  </a:lnTo>
                  <a:lnTo>
                    <a:pt x="0" y="0"/>
                  </a:lnTo>
                  <a:lnTo>
                    <a:pt x="4194" y="118790"/>
                  </a:lnTo>
                  <a:lnTo>
                    <a:pt x="27183" y="117145"/>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97" name="object 103"/>
            <p:cNvSpPr/>
            <p:nvPr/>
          </p:nvSpPr>
          <p:spPr bwMode="gray">
            <a:xfrm>
              <a:off x="1453999" y="1036004"/>
              <a:ext cx="392487" cy="257520"/>
            </a:xfrm>
            <a:custGeom>
              <a:avLst/>
              <a:gdLst/>
              <a:ahLst/>
              <a:cxnLst/>
              <a:rect l="l" t="t" r="r" b="b"/>
              <a:pathLst>
                <a:path w="431736" h="291856">
                  <a:moveTo>
                    <a:pt x="49585" y="0"/>
                  </a:moveTo>
                  <a:lnTo>
                    <a:pt x="32971" y="6803"/>
                  </a:lnTo>
                  <a:lnTo>
                    <a:pt x="30708" y="43452"/>
                  </a:lnTo>
                  <a:lnTo>
                    <a:pt x="33028" y="40846"/>
                  </a:lnTo>
                  <a:lnTo>
                    <a:pt x="36759" y="38093"/>
                  </a:lnTo>
                  <a:lnTo>
                    <a:pt x="41887" y="35222"/>
                  </a:lnTo>
                  <a:lnTo>
                    <a:pt x="48398" y="32265"/>
                  </a:lnTo>
                  <a:lnTo>
                    <a:pt x="56279" y="29252"/>
                  </a:lnTo>
                  <a:lnTo>
                    <a:pt x="49585" y="0"/>
                  </a:lnTo>
                  <a:close/>
                </a:path>
                <a:path w="431736" h="291856">
                  <a:moveTo>
                    <a:pt x="462605" y="160587"/>
                  </a:moveTo>
                  <a:lnTo>
                    <a:pt x="445820" y="161769"/>
                  </a:lnTo>
                  <a:lnTo>
                    <a:pt x="440639" y="162095"/>
                  </a:lnTo>
                  <a:lnTo>
                    <a:pt x="431736" y="162121"/>
                  </a:lnTo>
                  <a:lnTo>
                    <a:pt x="428247" y="258340"/>
                  </a:lnTo>
                  <a:lnTo>
                    <a:pt x="451236" y="256693"/>
                  </a:lnTo>
                  <a:lnTo>
                    <a:pt x="475052" y="254594"/>
                  </a:lnTo>
                  <a:lnTo>
                    <a:pt x="499232" y="251988"/>
                  </a:lnTo>
                  <a:lnTo>
                    <a:pt x="523310" y="248818"/>
                  </a:lnTo>
                  <a:lnTo>
                    <a:pt x="546824" y="245031"/>
                  </a:lnTo>
                  <a:lnTo>
                    <a:pt x="569309" y="240572"/>
                  </a:lnTo>
                  <a:lnTo>
                    <a:pt x="590301" y="235385"/>
                  </a:lnTo>
                  <a:lnTo>
                    <a:pt x="625952" y="222608"/>
                  </a:lnTo>
                  <a:lnTo>
                    <a:pt x="650064" y="206263"/>
                  </a:lnTo>
                  <a:lnTo>
                    <a:pt x="658926" y="185908"/>
                  </a:lnTo>
                  <a:lnTo>
                    <a:pt x="658926" y="43490"/>
                  </a:lnTo>
                  <a:lnTo>
                    <a:pt x="650064" y="23143"/>
                  </a:lnTo>
                  <a:lnTo>
                    <a:pt x="625952" y="6803"/>
                  </a:lnTo>
                  <a:lnTo>
                    <a:pt x="590301" y="-5966"/>
                  </a:lnTo>
                  <a:lnTo>
                    <a:pt x="569309" y="-11151"/>
                  </a:lnTo>
                  <a:lnTo>
                    <a:pt x="546824" y="-15608"/>
                  </a:lnTo>
                  <a:lnTo>
                    <a:pt x="523310" y="-19393"/>
                  </a:lnTo>
                  <a:lnTo>
                    <a:pt x="499232" y="-22560"/>
                  </a:lnTo>
                  <a:lnTo>
                    <a:pt x="475052" y="-25165"/>
                  </a:lnTo>
                  <a:lnTo>
                    <a:pt x="451236" y="-27262"/>
                  </a:lnTo>
                  <a:lnTo>
                    <a:pt x="428247" y="-28907"/>
                  </a:lnTo>
                  <a:lnTo>
                    <a:pt x="406548" y="-30155"/>
                  </a:lnTo>
                  <a:lnTo>
                    <a:pt x="368880" y="-31676"/>
                  </a:lnTo>
                  <a:lnTo>
                    <a:pt x="341944" y="-32267"/>
                  </a:lnTo>
                  <a:lnTo>
                    <a:pt x="316957" y="-32267"/>
                  </a:lnTo>
                  <a:lnTo>
                    <a:pt x="305063" y="-32060"/>
                  </a:lnTo>
                  <a:lnTo>
                    <a:pt x="272300" y="-31059"/>
                  </a:lnTo>
                  <a:lnTo>
                    <a:pt x="230661" y="-28907"/>
                  </a:lnTo>
                  <a:lnTo>
                    <a:pt x="207673" y="-27262"/>
                  </a:lnTo>
                  <a:lnTo>
                    <a:pt x="183859" y="-25165"/>
                  </a:lnTo>
                  <a:lnTo>
                    <a:pt x="159681" y="-22560"/>
                  </a:lnTo>
                  <a:lnTo>
                    <a:pt x="135605" y="-19393"/>
                  </a:lnTo>
                  <a:lnTo>
                    <a:pt x="112093" y="-15608"/>
                  </a:lnTo>
                  <a:lnTo>
                    <a:pt x="89610" y="-11151"/>
                  </a:lnTo>
                  <a:lnTo>
                    <a:pt x="68619" y="-5966"/>
                  </a:lnTo>
                  <a:lnTo>
                    <a:pt x="49585" y="0"/>
                  </a:lnTo>
                  <a:lnTo>
                    <a:pt x="56279" y="29252"/>
                  </a:lnTo>
                  <a:lnTo>
                    <a:pt x="65515" y="26213"/>
                  </a:lnTo>
                  <a:lnTo>
                    <a:pt x="76094" y="23179"/>
                  </a:lnTo>
                  <a:lnTo>
                    <a:pt x="101221" y="17245"/>
                  </a:lnTo>
                  <a:lnTo>
                    <a:pt x="131551" y="11695"/>
                  </a:lnTo>
                  <a:lnTo>
                    <a:pt x="166972" y="6770"/>
                  </a:lnTo>
                  <a:lnTo>
                    <a:pt x="207375" y="2715"/>
                  </a:lnTo>
                  <a:lnTo>
                    <a:pt x="229410" y="1089"/>
                  </a:lnTo>
                  <a:lnTo>
                    <a:pt x="252648" y="-228"/>
                  </a:lnTo>
                  <a:lnTo>
                    <a:pt x="277077" y="-1206"/>
                  </a:lnTo>
                  <a:lnTo>
                    <a:pt x="302682" y="-1816"/>
                  </a:lnTo>
                  <a:lnTo>
                    <a:pt x="329450" y="-2026"/>
                  </a:lnTo>
                  <a:lnTo>
                    <a:pt x="356223" y="-1816"/>
                  </a:lnTo>
                  <a:lnTo>
                    <a:pt x="381833" y="-1206"/>
                  </a:lnTo>
                  <a:lnTo>
                    <a:pt x="406266" y="-228"/>
                  </a:lnTo>
                  <a:lnTo>
                    <a:pt x="429508" y="1089"/>
                  </a:lnTo>
                  <a:lnTo>
                    <a:pt x="451546" y="2715"/>
                  </a:lnTo>
                  <a:lnTo>
                    <a:pt x="472365" y="4619"/>
                  </a:lnTo>
                  <a:lnTo>
                    <a:pt x="510295" y="9139"/>
                  </a:lnTo>
                  <a:lnTo>
                    <a:pt x="543186" y="14407"/>
                  </a:lnTo>
                  <a:lnTo>
                    <a:pt x="570930" y="20179"/>
                  </a:lnTo>
                  <a:lnTo>
                    <a:pt x="593417" y="26213"/>
                  </a:lnTo>
                  <a:lnTo>
                    <a:pt x="617048" y="35222"/>
                  </a:lnTo>
                  <a:lnTo>
                    <a:pt x="628230" y="43452"/>
                  </a:lnTo>
                  <a:lnTo>
                    <a:pt x="628078" y="43706"/>
                  </a:lnTo>
                  <a:lnTo>
                    <a:pt x="610089" y="54885"/>
                  </a:lnTo>
                  <a:lnTo>
                    <a:pt x="582283" y="63944"/>
                  </a:lnTo>
                  <a:lnTo>
                    <a:pt x="557133" y="69853"/>
                  </a:lnTo>
                  <a:lnTo>
                    <a:pt x="526820" y="75377"/>
                  </a:lnTo>
                  <a:lnTo>
                    <a:pt x="491454" y="80275"/>
                  </a:lnTo>
                  <a:lnTo>
                    <a:pt x="451143" y="84307"/>
                  </a:lnTo>
                  <a:lnTo>
                    <a:pt x="429168" y="85924"/>
                  </a:lnTo>
                  <a:lnTo>
                    <a:pt x="405997" y="87233"/>
                  </a:lnTo>
                  <a:lnTo>
                    <a:pt x="381645" y="88205"/>
                  </a:lnTo>
                  <a:lnTo>
                    <a:pt x="356125" y="88811"/>
                  </a:lnTo>
                  <a:lnTo>
                    <a:pt x="329450" y="89020"/>
                  </a:lnTo>
                  <a:lnTo>
                    <a:pt x="302792" y="88811"/>
                  </a:lnTo>
                  <a:lnTo>
                    <a:pt x="277288" y="88207"/>
                  </a:lnTo>
                  <a:lnTo>
                    <a:pt x="252950" y="87235"/>
                  </a:lnTo>
                  <a:lnTo>
                    <a:pt x="229793" y="85928"/>
                  </a:lnTo>
                  <a:lnTo>
                    <a:pt x="207829" y="84313"/>
                  </a:lnTo>
                  <a:lnTo>
                    <a:pt x="187074" y="82423"/>
                  </a:lnTo>
                  <a:lnTo>
                    <a:pt x="149239" y="77933"/>
                  </a:lnTo>
                  <a:lnTo>
                    <a:pt x="116398" y="72697"/>
                  </a:lnTo>
                  <a:lnTo>
                    <a:pt x="88659" y="66956"/>
                  </a:lnTo>
                  <a:lnTo>
                    <a:pt x="66129" y="60950"/>
                  </a:lnTo>
                  <a:lnTo>
                    <a:pt x="42341" y="51970"/>
                  </a:lnTo>
                  <a:lnTo>
                    <a:pt x="30708" y="43452"/>
                  </a:lnTo>
                  <a:lnTo>
                    <a:pt x="32971" y="6803"/>
                  </a:lnTo>
                  <a:lnTo>
                    <a:pt x="19242" y="14499"/>
                  </a:lnTo>
                  <a:lnTo>
                    <a:pt x="8861" y="23143"/>
                  </a:lnTo>
                  <a:lnTo>
                    <a:pt x="2292" y="32788"/>
                  </a:lnTo>
                  <a:lnTo>
                    <a:pt x="0" y="43490"/>
                  </a:lnTo>
                  <a:lnTo>
                    <a:pt x="0" y="185908"/>
                  </a:lnTo>
                  <a:lnTo>
                    <a:pt x="8861" y="206263"/>
                  </a:lnTo>
                  <a:lnTo>
                    <a:pt x="32971" y="222608"/>
                  </a:lnTo>
                  <a:lnTo>
                    <a:pt x="49585" y="229415"/>
                  </a:lnTo>
                  <a:lnTo>
                    <a:pt x="68619" y="235385"/>
                  </a:lnTo>
                  <a:lnTo>
                    <a:pt x="89610" y="240572"/>
                  </a:lnTo>
                  <a:lnTo>
                    <a:pt x="112093" y="245031"/>
                  </a:lnTo>
                  <a:lnTo>
                    <a:pt x="135605" y="248818"/>
                  </a:lnTo>
                  <a:lnTo>
                    <a:pt x="159681" y="251988"/>
                  </a:lnTo>
                  <a:lnTo>
                    <a:pt x="183859" y="254594"/>
                  </a:lnTo>
                  <a:lnTo>
                    <a:pt x="207673" y="256693"/>
                  </a:lnTo>
                  <a:lnTo>
                    <a:pt x="230661" y="258340"/>
                  </a:lnTo>
                  <a:lnTo>
                    <a:pt x="252358" y="259588"/>
                  </a:lnTo>
                  <a:lnTo>
                    <a:pt x="272300" y="260494"/>
                  </a:lnTo>
                  <a:lnTo>
                    <a:pt x="290023" y="261112"/>
                  </a:lnTo>
                  <a:lnTo>
                    <a:pt x="305063" y="261497"/>
                  </a:lnTo>
                  <a:lnTo>
                    <a:pt x="341944" y="261703"/>
                  </a:lnTo>
                  <a:lnTo>
                    <a:pt x="353839" y="261497"/>
                  </a:lnTo>
                  <a:lnTo>
                    <a:pt x="368880" y="261112"/>
                  </a:lnTo>
                  <a:lnTo>
                    <a:pt x="386605" y="260494"/>
                  </a:lnTo>
                  <a:lnTo>
                    <a:pt x="406548" y="259588"/>
                  </a:lnTo>
                  <a:lnTo>
                    <a:pt x="424053" y="139527"/>
                  </a:lnTo>
                  <a:lnTo>
                    <a:pt x="430415" y="132327"/>
                  </a:lnTo>
                  <a:lnTo>
                    <a:pt x="438772" y="131806"/>
                  </a:lnTo>
                  <a:lnTo>
                    <a:pt x="455811" y="130662"/>
                  </a:lnTo>
                  <a:lnTo>
                    <a:pt x="472041" y="129369"/>
                  </a:lnTo>
                  <a:lnTo>
                    <a:pt x="487469" y="127925"/>
                  </a:lnTo>
                  <a:lnTo>
                    <a:pt x="502105" y="126330"/>
                  </a:lnTo>
                  <a:lnTo>
                    <a:pt x="515958" y="124581"/>
                  </a:lnTo>
                  <a:lnTo>
                    <a:pt x="529037" y="122678"/>
                  </a:lnTo>
                  <a:lnTo>
                    <a:pt x="541350" y="120619"/>
                  </a:lnTo>
                  <a:lnTo>
                    <a:pt x="552907" y="118402"/>
                  </a:lnTo>
                  <a:lnTo>
                    <a:pt x="563717" y="116026"/>
                  </a:lnTo>
                  <a:lnTo>
                    <a:pt x="573788" y="113490"/>
                  </a:lnTo>
                  <a:lnTo>
                    <a:pt x="583130" y="110792"/>
                  </a:lnTo>
                  <a:lnTo>
                    <a:pt x="591750" y="107931"/>
                  </a:lnTo>
                  <a:lnTo>
                    <a:pt x="604177" y="103244"/>
                  </a:lnTo>
                  <a:lnTo>
                    <a:pt x="612952" y="107104"/>
                  </a:lnTo>
                  <a:lnTo>
                    <a:pt x="615962" y="114915"/>
                  </a:lnTo>
                  <a:lnTo>
                    <a:pt x="618985" y="122725"/>
                  </a:lnTo>
                  <a:lnTo>
                    <a:pt x="615099" y="131514"/>
                  </a:lnTo>
                  <a:lnTo>
                    <a:pt x="607275" y="134536"/>
                  </a:lnTo>
                  <a:lnTo>
                    <a:pt x="598786" y="137616"/>
                  </a:lnTo>
                  <a:lnTo>
                    <a:pt x="589714" y="140519"/>
                  </a:lnTo>
                  <a:lnTo>
                    <a:pt x="580040" y="143250"/>
                  </a:lnTo>
                  <a:lnTo>
                    <a:pt x="569744" y="145811"/>
                  </a:lnTo>
                  <a:lnTo>
                    <a:pt x="558805" y="148206"/>
                  </a:lnTo>
                  <a:lnTo>
                    <a:pt x="547206" y="150438"/>
                  </a:lnTo>
                  <a:lnTo>
                    <a:pt x="534925" y="152510"/>
                  </a:lnTo>
                  <a:lnTo>
                    <a:pt x="521942" y="154426"/>
                  </a:lnTo>
                  <a:lnTo>
                    <a:pt x="508239" y="156188"/>
                  </a:lnTo>
                  <a:lnTo>
                    <a:pt x="493795" y="157800"/>
                  </a:lnTo>
                  <a:lnTo>
                    <a:pt x="478590" y="159265"/>
                  </a:lnTo>
                  <a:lnTo>
                    <a:pt x="462605" y="160587"/>
                  </a:lnTo>
                  <a:close/>
                </a:path>
                <a:path w="431736" h="291856">
                  <a:moveTo>
                    <a:pt x="428247" y="258340"/>
                  </a:moveTo>
                  <a:lnTo>
                    <a:pt x="431736" y="162121"/>
                  </a:lnTo>
                  <a:lnTo>
                    <a:pt x="425056" y="155923"/>
                  </a:lnTo>
                  <a:lnTo>
                    <a:pt x="424561" y="147884"/>
                  </a:lnTo>
                  <a:lnTo>
                    <a:pt x="424053" y="139527"/>
                  </a:lnTo>
                  <a:lnTo>
                    <a:pt x="406548" y="259588"/>
                  </a:lnTo>
                  <a:lnTo>
                    <a:pt x="428247" y="258340"/>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98" name="object 102"/>
            <p:cNvSpPr/>
            <p:nvPr/>
          </p:nvSpPr>
          <p:spPr bwMode="gray">
            <a:xfrm>
              <a:off x="2105649" y="1176263"/>
              <a:ext cx="308183" cy="254889"/>
            </a:xfrm>
            <a:custGeom>
              <a:avLst/>
              <a:gdLst/>
              <a:ahLst/>
              <a:cxnLst/>
              <a:rect l="l" t="t" r="r" b="b"/>
              <a:pathLst>
                <a:path w="339001" h="288874">
                  <a:moveTo>
                    <a:pt x="230530" y="0"/>
                  </a:moveTo>
                  <a:lnTo>
                    <a:pt x="129666" y="0"/>
                  </a:lnTo>
                  <a:lnTo>
                    <a:pt x="10452" y="119214"/>
                  </a:lnTo>
                  <a:lnTo>
                    <a:pt x="9093" y="120647"/>
                  </a:lnTo>
                  <a:lnTo>
                    <a:pt x="2352" y="131688"/>
                  </a:lnTo>
                  <a:lnTo>
                    <a:pt x="0" y="144437"/>
                  </a:lnTo>
                  <a:lnTo>
                    <a:pt x="53" y="146396"/>
                  </a:lnTo>
                  <a:lnTo>
                    <a:pt x="3092" y="158970"/>
                  </a:lnTo>
                  <a:lnTo>
                    <a:pt x="10452" y="169646"/>
                  </a:lnTo>
                  <a:lnTo>
                    <a:pt x="129666" y="288874"/>
                  </a:lnTo>
                  <a:lnTo>
                    <a:pt x="230530" y="288874"/>
                  </a:lnTo>
                  <a:lnTo>
                    <a:pt x="121767" y="180098"/>
                  </a:lnTo>
                  <a:lnTo>
                    <a:pt x="339001" y="180098"/>
                  </a:lnTo>
                  <a:lnTo>
                    <a:pt x="339001" y="108775"/>
                  </a:lnTo>
                  <a:lnTo>
                    <a:pt x="121754" y="108775"/>
                  </a:lnTo>
                  <a:lnTo>
                    <a:pt x="230530" y="0"/>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99" name="object 101"/>
            <p:cNvSpPr/>
            <p:nvPr/>
          </p:nvSpPr>
          <p:spPr bwMode="gray">
            <a:xfrm>
              <a:off x="1094290" y="1176263"/>
              <a:ext cx="308194" cy="254889"/>
            </a:xfrm>
            <a:custGeom>
              <a:avLst/>
              <a:gdLst/>
              <a:ahLst/>
              <a:cxnLst/>
              <a:rect l="l" t="t" r="r" b="b"/>
              <a:pathLst>
                <a:path w="339013" h="288874">
                  <a:moveTo>
                    <a:pt x="336656" y="131688"/>
                  </a:moveTo>
                  <a:lnTo>
                    <a:pt x="329917" y="120647"/>
                  </a:lnTo>
                  <a:lnTo>
                    <a:pt x="328561" y="119214"/>
                  </a:lnTo>
                  <a:lnTo>
                    <a:pt x="209346" y="0"/>
                  </a:lnTo>
                  <a:lnTo>
                    <a:pt x="108483" y="0"/>
                  </a:lnTo>
                  <a:lnTo>
                    <a:pt x="217258" y="108775"/>
                  </a:lnTo>
                  <a:lnTo>
                    <a:pt x="0" y="108775"/>
                  </a:lnTo>
                  <a:lnTo>
                    <a:pt x="0" y="180098"/>
                  </a:lnTo>
                  <a:lnTo>
                    <a:pt x="217246" y="180098"/>
                  </a:lnTo>
                  <a:lnTo>
                    <a:pt x="108483" y="288874"/>
                  </a:lnTo>
                  <a:lnTo>
                    <a:pt x="209346" y="288874"/>
                  </a:lnTo>
                  <a:lnTo>
                    <a:pt x="328561" y="169646"/>
                  </a:lnTo>
                  <a:lnTo>
                    <a:pt x="335916" y="158970"/>
                  </a:lnTo>
                  <a:lnTo>
                    <a:pt x="338959" y="146396"/>
                  </a:lnTo>
                  <a:lnTo>
                    <a:pt x="339013" y="144437"/>
                  </a:lnTo>
                  <a:lnTo>
                    <a:pt x="336656" y="131688"/>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100" name="object 100"/>
            <p:cNvSpPr/>
            <p:nvPr/>
          </p:nvSpPr>
          <p:spPr bwMode="gray">
            <a:xfrm>
              <a:off x="1622763" y="670039"/>
              <a:ext cx="262613" cy="299129"/>
            </a:xfrm>
            <a:custGeom>
              <a:avLst/>
              <a:gdLst/>
              <a:ahLst/>
              <a:cxnLst/>
              <a:rect l="l" t="t" r="r" b="b"/>
              <a:pathLst>
                <a:path w="288874" h="339013">
                  <a:moveTo>
                    <a:pt x="180098" y="0"/>
                  </a:moveTo>
                  <a:lnTo>
                    <a:pt x="108775" y="0"/>
                  </a:lnTo>
                  <a:lnTo>
                    <a:pt x="108775" y="217246"/>
                  </a:lnTo>
                  <a:lnTo>
                    <a:pt x="0" y="108483"/>
                  </a:lnTo>
                  <a:lnTo>
                    <a:pt x="0" y="209346"/>
                  </a:lnTo>
                  <a:lnTo>
                    <a:pt x="119227" y="328561"/>
                  </a:lnTo>
                  <a:lnTo>
                    <a:pt x="129904" y="335921"/>
                  </a:lnTo>
                  <a:lnTo>
                    <a:pt x="142477" y="338960"/>
                  </a:lnTo>
                  <a:lnTo>
                    <a:pt x="144437" y="339013"/>
                  </a:lnTo>
                  <a:lnTo>
                    <a:pt x="157185" y="336661"/>
                  </a:lnTo>
                  <a:lnTo>
                    <a:pt x="168226" y="329919"/>
                  </a:lnTo>
                  <a:lnTo>
                    <a:pt x="169659" y="328561"/>
                  </a:lnTo>
                  <a:lnTo>
                    <a:pt x="288874" y="209346"/>
                  </a:lnTo>
                  <a:lnTo>
                    <a:pt x="288874" y="108483"/>
                  </a:lnTo>
                  <a:lnTo>
                    <a:pt x="180098" y="217258"/>
                  </a:lnTo>
                  <a:lnTo>
                    <a:pt x="180098" y="0"/>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grpSp>
      <p:sp>
        <p:nvSpPr>
          <p:cNvPr id="101" name="Rectangle 100"/>
          <p:cNvSpPr/>
          <p:nvPr/>
        </p:nvSpPr>
        <p:spPr>
          <a:xfrm>
            <a:off x="3208174" y="4917280"/>
            <a:ext cx="5771195" cy="369332"/>
          </a:xfrm>
          <a:prstGeom prst="rect">
            <a:avLst/>
          </a:prstGeom>
        </p:spPr>
        <p:txBody>
          <a:bodyPr wrap="none">
            <a:spAutoFit/>
          </a:bodyPr>
          <a:lstStyle/>
          <a:p>
            <a:pPr algn="ctr" fontAlgn="auto">
              <a:lnSpc>
                <a:spcPct val="90000"/>
              </a:lnSpc>
              <a:spcBef>
                <a:spcPts val="0"/>
              </a:spcBef>
              <a:spcAft>
                <a:spcPts val="0"/>
              </a:spcAft>
            </a:pPr>
            <a:r>
              <a:rPr lang="en-US" sz="2000" b="1" dirty="0">
                <a:solidFill>
                  <a:srgbClr val="FF0000"/>
                </a:solidFill>
                <a:latin typeface="Calibri"/>
                <a:cs typeface=""/>
              </a:rPr>
              <a:t>Built on High Performant Oracle Cloud Infrastructure</a:t>
            </a:r>
          </a:p>
        </p:txBody>
      </p:sp>
    </p:spTree>
    <p:extLst>
      <p:ext uri="{BB962C8B-B14F-4D97-AF65-F5344CB8AC3E}">
        <p14:creationId xmlns:p14="http://schemas.microsoft.com/office/powerpoint/2010/main" val="71474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Lab 2 - Creating Deployments</a:t>
            </a:r>
            <a:endParaRPr lang="en-CA" dirty="0"/>
          </a:p>
        </p:txBody>
      </p:sp>
      <p:sp>
        <p:nvSpPr>
          <p:cNvPr id="4" name="Footer Placeholder 3"/>
          <p:cNvSpPr>
            <a:spLocks noGrp="1"/>
          </p:cNvSpPr>
          <p:nvPr>
            <p:ph type="ftr" sz="quarter" idx="10"/>
          </p:nvPr>
        </p:nvSpPr>
        <p:spPr/>
        <p:txBody>
          <a:bodyPr/>
          <a:lstStyle/>
          <a:p>
            <a:pPr>
              <a:defRPr/>
            </a:pPr>
            <a:r>
              <a:rPr lang="en-US" smtClean="0">
                <a:cs typeface="+mn-cs"/>
              </a:rPr>
              <a:t>#Middleware</a:t>
            </a:r>
            <a:endParaRPr lang="en-US">
              <a:cs typeface="+mn-cs"/>
            </a:endParaRPr>
          </a:p>
        </p:txBody>
      </p:sp>
      <p:graphicFrame>
        <p:nvGraphicFramePr>
          <p:cNvPr id="5" name="Table 4"/>
          <p:cNvGraphicFramePr>
            <a:graphicFrameLocks noGrp="1"/>
          </p:cNvGraphicFramePr>
          <p:nvPr/>
        </p:nvGraphicFramePr>
        <p:xfrm>
          <a:off x="804862" y="1185628"/>
          <a:ext cx="8504237" cy="1844040"/>
        </p:xfrm>
        <a:graphic>
          <a:graphicData uri="http://schemas.openxmlformats.org/drawingml/2006/table">
            <a:tbl>
              <a:tblPr>
                <a:tableStyleId>{5FD0F851-EC5A-4D38-B0AD-8093EC10F338}</a:tableStyleId>
              </a:tblPr>
              <a:tblGrid>
                <a:gridCol w="2917512"/>
                <a:gridCol w="4469380"/>
                <a:gridCol w="1117345"/>
              </a:tblGrid>
              <a:tr h="198120">
                <a:tc>
                  <a:txBody>
                    <a:bodyPr/>
                    <a:lstStyle/>
                    <a:p>
                      <a:pPr algn="ctr" fontAlgn="ctr"/>
                      <a:r>
                        <a:rPr lang="en-CA" sz="1200" u="none" strike="noStrike">
                          <a:effectLst/>
                        </a:rPr>
                        <a:t>Description</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URL From browser</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Value</a:t>
                      </a:r>
                      <a:endParaRPr lang="en-CA" sz="1200" b="1" i="0" u="none" strike="noStrike">
                        <a:solidFill>
                          <a:srgbClr val="24292E"/>
                        </a:solidFill>
                        <a:effectLst/>
                        <a:latin typeface="Segoe UI" panose="020B0502040204020203" pitchFamily="34" charset="0"/>
                      </a:endParaRPr>
                    </a:p>
                  </a:txBody>
                  <a:tcPr marL="7620" marR="7620" marT="7620" marB="0" anchor="ctr"/>
                </a:tc>
              </a:tr>
              <a:tr h="198120">
                <a:tc>
                  <a:txBody>
                    <a:bodyPr/>
                    <a:lstStyle/>
                    <a:p>
                      <a:pPr algn="l" fontAlgn="ctr"/>
                      <a:r>
                        <a:rPr lang="en-CA" sz="1200" u="none" strike="noStrike">
                          <a:effectLst/>
                        </a:rPr>
                        <a:t>Deployment Name</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ctr" fontAlgn="ctr"/>
                      <a:r>
                        <a:rPr lang="en-CA" sz="1200" u="none" strike="noStrike">
                          <a:effectLst/>
                        </a:rPr>
                        <a:t> </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l" fontAlgn="ctr"/>
                      <a:r>
                        <a:rPr lang="en-CA" sz="1200" u="none" strike="noStrike">
                          <a:effectLst/>
                        </a:rPr>
                        <a:t> Atlanta</a:t>
                      </a:r>
                      <a:endParaRPr lang="en-CA" sz="1200" b="0" i="0" u="none" strike="noStrike">
                        <a:solidFill>
                          <a:srgbClr val="24292E"/>
                        </a:solidFill>
                        <a:effectLst/>
                        <a:latin typeface="Segoe UI" panose="020B0502040204020203" pitchFamily="34" charset="0"/>
                      </a:endParaRPr>
                    </a:p>
                  </a:txBody>
                  <a:tcPr marR="7620" marT="7620" marB="0" anchor="ctr"/>
                </a:tc>
              </a:tr>
              <a:tr h="198120">
                <a:tc>
                  <a:txBody>
                    <a:bodyPr/>
                    <a:lstStyle/>
                    <a:p>
                      <a:pPr algn="l" fontAlgn="b"/>
                      <a:r>
                        <a:rPr lang="en-CA" sz="1200" u="none" strike="noStrike" dirty="0">
                          <a:effectLst/>
                        </a:rPr>
                        <a:t>  Service Manager Port</a:t>
                      </a:r>
                      <a:endParaRPr lang="en-CA" sz="1200" b="0" i="0" u="none" strike="noStrike" dirty="0">
                        <a:solidFill>
                          <a:srgbClr val="24292E"/>
                        </a:solidFill>
                        <a:effectLst/>
                        <a:latin typeface="Segoe UI" panose="020B0502040204020203" pitchFamily="34" charset="0"/>
                      </a:endParaRPr>
                    </a:p>
                  </a:txBody>
                  <a:tcPr marL="7620" marR="7620" anchor="b"/>
                </a:tc>
                <a:tc>
                  <a:txBody>
                    <a:bodyPr/>
                    <a:lstStyle/>
                    <a:p>
                      <a:pPr algn="l" fontAlgn="ctr"/>
                      <a:r>
                        <a:rPr lang="en-US" sz="1600" u="sng" strike="noStrike">
                          <a:effectLst/>
                          <a:hlinkClick r:id="rId2"/>
                        </a:rPr>
                        <a:t>http://&lt;localhost&gt; or &lt;Hostname/IP&gt;:16000</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16000</a:t>
                      </a:r>
                      <a:endParaRPr lang="en-CA" sz="1200" b="0" i="0" u="none" strike="noStrike">
                        <a:solidFill>
                          <a:srgbClr val="24292E"/>
                        </a:solidFill>
                        <a:effectLst/>
                        <a:latin typeface="Segoe UI" panose="020B0502040204020203" pitchFamily="34" charset="0"/>
                      </a:endParaRPr>
                    </a:p>
                  </a:txBody>
                  <a:tcPr marR="7620" marT="7620" marB="0" anchor="ctr"/>
                </a:tc>
              </a:tr>
              <a:tr h="198120">
                <a:tc>
                  <a:txBody>
                    <a:bodyPr/>
                    <a:lstStyle/>
                    <a:p>
                      <a:pPr algn="l" fontAlgn="ctr"/>
                      <a:r>
                        <a:rPr lang="en-CA" sz="1200" u="none" strike="noStrike">
                          <a:effectLst/>
                        </a:rPr>
                        <a:t>Administration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&lt;Hostname/IP&gt;:16001</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16001</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Distribution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&lt;Hostname/IP&gt;:16002</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16002</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Receiver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&lt;Hostname/IP&gt;:16003</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16003</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Metrics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&lt;Hostname/IP&gt;:16004</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dirty="0">
                          <a:effectLst/>
                        </a:rPr>
                        <a:t>16004</a:t>
                      </a:r>
                      <a:endParaRPr lang="en-CA" sz="1200" b="0" i="0" u="none" strike="noStrike" dirty="0">
                        <a:solidFill>
                          <a:srgbClr val="24292E"/>
                        </a:solidFill>
                        <a:effectLst/>
                        <a:latin typeface="Segoe UI" panose="020B0502040204020203" pitchFamily="34" charset="0"/>
                      </a:endParaRPr>
                    </a:p>
                  </a:txBody>
                  <a:tcPr marR="7620" anchor="ctr"/>
                </a:tc>
              </a:tr>
            </a:tbl>
          </a:graphicData>
        </a:graphic>
      </p:graphicFrame>
      <p:graphicFrame>
        <p:nvGraphicFramePr>
          <p:cNvPr id="7" name="Table 6"/>
          <p:cNvGraphicFramePr>
            <a:graphicFrameLocks noGrp="1"/>
          </p:cNvGraphicFramePr>
          <p:nvPr/>
        </p:nvGraphicFramePr>
        <p:xfrm>
          <a:off x="804863" y="3840163"/>
          <a:ext cx="8504237" cy="1813560"/>
        </p:xfrm>
        <a:graphic>
          <a:graphicData uri="http://schemas.openxmlformats.org/drawingml/2006/table">
            <a:tbl>
              <a:tblPr>
                <a:tableStyleId>{5FD0F851-EC5A-4D38-B0AD-8093EC10F338}</a:tableStyleId>
              </a:tblPr>
              <a:tblGrid>
                <a:gridCol w="2896493"/>
                <a:gridCol w="4275723"/>
                <a:gridCol w="1332021"/>
              </a:tblGrid>
              <a:tr h="0">
                <a:tc>
                  <a:txBody>
                    <a:bodyPr/>
                    <a:lstStyle/>
                    <a:p>
                      <a:pPr algn="ctr" fontAlgn="ctr"/>
                      <a:r>
                        <a:rPr lang="en-CA" sz="1200" u="none" strike="noStrike">
                          <a:effectLst/>
                        </a:rPr>
                        <a:t>Description</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URL From browser</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Value</a:t>
                      </a:r>
                      <a:endParaRPr lang="en-CA" sz="1200" b="1" i="0" u="none" strike="noStrike">
                        <a:solidFill>
                          <a:srgbClr val="24292E"/>
                        </a:solidFill>
                        <a:effectLst/>
                        <a:latin typeface="Segoe UI" panose="020B0502040204020203" pitchFamily="34" charset="0"/>
                      </a:endParaRPr>
                    </a:p>
                  </a:txBody>
                  <a:tcPr marL="7620" marR="7620" marT="7620" marB="0" anchor="ctr"/>
                </a:tc>
              </a:tr>
              <a:tr h="198120">
                <a:tc>
                  <a:txBody>
                    <a:bodyPr/>
                    <a:lstStyle/>
                    <a:p>
                      <a:pPr algn="l" fontAlgn="ctr"/>
                      <a:r>
                        <a:rPr lang="en-CA" sz="1200" u="none" strike="noStrike" dirty="0">
                          <a:effectLst/>
                        </a:rPr>
                        <a:t>Deployment </a:t>
                      </a:r>
                      <a:r>
                        <a:rPr lang="en-CA" sz="1200" u="none" strike="noStrike" dirty="0" smtClean="0">
                          <a:effectLst/>
                        </a:rPr>
                        <a:t>Name</a:t>
                      </a:r>
                      <a:endParaRPr lang="en-CA" sz="1200" b="0" i="0" u="none" strike="noStrike" dirty="0">
                        <a:solidFill>
                          <a:srgbClr val="24292E"/>
                        </a:solidFill>
                        <a:effectLst/>
                        <a:latin typeface="Segoe UI" panose="020B0502040204020203" pitchFamily="34" charset="0"/>
                      </a:endParaRPr>
                    </a:p>
                  </a:txBody>
                  <a:tcPr marR="7620" anchor="ctr"/>
                </a:tc>
                <a:tc>
                  <a:txBody>
                    <a:bodyPr/>
                    <a:lstStyle/>
                    <a:p>
                      <a:pPr algn="l" fontAlgn="ctr"/>
                      <a:r>
                        <a:rPr lang="en-CA" sz="1200" u="none" strike="noStrike">
                          <a:effectLst/>
                        </a:rPr>
                        <a:t> </a:t>
                      </a:r>
                      <a:endParaRPr lang="en-CA" sz="1200" b="0" i="0" u="none" strike="noStrike">
                        <a:solidFill>
                          <a:srgbClr val="24292E"/>
                        </a:solidFill>
                        <a:effectLst/>
                        <a:latin typeface="Segoe UI" panose="020B0502040204020203" pitchFamily="34" charset="0"/>
                      </a:endParaRPr>
                    </a:p>
                  </a:txBody>
                  <a:tcPr marR="7620" marT="7620" marB="0" anchor="ctr"/>
                </a:tc>
                <a:tc>
                  <a:txBody>
                    <a:bodyPr/>
                    <a:lstStyle/>
                    <a:p>
                      <a:pPr algn="l" fontAlgn="ctr"/>
                      <a:r>
                        <a:rPr lang="en-CA" sz="1200" u="none" strike="noStrike">
                          <a:effectLst/>
                        </a:rPr>
                        <a:t>SanFran</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dirty="0">
                          <a:effectLst/>
                        </a:rPr>
                        <a:t>Service Manager Port</a:t>
                      </a:r>
                      <a:endParaRPr lang="en-CA" sz="1200" b="0" i="0" u="none" strike="noStrike" dirty="0">
                        <a:solidFill>
                          <a:srgbClr val="24292E"/>
                        </a:solidFill>
                        <a:effectLst/>
                        <a:latin typeface="Segoe UI" panose="020B0502040204020203" pitchFamily="34" charset="0"/>
                      </a:endParaRPr>
                    </a:p>
                  </a:txBody>
                  <a:tcPr marR="7620" marT="7620" marB="0" anchor="ctr"/>
                </a:tc>
                <a:tc>
                  <a:txBody>
                    <a:bodyPr/>
                    <a:lstStyle/>
                    <a:p>
                      <a:pPr algn="l" fontAlgn="ctr"/>
                      <a:r>
                        <a:rPr lang="en-US" sz="1600" u="sng" strike="noStrike">
                          <a:effectLst/>
                          <a:hlinkClick r:id="rId2"/>
                        </a:rPr>
                        <a:t>http://&lt;localhost&gt; or &lt;Hostname/IP&gt;:16000</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16000</a:t>
                      </a:r>
                      <a:endParaRPr lang="en-CA" sz="1200" b="0" i="0" u="none" strike="noStrike">
                        <a:solidFill>
                          <a:srgbClr val="24292E"/>
                        </a:solidFill>
                        <a:effectLst/>
                        <a:latin typeface="Segoe UI" panose="020B0502040204020203" pitchFamily="34" charset="0"/>
                      </a:endParaRPr>
                    </a:p>
                  </a:txBody>
                  <a:tcPr marR="7620" marT="7620" marB="0" anchor="ctr"/>
                </a:tc>
              </a:tr>
              <a:tr h="256857">
                <a:tc>
                  <a:txBody>
                    <a:bodyPr/>
                    <a:lstStyle/>
                    <a:p>
                      <a:pPr algn="l" fontAlgn="ctr"/>
                      <a:r>
                        <a:rPr lang="en-CA" sz="1200" u="none" strike="noStrike">
                          <a:effectLst/>
                        </a:rPr>
                        <a:t>Administration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&lt;Hostname/IP&gt;:17001</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17001</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Distribution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&lt;Hostname/IP&gt;:17002</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17002</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Receiver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&lt;Hostname/IP&gt;:17003</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17003</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Metrics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&lt;Hostname/IP&gt;:17004</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dirty="0">
                          <a:effectLst/>
                        </a:rPr>
                        <a:t>17004</a:t>
                      </a:r>
                      <a:endParaRPr lang="en-CA" sz="1200" b="0" i="0" u="none" strike="noStrike" dirty="0">
                        <a:solidFill>
                          <a:srgbClr val="24292E"/>
                        </a:solidFill>
                        <a:effectLst/>
                        <a:latin typeface="Segoe UI" panose="020B0502040204020203" pitchFamily="34" charset="0"/>
                      </a:endParaRPr>
                    </a:p>
                  </a:txBody>
                  <a:tcPr marR="7620" anchor="ctr"/>
                </a:tc>
              </a:tr>
            </a:tbl>
          </a:graphicData>
        </a:graphic>
      </p:graphicFrame>
    </p:spTree>
    <p:extLst>
      <p:ext uri="{BB962C8B-B14F-4D97-AF65-F5344CB8AC3E}">
        <p14:creationId xmlns:p14="http://schemas.microsoft.com/office/powerpoint/2010/main" val="35195815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0"/>
          </p:nvPr>
        </p:nvSpPr>
        <p:spPr/>
        <p:txBody>
          <a:bodyPr/>
          <a:lstStyle/>
          <a:p>
            <a:pPr>
              <a:defRPr/>
            </a:pPr>
            <a:r>
              <a:rPr lang="en-US" smtClean="0">
                <a:cs typeface="+mn-cs"/>
              </a:rPr>
              <a:t>#Middleware</a:t>
            </a:r>
            <a:endParaRPr lang="en-US">
              <a:cs typeface="+mn-cs"/>
            </a:endParaRPr>
          </a:p>
        </p:txBody>
      </p:sp>
      <p:pic>
        <p:nvPicPr>
          <p:cNvPr id="5" name="Picture 4"/>
          <p:cNvPicPr>
            <a:picLocks noChangeAspect="1"/>
          </p:cNvPicPr>
          <p:nvPr/>
        </p:nvPicPr>
        <p:blipFill>
          <a:blip r:embed="rId2"/>
          <a:stretch>
            <a:fillRect/>
          </a:stretch>
        </p:blipFill>
        <p:spPr>
          <a:xfrm>
            <a:off x="-1" y="0"/>
            <a:ext cx="12188825" cy="6858034"/>
          </a:xfrm>
          <a:prstGeom prst="rect">
            <a:avLst/>
          </a:prstGeom>
        </p:spPr>
      </p:pic>
    </p:spTree>
    <p:extLst>
      <p:ext uri="{BB962C8B-B14F-4D97-AF65-F5344CB8AC3E}">
        <p14:creationId xmlns:p14="http://schemas.microsoft.com/office/powerpoint/2010/main" val="27714829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smtClean="0">
                <a:cs typeface="+mn-cs"/>
              </a:rPr>
              <a:t>#Middleware</a:t>
            </a:r>
            <a:endParaRPr lang="en-US">
              <a:cs typeface="+mn-cs"/>
            </a:endParaRPr>
          </a:p>
        </p:txBody>
      </p:sp>
      <p:pic>
        <p:nvPicPr>
          <p:cNvPr id="5" name="Picture 4"/>
          <p:cNvPicPr>
            <a:picLocks noChangeAspect="1"/>
          </p:cNvPicPr>
          <p:nvPr/>
        </p:nvPicPr>
        <p:blipFill>
          <a:blip r:embed="rId2"/>
          <a:stretch>
            <a:fillRect/>
          </a:stretch>
        </p:blipFill>
        <p:spPr>
          <a:xfrm>
            <a:off x="0" y="2319428"/>
            <a:ext cx="12188825" cy="2219143"/>
          </a:xfrm>
          <a:prstGeom prst="rect">
            <a:avLst/>
          </a:prstGeom>
        </p:spPr>
      </p:pic>
    </p:spTree>
    <p:extLst>
      <p:ext uri="{BB962C8B-B14F-4D97-AF65-F5344CB8AC3E}">
        <p14:creationId xmlns:p14="http://schemas.microsoft.com/office/powerpoint/2010/main" val="7539829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52861"/>
            <a:ext cx="11111722" cy="594784"/>
          </a:xfrm>
        </p:spPr>
        <p:txBody>
          <a:bodyPr/>
          <a:lstStyle/>
          <a:p>
            <a:r>
              <a:rPr lang="en-CA" b="1" dirty="0"/>
              <a:t>Lab </a:t>
            </a:r>
            <a:r>
              <a:rPr lang="en-CA" b="1" dirty="0" smtClean="0"/>
              <a:t>3 - </a:t>
            </a:r>
            <a:r>
              <a:rPr lang="en-CA" b="1" dirty="0"/>
              <a:t>Creating Credentials</a:t>
            </a:r>
          </a:p>
        </p:txBody>
      </p:sp>
      <p:sp>
        <p:nvSpPr>
          <p:cNvPr id="3" name="Content Placeholder 2"/>
          <p:cNvSpPr>
            <a:spLocks noGrp="1"/>
          </p:cNvSpPr>
          <p:nvPr>
            <p:ph idx="1"/>
          </p:nvPr>
        </p:nvSpPr>
        <p:spPr>
          <a:xfrm>
            <a:off x="469900" y="817639"/>
            <a:ext cx="11295158" cy="782561"/>
          </a:xfrm>
        </p:spPr>
        <p:txBody>
          <a:bodyPr/>
          <a:lstStyle/>
          <a:p>
            <a:r>
              <a:rPr lang="en-US" sz="2400" dirty="0"/>
              <a:t>Create Source Database and Protocol User Credentials for setting up the </a:t>
            </a:r>
            <a:r>
              <a:rPr lang="en-US" sz="2400" dirty="0" err="1"/>
              <a:t>Goldengate</a:t>
            </a:r>
            <a:r>
              <a:rPr lang="en-US" sz="2400" dirty="0"/>
              <a:t> </a:t>
            </a:r>
            <a:r>
              <a:rPr lang="en-US" sz="2400" dirty="0" smtClean="0"/>
              <a:t>Proc</a:t>
            </a:r>
            <a:r>
              <a:rPr lang="en-US" sz="2400" dirty="0"/>
              <a:t>esses using web console </a:t>
            </a:r>
          </a:p>
        </p:txBody>
      </p:sp>
      <p:graphicFrame>
        <p:nvGraphicFramePr>
          <p:cNvPr id="4" name="Table 3"/>
          <p:cNvGraphicFramePr>
            <a:graphicFrameLocks noGrp="1"/>
          </p:cNvGraphicFramePr>
          <p:nvPr>
            <p:extLst>
              <p:ext uri="{D42A27DB-BD31-4B8C-83A1-F6EECF244321}">
                <p14:modId xmlns:p14="http://schemas.microsoft.com/office/powerpoint/2010/main" val="2807978986"/>
              </p:ext>
            </p:extLst>
          </p:nvPr>
        </p:nvGraphicFramePr>
        <p:xfrm>
          <a:off x="469900" y="1506220"/>
          <a:ext cx="5308600" cy="2194560"/>
        </p:xfrm>
        <a:graphic>
          <a:graphicData uri="http://schemas.openxmlformats.org/drawingml/2006/table">
            <a:tbl>
              <a:tblPr/>
              <a:tblGrid>
                <a:gridCol w="2654300"/>
                <a:gridCol w="2654300"/>
              </a:tblGrid>
              <a:tr h="0">
                <a:tc>
                  <a:txBody>
                    <a:bodyPr/>
                    <a:lstStyle/>
                    <a:p>
                      <a:r>
                        <a:rPr lang="en-CA" b="1" dirty="0">
                          <a:effectLst/>
                        </a:rPr>
                        <a:t>Field/Checkbox</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b="1">
                          <a:effectLst/>
                        </a:rPr>
                        <a:t>Setting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Credential Domain</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a:effectLst/>
                        </a:rPr>
                        <a:t>OGG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Credential Alias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SGGATE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a:effectLst/>
                        </a:rPr>
                        <a:t>User ID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a:effectLst/>
                        </a:rPr>
                        <a:t>C##GGATE@orcl</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ggate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dirty="0">
                          <a:effectLst/>
                        </a:rPr>
                        <a:t>Verify 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dirty="0" err="1">
                          <a:effectLst/>
                        </a:rPr>
                        <a:t>ggate</a:t>
                      </a:r>
                      <a:endParaRPr lang="en-CA"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9447420"/>
              </p:ext>
            </p:extLst>
          </p:nvPr>
        </p:nvGraphicFramePr>
        <p:xfrm>
          <a:off x="5895545" y="1506220"/>
          <a:ext cx="5302568" cy="2194560"/>
        </p:xfrm>
        <a:graphic>
          <a:graphicData uri="http://schemas.openxmlformats.org/drawingml/2006/table">
            <a:tbl>
              <a:tblPr/>
              <a:tblGrid>
                <a:gridCol w="2651284"/>
                <a:gridCol w="2651284"/>
              </a:tblGrid>
              <a:tr h="347980">
                <a:tc>
                  <a:txBody>
                    <a:bodyPr/>
                    <a:lstStyle/>
                    <a:p>
                      <a:r>
                        <a:rPr lang="en-CA" b="1" dirty="0">
                          <a:effectLst/>
                        </a:rPr>
                        <a:t>Field/Checkbox</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b="1">
                          <a:effectLst/>
                        </a:rPr>
                        <a:t>Setting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Credential Domain</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a:effectLst/>
                        </a:rPr>
                        <a:t>OGG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365760">
                <a:tc>
                  <a:txBody>
                    <a:bodyPr/>
                    <a:lstStyle/>
                    <a:p>
                      <a:r>
                        <a:rPr lang="en-CA">
                          <a:effectLst/>
                        </a:rPr>
                        <a:t>Credential Alias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WSTARGET</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a:effectLst/>
                        </a:rPr>
                        <a:t>User ID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a:effectLst/>
                        </a:rPr>
                        <a:t>oggadmin</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Welcome1</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dirty="0">
                          <a:effectLst/>
                        </a:rPr>
                        <a:t>Verify 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dirty="0">
                          <a:effectLst/>
                        </a:rPr>
                        <a:t>Welcome1</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
        <p:nvSpPr>
          <p:cNvPr id="6" name="Rectangle 5"/>
          <p:cNvSpPr/>
          <p:nvPr/>
        </p:nvSpPr>
        <p:spPr>
          <a:xfrm>
            <a:off x="469900" y="3719000"/>
            <a:ext cx="8004627" cy="424732"/>
          </a:xfrm>
          <a:prstGeom prst="rect">
            <a:avLst/>
          </a:prstGeom>
        </p:spPr>
        <p:txBody>
          <a:bodyPr wrap="none">
            <a:spAutoFit/>
          </a:bodyPr>
          <a:lstStyle/>
          <a:p>
            <a:pPr marL="228600" indent="-228600">
              <a:lnSpc>
                <a:spcPct val="90000"/>
              </a:lnSpc>
              <a:spcBef>
                <a:spcPts val="1200"/>
              </a:spcBef>
              <a:buClr>
                <a:schemeClr val="tx1">
                  <a:lumMod val="60000"/>
                  <a:lumOff val="40000"/>
                </a:schemeClr>
              </a:buClr>
              <a:buFont typeface="Arial" panose="020B0604020202020204" pitchFamily="34" charset="0"/>
              <a:buChar char="•"/>
            </a:pPr>
            <a:r>
              <a:rPr lang="en-US" sz="2400" dirty="0"/>
              <a:t>Create Target Database User Credentials using Rest API (Curl)</a:t>
            </a:r>
          </a:p>
        </p:txBody>
      </p:sp>
      <p:graphicFrame>
        <p:nvGraphicFramePr>
          <p:cNvPr id="7" name="Table 6"/>
          <p:cNvGraphicFramePr>
            <a:graphicFrameLocks noGrp="1"/>
          </p:cNvGraphicFramePr>
          <p:nvPr>
            <p:extLst>
              <p:ext uri="{D42A27DB-BD31-4B8C-83A1-F6EECF244321}">
                <p14:modId xmlns:p14="http://schemas.microsoft.com/office/powerpoint/2010/main" val="1530432248"/>
              </p:ext>
            </p:extLst>
          </p:nvPr>
        </p:nvGraphicFramePr>
        <p:xfrm>
          <a:off x="2476500" y="4143732"/>
          <a:ext cx="6766560" cy="2194560"/>
        </p:xfrm>
        <a:graphic>
          <a:graphicData uri="http://schemas.openxmlformats.org/drawingml/2006/table">
            <a:tbl>
              <a:tblPr/>
              <a:tblGrid>
                <a:gridCol w="3383280"/>
                <a:gridCol w="3383280"/>
              </a:tblGrid>
              <a:tr h="0">
                <a:tc>
                  <a:txBody>
                    <a:bodyPr/>
                    <a:lstStyle/>
                    <a:p>
                      <a:r>
                        <a:rPr lang="en-CA" b="1" dirty="0">
                          <a:effectLst/>
                        </a:rPr>
                        <a:t>Field/Checkbox</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b="1">
                          <a:effectLst/>
                        </a:rPr>
                        <a:t>Setting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Credential Domain</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a:effectLst/>
                        </a:rPr>
                        <a:t>OGG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Credential Alias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TGGATE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a:effectLst/>
                        </a:rPr>
                        <a:t>User ID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dirty="0">
                          <a:effectLst/>
                        </a:rPr>
                        <a:t>GGATE@OGGOOW182</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ggate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dirty="0">
                          <a:effectLst/>
                        </a:rPr>
                        <a:t>Verify 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dirty="0" err="1">
                          <a:effectLst/>
                        </a:rPr>
                        <a:t>ggate</a:t>
                      </a:r>
                      <a:endParaRPr lang="en-CA"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1680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52861"/>
            <a:ext cx="11111722" cy="594784"/>
          </a:xfrm>
        </p:spPr>
        <p:txBody>
          <a:bodyPr/>
          <a:lstStyle/>
          <a:p>
            <a:r>
              <a:rPr lang="en-CA" b="1" dirty="0"/>
              <a:t>Lab </a:t>
            </a:r>
            <a:r>
              <a:rPr lang="en-CA" b="1" dirty="0" smtClean="0"/>
              <a:t>3 - </a:t>
            </a:r>
            <a:r>
              <a:rPr lang="en-CA" b="1" dirty="0"/>
              <a:t>Creating </a:t>
            </a:r>
            <a:r>
              <a:rPr lang="en-CA" b="1" dirty="0" smtClean="0"/>
              <a:t>Credentials….</a:t>
            </a:r>
            <a:r>
              <a:rPr lang="en-CA" b="1" dirty="0" err="1" smtClean="0"/>
              <a:t>cntd</a:t>
            </a:r>
            <a:endParaRPr lang="en-CA" b="1" dirty="0"/>
          </a:p>
        </p:txBody>
      </p:sp>
      <p:sp>
        <p:nvSpPr>
          <p:cNvPr id="8" name="Content Placeholder 7"/>
          <p:cNvSpPr>
            <a:spLocks noGrp="1"/>
          </p:cNvSpPr>
          <p:nvPr>
            <p:ph idx="1"/>
          </p:nvPr>
        </p:nvSpPr>
        <p:spPr>
          <a:xfrm>
            <a:off x="469825" y="1145821"/>
            <a:ext cx="10851440" cy="4433811"/>
          </a:xfrm>
        </p:spPr>
        <p:txBody>
          <a:bodyPr/>
          <a:lstStyle/>
          <a:p>
            <a:r>
              <a:rPr lang="en-US" sz="2400" dirty="0"/>
              <a:t>Create the target GoldenGate checkpoint table using the REST </a:t>
            </a:r>
            <a:r>
              <a:rPr lang="en-US" sz="2400" dirty="0" smtClean="0"/>
              <a:t>API</a:t>
            </a:r>
          </a:p>
          <a:p>
            <a:pPr lvl="1"/>
            <a:r>
              <a:rPr lang="en-US" sz="2266" dirty="0" smtClean="0"/>
              <a:t>Verify once created via </a:t>
            </a:r>
            <a:r>
              <a:rPr lang="en-US" sz="2266" dirty="0" err="1" smtClean="0"/>
              <a:t>webconsole</a:t>
            </a:r>
            <a:endParaRPr lang="en-US" sz="2266" dirty="0"/>
          </a:p>
          <a:p>
            <a:endParaRPr lang="en-CA" dirty="0"/>
          </a:p>
        </p:txBody>
      </p:sp>
      <p:pic>
        <p:nvPicPr>
          <p:cNvPr id="9" name="Picture 8"/>
          <p:cNvPicPr>
            <a:picLocks noChangeAspect="1"/>
          </p:cNvPicPr>
          <p:nvPr/>
        </p:nvPicPr>
        <p:blipFill>
          <a:blip r:embed="rId3"/>
          <a:stretch>
            <a:fillRect/>
          </a:stretch>
        </p:blipFill>
        <p:spPr>
          <a:xfrm>
            <a:off x="2100262" y="2016125"/>
            <a:ext cx="6434138" cy="4227667"/>
          </a:xfrm>
          <a:prstGeom prst="rect">
            <a:avLst/>
          </a:prstGeom>
        </p:spPr>
      </p:pic>
    </p:spTree>
    <p:extLst>
      <p:ext uri="{BB962C8B-B14F-4D97-AF65-F5344CB8AC3E}">
        <p14:creationId xmlns:p14="http://schemas.microsoft.com/office/powerpoint/2010/main" val="2284006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594784"/>
          </a:xfrm>
        </p:spPr>
        <p:txBody>
          <a:bodyPr/>
          <a:lstStyle/>
          <a:p>
            <a:r>
              <a:rPr lang="en-CA" b="1" dirty="0"/>
              <a:t>Lab </a:t>
            </a:r>
            <a:r>
              <a:rPr lang="en-CA" b="1" dirty="0" smtClean="0"/>
              <a:t>4 - </a:t>
            </a:r>
            <a:r>
              <a:rPr lang="en-CA" b="1" dirty="0" err="1" smtClean="0"/>
              <a:t>Uni</a:t>
            </a:r>
            <a:r>
              <a:rPr lang="en-CA" b="1" dirty="0" smtClean="0"/>
              <a:t>-Directional </a:t>
            </a:r>
            <a:r>
              <a:rPr lang="en-CA" b="1" dirty="0"/>
              <a:t>and DDL </a:t>
            </a:r>
            <a:r>
              <a:rPr lang="en-CA" b="1" dirty="0" smtClean="0"/>
              <a:t>Replication</a:t>
            </a:r>
            <a:endParaRPr lang="en-CA" b="1" dirty="0"/>
          </a:p>
        </p:txBody>
      </p:sp>
      <p:sp>
        <p:nvSpPr>
          <p:cNvPr id="3" name="Content Placeholder 2"/>
          <p:cNvSpPr>
            <a:spLocks noGrp="1"/>
          </p:cNvSpPr>
          <p:nvPr>
            <p:ph idx="1"/>
          </p:nvPr>
        </p:nvSpPr>
        <p:spPr>
          <a:xfrm>
            <a:off x="469900" y="1157539"/>
            <a:ext cx="11295158" cy="5486263"/>
          </a:xfrm>
        </p:spPr>
        <p:txBody>
          <a:bodyPr/>
          <a:lstStyle/>
          <a:p>
            <a:r>
              <a:rPr lang="en-US" sz="2400" dirty="0" smtClean="0"/>
              <a:t>Configure </a:t>
            </a:r>
            <a:r>
              <a:rPr lang="en-US" sz="2400" dirty="0"/>
              <a:t>o</a:t>
            </a:r>
            <a:r>
              <a:rPr lang="en-US" sz="2400" dirty="0" smtClean="0"/>
              <a:t>ne </a:t>
            </a:r>
            <a:r>
              <a:rPr lang="en-US" sz="2400" dirty="0"/>
              <a:t>way replication to target database where both databases are already in </a:t>
            </a:r>
            <a:r>
              <a:rPr lang="en-US" sz="2400" dirty="0" smtClean="0"/>
              <a:t>sync</a:t>
            </a:r>
          </a:p>
          <a:p>
            <a:endParaRPr lang="en-US" sz="2400" dirty="0" smtClean="0"/>
          </a:p>
          <a:p>
            <a:pPr lvl="1"/>
            <a:r>
              <a:rPr lang="en-US" sz="2400" dirty="0"/>
              <a:t>Using Web interface of Oracle GoldenGate </a:t>
            </a:r>
            <a:r>
              <a:rPr lang="en-US" sz="2400" dirty="0" err="1"/>
              <a:t>Microservices</a:t>
            </a:r>
            <a:r>
              <a:rPr lang="en-US" sz="2400" dirty="0"/>
              <a:t> (HTML5 Pages</a:t>
            </a:r>
            <a:r>
              <a:rPr lang="en-US" sz="2400" dirty="0" smtClean="0"/>
              <a:t>)</a:t>
            </a:r>
          </a:p>
          <a:p>
            <a:pPr lvl="2"/>
            <a:r>
              <a:rPr lang="en-US" sz="2133" b="1" dirty="0" smtClean="0"/>
              <a:t>Validate credentials</a:t>
            </a:r>
          </a:p>
          <a:p>
            <a:pPr lvl="2"/>
            <a:r>
              <a:rPr lang="en-US" sz="2133" b="1" dirty="0" smtClean="0"/>
              <a:t>Add </a:t>
            </a:r>
            <a:r>
              <a:rPr lang="en-US" sz="2133" b="1" dirty="0"/>
              <a:t>SCHEMATRANDATA to the SOE </a:t>
            </a:r>
            <a:r>
              <a:rPr lang="en-US" sz="2133" b="1" dirty="0" smtClean="0"/>
              <a:t>schema</a:t>
            </a:r>
          </a:p>
          <a:p>
            <a:pPr lvl="2"/>
            <a:r>
              <a:rPr lang="en-US" sz="2133" b="1" dirty="0" smtClean="0"/>
              <a:t>Create Integrated Extract</a:t>
            </a:r>
          </a:p>
          <a:p>
            <a:pPr lvl="2"/>
            <a:r>
              <a:rPr lang="en-US" sz="2133" b="1" dirty="0" smtClean="0"/>
              <a:t>Create </a:t>
            </a:r>
            <a:r>
              <a:rPr lang="en-CA" sz="2000" b="1" dirty="0"/>
              <a:t>Distribution </a:t>
            </a:r>
            <a:r>
              <a:rPr lang="en-CA" sz="2000" b="1" dirty="0" smtClean="0"/>
              <a:t>Stream</a:t>
            </a:r>
          </a:p>
          <a:p>
            <a:pPr lvl="2"/>
            <a:r>
              <a:rPr lang="en-US" sz="2000" b="1" dirty="0" smtClean="0"/>
              <a:t>Create Integrated </a:t>
            </a:r>
            <a:r>
              <a:rPr lang="en-US" sz="2000" b="1" dirty="0" err="1" smtClean="0"/>
              <a:t>Replicat</a:t>
            </a:r>
            <a:endParaRPr lang="en-US" sz="2133" b="1" dirty="0" smtClean="0"/>
          </a:p>
          <a:p>
            <a:pPr lvl="1"/>
            <a:endParaRPr lang="en-US" sz="2400" b="1" dirty="0"/>
          </a:p>
          <a:p>
            <a:pPr lvl="1"/>
            <a:r>
              <a:rPr lang="en-US" sz="2400" dirty="0" smtClean="0"/>
              <a:t>Run </a:t>
            </a:r>
            <a:r>
              <a:rPr lang="en-US" sz="2400" dirty="0" err="1"/>
              <a:t>Swingbench</a:t>
            </a:r>
            <a:r>
              <a:rPr lang="en-US" sz="2400" dirty="0"/>
              <a:t> script to apply data to the source </a:t>
            </a:r>
            <a:r>
              <a:rPr lang="en-US" sz="2400" dirty="0" smtClean="0"/>
              <a:t>database</a:t>
            </a:r>
            <a:endParaRPr lang="en-US" sz="2400" dirty="0"/>
          </a:p>
        </p:txBody>
      </p:sp>
    </p:spTree>
    <p:extLst>
      <p:ext uri="{BB962C8B-B14F-4D97-AF65-F5344CB8AC3E}">
        <p14:creationId xmlns:p14="http://schemas.microsoft.com/office/powerpoint/2010/main" val="1943434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lowchart: Direct Access Storage 90"/>
          <p:cNvSpPr/>
          <p:nvPr/>
        </p:nvSpPr>
        <p:spPr>
          <a:xfrm>
            <a:off x="6088355" y="49215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2" name="Title 1"/>
          <p:cNvSpPr>
            <a:spLocks noGrp="1"/>
          </p:cNvSpPr>
          <p:nvPr>
            <p:ph type="title"/>
          </p:nvPr>
        </p:nvSpPr>
        <p:spPr>
          <a:xfrm>
            <a:off x="339684" y="258269"/>
            <a:ext cx="11111722" cy="594784"/>
          </a:xfrm>
        </p:spPr>
        <p:txBody>
          <a:bodyPr/>
          <a:lstStyle/>
          <a:p>
            <a:r>
              <a:rPr lang="en-CA" b="1" dirty="0"/>
              <a:t>Lab 4 - </a:t>
            </a:r>
            <a:r>
              <a:rPr lang="en-CA" b="1" dirty="0" err="1"/>
              <a:t>Uni</a:t>
            </a:r>
            <a:r>
              <a:rPr lang="en-CA" b="1" dirty="0"/>
              <a:t>-Directional and DDL Replication</a:t>
            </a:r>
            <a:r>
              <a:rPr lang="en-CA" b="1" dirty="0" smtClean="0"/>
              <a:t>….</a:t>
            </a:r>
            <a:r>
              <a:rPr lang="en-CA" b="1" dirty="0" err="1" smtClean="0"/>
              <a:t>cntd</a:t>
            </a:r>
            <a:endParaRPr lang="en-CA" b="1" dirty="0"/>
          </a:p>
        </p:txBody>
      </p:sp>
      <p:sp>
        <p:nvSpPr>
          <p:cNvPr id="35"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785064" y="47384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xmlns="" id="{DABB9EB8-7AF8-814F-B5BC-999133A96ADC}"/>
              </a:ext>
            </a:extLst>
          </p:cNvPr>
          <p:cNvSpPr/>
          <p:nvPr/>
        </p:nvSpPr>
        <p:spPr bwMode="gray">
          <a:xfrm>
            <a:off x="307244" y="3086100"/>
            <a:ext cx="11656156" cy="30197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7" name="TextBox 36">
            <a:extLst>
              <a:ext uri="{FF2B5EF4-FFF2-40B4-BE49-F238E27FC236}">
                <a16:creationId xmlns:a16="http://schemas.microsoft.com/office/drawing/2014/main" xmlns="" id="{51766357-8807-FA4E-8E8C-D35EA6934D44}"/>
              </a:ext>
            </a:extLst>
          </p:cNvPr>
          <p:cNvSpPr txBox="1"/>
          <p:nvPr/>
        </p:nvSpPr>
        <p:spPr>
          <a:xfrm>
            <a:off x="336993" y="40507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38" name="Rounded Rectangle 37">
            <a:extLst>
              <a:ext uri="{FF2B5EF4-FFF2-40B4-BE49-F238E27FC236}">
                <a16:creationId xmlns:a16="http://schemas.microsoft.com/office/drawing/2014/main" xmlns="" id="{B66038F7-9288-F24B-8BD4-0450017469F0}"/>
              </a:ext>
            </a:extLst>
          </p:cNvPr>
          <p:cNvSpPr/>
          <p:nvPr/>
        </p:nvSpPr>
        <p:spPr bwMode="gray">
          <a:xfrm>
            <a:off x="2412249" y="4219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a16="http://schemas.microsoft.com/office/drawing/2014/main" xmlns="" id="{17B54961-F88A-CF4F-9505-E0EE427317EA}"/>
              </a:ext>
            </a:extLst>
          </p:cNvPr>
          <p:cNvSpPr/>
          <p:nvPr/>
        </p:nvSpPr>
        <p:spPr bwMode="gray">
          <a:xfrm>
            <a:off x="2237596" y="3825489"/>
            <a:ext cx="9306703" cy="178092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a16="http://schemas.microsoft.com/office/drawing/2014/main" xmlns="" id="{60021A4F-477E-7745-933D-33BBB80527F8}"/>
              </a:ext>
            </a:extLst>
          </p:cNvPr>
          <p:cNvSpPr/>
          <p:nvPr/>
        </p:nvSpPr>
        <p:spPr bwMode="gray">
          <a:xfrm>
            <a:off x="2793205" y="4116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1" name="Rounded Rectangle 40">
            <a:extLst>
              <a:ext uri="{FF2B5EF4-FFF2-40B4-BE49-F238E27FC236}">
                <a16:creationId xmlns:a16="http://schemas.microsoft.com/office/drawing/2014/main" xmlns="" id="{4CB68B6C-DF4D-F243-A768-44316CC83A2D}"/>
              </a:ext>
            </a:extLst>
          </p:cNvPr>
          <p:cNvSpPr/>
          <p:nvPr/>
        </p:nvSpPr>
        <p:spPr bwMode="gray">
          <a:xfrm>
            <a:off x="2735961" y="3731243"/>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42" name="Group 41">
            <a:extLst>
              <a:ext uri="{FF2B5EF4-FFF2-40B4-BE49-F238E27FC236}">
                <a16:creationId xmlns:a16="http://schemas.microsoft.com/office/drawing/2014/main" xmlns="" id="{9C7A68C7-0881-7C4C-B187-E4560EC5E187}"/>
              </a:ext>
            </a:extLst>
          </p:cNvPr>
          <p:cNvGrpSpPr/>
          <p:nvPr/>
        </p:nvGrpSpPr>
        <p:grpSpPr>
          <a:xfrm>
            <a:off x="3037094" y="4828222"/>
            <a:ext cx="507676" cy="465576"/>
            <a:chOff x="2587569" y="2877385"/>
            <a:chExt cx="1528292" cy="1392341"/>
          </a:xfrm>
          <a:solidFill>
            <a:schemeClr val="accent3">
              <a:lumMod val="60000"/>
              <a:lumOff val="40000"/>
            </a:schemeClr>
          </a:solidFill>
        </p:grpSpPr>
        <p:sp>
          <p:nvSpPr>
            <p:cNvPr id="43" name="Rounded Rectangle 42">
              <a:extLst>
                <a:ext uri="{FF2B5EF4-FFF2-40B4-BE49-F238E27FC236}">
                  <a16:creationId xmlns:a16="http://schemas.microsoft.com/office/drawing/2014/main" xmlns=""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44" name="Right Arrow 43">
              <a:extLst>
                <a:ext uri="{FF2B5EF4-FFF2-40B4-BE49-F238E27FC236}">
                  <a16:creationId xmlns:a16="http://schemas.microsoft.com/office/drawing/2014/main" xmlns=""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45" name="Group 44">
            <a:extLst>
              <a:ext uri="{FF2B5EF4-FFF2-40B4-BE49-F238E27FC236}">
                <a16:creationId xmlns:a16="http://schemas.microsoft.com/office/drawing/2014/main" xmlns="" id="{29ACBB6B-7BF5-7341-93EA-D74BD01DA7B6}"/>
              </a:ext>
            </a:extLst>
          </p:cNvPr>
          <p:cNvGrpSpPr/>
          <p:nvPr/>
        </p:nvGrpSpPr>
        <p:grpSpPr>
          <a:xfrm>
            <a:off x="4340619" y="4828222"/>
            <a:ext cx="417321" cy="399193"/>
            <a:chOff x="3975100" y="1458657"/>
            <a:chExt cx="505494" cy="465057"/>
          </a:xfrm>
          <a:solidFill>
            <a:schemeClr val="accent2"/>
          </a:solidFill>
        </p:grpSpPr>
        <p:sp>
          <p:nvSpPr>
            <p:cNvPr id="46" name="Rounded Rectangle 45">
              <a:extLst>
                <a:ext uri="{FF2B5EF4-FFF2-40B4-BE49-F238E27FC236}">
                  <a16:creationId xmlns:a16="http://schemas.microsoft.com/office/drawing/2014/main" xmlns=""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ounded Rectangle 46">
              <a:extLst>
                <a:ext uri="{FF2B5EF4-FFF2-40B4-BE49-F238E27FC236}">
                  <a16:creationId xmlns:a16="http://schemas.microsoft.com/office/drawing/2014/main" xmlns=""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8" name="Rounded Rectangle 47">
              <a:extLst>
                <a:ext uri="{FF2B5EF4-FFF2-40B4-BE49-F238E27FC236}">
                  <a16:creationId xmlns:a16="http://schemas.microsoft.com/office/drawing/2014/main" xmlns=""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9" name="Rounded Rectangle 48">
              <a:extLst>
                <a:ext uri="{FF2B5EF4-FFF2-40B4-BE49-F238E27FC236}">
                  <a16:creationId xmlns:a16="http://schemas.microsoft.com/office/drawing/2014/main" xmlns=""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50" name="TextBox 49">
            <a:extLst>
              <a:ext uri="{FF2B5EF4-FFF2-40B4-BE49-F238E27FC236}">
                <a16:creationId xmlns:a16="http://schemas.microsoft.com/office/drawing/2014/main" xmlns="" id="{A47A7581-8CB0-2840-A752-41E2757B6BCA}"/>
              </a:ext>
            </a:extLst>
          </p:cNvPr>
          <p:cNvSpPr txBox="1"/>
          <p:nvPr/>
        </p:nvSpPr>
        <p:spPr>
          <a:xfrm>
            <a:off x="2987287" y="5241791"/>
            <a:ext cx="1446896"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EXT1</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1" name="TextBox 50">
            <a:extLst>
              <a:ext uri="{FF2B5EF4-FFF2-40B4-BE49-F238E27FC236}">
                <a16:creationId xmlns:a16="http://schemas.microsoft.com/office/drawing/2014/main" xmlns="" id="{77451D78-A279-6946-BD2A-7ABDBAF86F99}"/>
              </a:ext>
            </a:extLst>
          </p:cNvPr>
          <p:cNvSpPr txBox="1"/>
          <p:nvPr/>
        </p:nvSpPr>
        <p:spPr>
          <a:xfrm>
            <a:off x="4469517" y="5209029"/>
            <a:ext cx="108231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1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:aa</a:t>
            </a:r>
            <a:endPar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53" name="Straight Arrow Connector 52">
            <a:extLst>
              <a:ext uri="{FF2B5EF4-FFF2-40B4-BE49-F238E27FC236}">
                <a16:creationId xmlns:a16="http://schemas.microsoft.com/office/drawing/2014/main" xmlns="" id="{0CB3925F-5B8E-944F-AC5C-B5DA5F411C5E}"/>
              </a:ext>
            </a:extLst>
          </p:cNvPr>
          <p:cNvCxnSpPr>
            <a:cxnSpLocks/>
          </p:cNvCxnSpPr>
          <p:nvPr/>
        </p:nvCxnSpPr>
        <p:spPr>
          <a:xfrm flipV="1">
            <a:off x="1511300" y="5042940"/>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D9962243-D94A-0447-99DD-207A9F9D13A6}"/>
              </a:ext>
            </a:extLst>
          </p:cNvPr>
          <p:cNvCxnSpPr>
            <a:cxnSpLocks/>
          </p:cNvCxnSpPr>
          <p:nvPr/>
        </p:nvCxnSpPr>
        <p:spPr>
          <a:xfrm>
            <a:off x="3641251" y="50429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xmlns="" id="{AF5F2653-8CD5-F049-B61C-F647EBAD494B}"/>
              </a:ext>
            </a:extLst>
          </p:cNvPr>
          <p:cNvCxnSpPr>
            <a:cxnSpLocks/>
          </p:cNvCxnSpPr>
          <p:nvPr/>
        </p:nvCxnSpPr>
        <p:spPr>
          <a:xfrm>
            <a:off x="4907908" y="50661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xmlns="" id="{432C95C0-BC20-554D-8967-8FF4D82A6388}"/>
              </a:ext>
            </a:extLst>
          </p:cNvPr>
          <p:cNvSpPr/>
          <p:nvPr/>
        </p:nvSpPr>
        <p:spPr bwMode="gray">
          <a:xfrm rot="5400000">
            <a:off x="5256617" y="48896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61" name="Group 60">
            <a:extLst>
              <a:ext uri="{FF2B5EF4-FFF2-40B4-BE49-F238E27FC236}">
                <a16:creationId xmlns:a16="http://schemas.microsoft.com/office/drawing/2014/main" xmlns="" id="{9C24AA58-8583-1F44-9160-77EBC15DF2BC}"/>
              </a:ext>
            </a:extLst>
          </p:cNvPr>
          <p:cNvGrpSpPr/>
          <p:nvPr/>
        </p:nvGrpSpPr>
        <p:grpSpPr>
          <a:xfrm>
            <a:off x="8611358" y="4390502"/>
            <a:ext cx="991035" cy="1008649"/>
            <a:chOff x="9512648" y="1129152"/>
            <a:chExt cx="991035" cy="1008649"/>
          </a:xfrm>
        </p:grpSpPr>
        <p:grpSp>
          <p:nvGrpSpPr>
            <p:cNvPr id="62" name="Group 61">
              <a:extLst>
                <a:ext uri="{FF2B5EF4-FFF2-40B4-BE49-F238E27FC236}">
                  <a16:creationId xmlns:a16="http://schemas.microsoft.com/office/drawing/2014/main" xmlns="" id="{75B29E15-43EA-CB45-B7C6-74583F2028B3}"/>
                </a:ext>
              </a:extLst>
            </p:cNvPr>
            <p:cNvGrpSpPr/>
            <p:nvPr/>
          </p:nvGrpSpPr>
          <p:grpSpPr>
            <a:xfrm>
              <a:off x="9628282" y="1129152"/>
              <a:ext cx="875401" cy="801576"/>
              <a:chOff x="6546501" y="2101721"/>
              <a:chExt cx="941260" cy="801576"/>
            </a:xfrm>
          </p:grpSpPr>
          <p:sp>
            <p:nvSpPr>
              <p:cNvPr id="64" name="Rounded Rectangle 63">
                <a:extLst>
                  <a:ext uri="{FF2B5EF4-FFF2-40B4-BE49-F238E27FC236}">
                    <a16:creationId xmlns:a16="http://schemas.microsoft.com/office/drawing/2014/main" xmlns=""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65" name="Trapezoid 64">
                <a:extLst>
                  <a:ext uri="{FF2B5EF4-FFF2-40B4-BE49-F238E27FC236}">
                    <a16:creationId xmlns:a16="http://schemas.microsoft.com/office/drawing/2014/main" xmlns=""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xmlns="" id="{EDB2ADCA-C4DD-F543-85E7-F769E2CFC1A3}"/>
                  </a:ext>
                </a:extLst>
              </p:cNvPr>
              <p:cNvGrpSpPr/>
              <p:nvPr/>
            </p:nvGrpSpPr>
            <p:grpSpPr>
              <a:xfrm>
                <a:off x="7156856" y="2228490"/>
                <a:ext cx="261077" cy="560506"/>
                <a:chOff x="6217364" y="3809312"/>
                <a:chExt cx="329137" cy="710685"/>
              </a:xfrm>
            </p:grpSpPr>
            <p:sp>
              <p:nvSpPr>
                <p:cNvPr id="68" name="Right Arrow 67">
                  <a:extLst>
                    <a:ext uri="{FF2B5EF4-FFF2-40B4-BE49-F238E27FC236}">
                      <a16:creationId xmlns:a16="http://schemas.microsoft.com/office/drawing/2014/main" xmlns=""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69" name="Right Arrow 68">
                  <a:extLst>
                    <a:ext uri="{FF2B5EF4-FFF2-40B4-BE49-F238E27FC236}">
                      <a16:creationId xmlns:a16="http://schemas.microsoft.com/office/drawing/2014/main" xmlns=""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0" name="Right Arrow 69">
                  <a:extLst>
                    <a:ext uri="{FF2B5EF4-FFF2-40B4-BE49-F238E27FC236}">
                      <a16:creationId xmlns:a16="http://schemas.microsoft.com/office/drawing/2014/main" xmlns=""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67" name="Right Arrow 66">
                <a:extLst>
                  <a:ext uri="{FF2B5EF4-FFF2-40B4-BE49-F238E27FC236}">
                    <a16:creationId xmlns:a16="http://schemas.microsoft.com/office/drawing/2014/main" xmlns=""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63" name="TextBox 62">
              <a:extLst>
                <a:ext uri="{FF2B5EF4-FFF2-40B4-BE49-F238E27FC236}">
                  <a16:creationId xmlns:a16="http://schemas.microsoft.com/office/drawing/2014/main" xmlns="" id="{5B1353E4-4663-6D4A-BE8F-C7ADDD2391CA}"/>
                </a:ext>
              </a:extLst>
            </p:cNvPr>
            <p:cNvSpPr txBox="1"/>
            <p:nvPr/>
          </p:nvSpPr>
          <p:spPr>
            <a:xfrm>
              <a:off x="9512648" y="1922357"/>
              <a:ext cx="971492"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Delivery : REP1</a:t>
              </a:r>
              <a:endParaRPr kumimoji="0" lang="en-US" sz="8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cxnSp>
        <p:nvCxnSpPr>
          <p:cNvPr id="71" name="Straight Arrow Connector 70">
            <a:extLst>
              <a:ext uri="{FF2B5EF4-FFF2-40B4-BE49-F238E27FC236}">
                <a16:creationId xmlns:a16="http://schemas.microsoft.com/office/drawing/2014/main" xmlns="" id="{E4F495FD-C700-0A46-A92D-94656ED0C1F4}"/>
              </a:ext>
            </a:extLst>
          </p:cNvPr>
          <p:cNvCxnSpPr>
            <a:cxnSpLocks/>
          </p:cNvCxnSpPr>
          <p:nvPr/>
        </p:nvCxnSpPr>
        <p:spPr>
          <a:xfrm>
            <a:off x="8219440" y="50013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xmlns="" id="{C553AE91-D143-9642-8831-AB3DC3B856C3}"/>
              </a:ext>
            </a:extLst>
          </p:cNvPr>
          <p:cNvGrpSpPr/>
          <p:nvPr/>
        </p:nvGrpSpPr>
        <p:grpSpPr>
          <a:xfrm>
            <a:off x="7735663" y="4612932"/>
            <a:ext cx="453200" cy="465057"/>
            <a:chOff x="3975100" y="1458657"/>
            <a:chExt cx="505494" cy="465057"/>
          </a:xfrm>
          <a:solidFill>
            <a:schemeClr val="accent2"/>
          </a:solidFill>
        </p:grpSpPr>
        <p:sp>
          <p:nvSpPr>
            <p:cNvPr id="73" name="Rounded Rectangle 72">
              <a:extLst>
                <a:ext uri="{FF2B5EF4-FFF2-40B4-BE49-F238E27FC236}">
                  <a16:creationId xmlns:a16="http://schemas.microsoft.com/office/drawing/2014/main" xmlns=""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4" name="Rounded Rectangle 73">
              <a:extLst>
                <a:ext uri="{FF2B5EF4-FFF2-40B4-BE49-F238E27FC236}">
                  <a16:creationId xmlns:a16="http://schemas.microsoft.com/office/drawing/2014/main" xmlns=""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Rounded Rectangle 74">
              <a:extLst>
                <a:ext uri="{FF2B5EF4-FFF2-40B4-BE49-F238E27FC236}">
                  <a16:creationId xmlns:a16="http://schemas.microsoft.com/office/drawing/2014/main" xmlns=""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Rounded Rectangle 75">
              <a:extLst>
                <a:ext uri="{FF2B5EF4-FFF2-40B4-BE49-F238E27FC236}">
                  <a16:creationId xmlns:a16="http://schemas.microsoft.com/office/drawing/2014/main" xmlns=""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77" name="TextBox 76">
            <a:extLst>
              <a:ext uri="{FF2B5EF4-FFF2-40B4-BE49-F238E27FC236}">
                <a16:creationId xmlns:a16="http://schemas.microsoft.com/office/drawing/2014/main" xmlns="" id="{ED40A74D-8979-5146-B46E-0DEF5790C1B8}"/>
              </a:ext>
            </a:extLst>
          </p:cNvPr>
          <p:cNvSpPr txBox="1"/>
          <p:nvPr/>
        </p:nvSpPr>
        <p:spPr>
          <a:xfrm>
            <a:off x="7474985" y="5160830"/>
            <a:ext cx="1175361"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:bb</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80" name="Straight Arrow Connector 79">
            <a:extLst>
              <a:ext uri="{FF2B5EF4-FFF2-40B4-BE49-F238E27FC236}">
                <a16:creationId xmlns:a16="http://schemas.microsoft.com/office/drawing/2014/main" xmlns="" id="{C57A8FB2-FF8F-D841-8227-3B997E066A86}"/>
              </a:ext>
            </a:extLst>
          </p:cNvPr>
          <p:cNvCxnSpPr>
            <a:cxnSpLocks/>
          </p:cNvCxnSpPr>
          <p:nvPr/>
        </p:nvCxnSpPr>
        <p:spPr>
          <a:xfrm>
            <a:off x="7279026" y="50245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xmlns="" id="{B66038F7-9288-F24B-8BD4-0450017469F0}"/>
              </a:ext>
            </a:extLst>
          </p:cNvPr>
          <p:cNvSpPr/>
          <p:nvPr/>
        </p:nvSpPr>
        <p:spPr bwMode="gray">
          <a:xfrm>
            <a:off x="7022531" y="4219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82" name="Rounded Rectangle 81">
            <a:extLst>
              <a:ext uri="{FF2B5EF4-FFF2-40B4-BE49-F238E27FC236}">
                <a16:creationId xmlns:a16="http://schemas.microsoft.com/office/drawing/2014/main" xmlns="" id="{432C95C0-BC20-554D-8967-8FF4D82A6388}"/>
              </a:ext>
            </a:extLst>
          </p:cNvPr>
          <p:cNvSpPr/>
          <p:nvPr/>
        </p:nvSpPr>
        <p:spPr bwMode="gray">
          <a:xfrm rot="5400000">
            <a:off x="6729817" y="48261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3" name="Rounded Rectangle 82">
            <a:extLst>
              <a:ext uri="{FF2B5EF4-FFF2-40B4-BE49-F238E27FC236}">
                <a16:creationId xmlns:a16="http://schemas.microsoft.com/office/drawing/2014/main" xmlns="" id="{60021A4F-477E-7745-933D-33BBB80527F8}"/>
              </a:ext>
            </a:extLst>
          </p:cNvPr>
          <p:cNvSpPr/>
          <p:nvPr/>
        </p:nvSpPr>
        <p:spPr bwMode="gray">
          <a:xfrm>
            <a:off x="7250905" y="4116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5"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10805364" y="47257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86" name="Straight Arrow Connector 85">
            <a:extLst>
              <a:ext uri="{FF2B5EF4-FFF2-40B4-BE49-F238E27FC236}">
                <a16:creationId xmlns:a16="http://schemas.microsoft.com/office/drawing/2014/main" xmlns="" id="{0CB3925F-5B8E-944F-AC5C-B5DA5F411C5E}"/>
              </a:ext>
            </a:extLst>
          </p:cNvPr>
          <p:cNvCxnSpPr>
            <a:cxnSpLocks/>
          </p:cNvCxnSpPr>
          <p:nvPr/>
        </p:nvCxnSpPr>
        <p:spPr>
          <a:xfrm flipV="1">
            <a:off x="9722746" y="5031148"/>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AF5F2653-8CD5-F049-B61C-F647EBAD494B}"/>
              </a:ext>
            </a:extLst>
          </p:cNvPr>
          <p:cNvCxnSpPr>
            <a:cxnSpLocks/>
          </p:cNvCxnSpPr>
          <p:nvPr/>
        </p:nvCxnSpPr>
        <p:spPr>
          <a:xfrm flipV="1">
            <a:off x="5880100" y="50429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5860253" y="52857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 WS</a:t>
            </a:r>
            <a:endParaRPr lang="en-CA" sz="1100" dirty="0" smtClean="0"/>
          </a:p>
        </p:txBody>
      </p:sp>
      <p:sp>
        <p:nvSpPr>
          <p:cNvPr id="52" name="TextBox 51">
            <a:extLst>
              <a:ext uri="{FF2B5EF4-FFF2-40B4-BE49-F238E27FC236}">
                <a16:creationId xmlns:a16="http://schemas.microsoft.com/office/drawing/2014/main" xmlns="" id="{A47A7581-8CB0-2840-A752-41E2757B6BCA}"/>
              </a:ext>
            </a:extLst>
          </p:cNvPr>
          <p:cNvSpPr txBox="1"/>
          <p:nvPr/>
        </p:nvSpPr>
        <p:spPr>
          <a:xfrm>
            <a:off x="5273004" y="4382501"/>
            <a:ext cx="1446896"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SOE2SOE</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6" name="Content Placeholder 2"/>
          <p:cNvSpPr>
            <a:spLocks noGrp="1"/>
          </p:cNvSpPr>
          <p:nvPr>
            <p:ph idx="1"/>
          </p:nvPr>
        </p:nvSpPr>
        <p:spPr>
          <a:xfrm>
            <a:off x="469900" y="1157539"/>
            <a:ext cx="11295158" cy="5486263"/>
          </a:xfrm>
        </p:spPr>
        <p:txBody>
          <a:bodyPr/>
          <a:lstStyle/>
          <a:p>
            <a:r>
              <a:rPr lang="en-US" sz="2400" dirty="0" smtClean="0"/>
              <a:t>Perform DDL changes and verify</a:t>
            </a:r>
          </a:p>
          <a:p>
            <a:pPr lvl="1"/>
            <a:r>
              <a:rPr lang="en-US" sz="2266" dirty="0" smtClean="0"/>
              <a:t>Create, Delete, </a:t>
            </a:r>
            <a:r>
              <a:rPr lang="en-US" sz="2266" dirty="0" err="1" smtClean="0"/>
              <a:t>Tuncate</a:t>
            </a:r>
            <a:r>
              <a:rPr lang="en-US" sz="2266" dirty="0" smtClean="0"/>
              <a:t> and alter tables</a:t>
            </a:r>
          </a:p>
          <a:p>
            <a:pPr lvl="1"/>
            <a:r>
              <a:rPr lang="en-US" sz="2266" dirty="0" smtClean="0"/>
              <a:t>Insert, update and delete records</a:t>
            </a:r>
          </a:p>
        </p:txBody>
      </p:sp>
      <p:sp>
        <p:nvSpPr>
          <p:cNvPr id="58" name="TextBox 57">
            <a:extLst>
              <a:ext uri="{FF2B5EF4-FFF2-40B4-BE49-F238E27FC236}">
                <a16:creationId xmlns:a16="http://schemas.microsoft.com/office/drawing/2014/main" xmlns="" id="{51766357-8807-FA4E-8E8C-D35EA6934D44}"/>
              </a:ext>
            </a:extLst>
          </p:cNvPr>
          <p:cNvSpPr txBox="1"/>
          <p:nvPr/>
        </p:nvSpPr>
        <p:spPr>
          <a:xfrm>
            <a:off x="10179493" y="41142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44150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594784"/>
          </a:xfrm>
        </p:spPr>
        <p:txBody>
          <a:bodyPr/>
          <a:lstStyle/>
          <a:p>
            <a:r>
              <a:rPr lang="en-CA" b="1" dirty="0"/>
              <a:t>Lab 5</a:t>
            </a:r>
            <a:r>
              <a:rPr lang="en-CA" b="1" dirty="0" smtClean="0"/>
              <a:t> - </a:t>
            </a:r>
            <a:r>
              <a:rPr lang="en-CA" b="1" dirty="0"/>
              <a:t>Zero Downtime </a:t>
            </a:r>
            <a:r>
              <a:rPr lang="en-CA" b="1" dirty="0" smtClean="0"/>
              <a:t>Configuration</a:t>
            </a:r>
            <a:endParaRPr lang="en-CA" b="1" dirty="0"/>
          </a:p>
        </p:txBody>
      </p:sp>
      <p:sp>
        <p:nvSpPr>
          <p:cNvPr id="3" name="Content Placeholder 2"/>
          <p:cNvSpPr>
            <a:spLocks noGrp="1"/>
          </p:cNvSpPr>
          <p:nvPr>
            <p:ph idx="1"/>
          </p:nvPr>
        </p:nvSpPr>
        <p:spPr>
          <a:xfrm>
            <a:off x="469900" y="1157539"/>
            <a:ext cx="11295158" cy="5486263"/>
          </a:xfrm>
        </p:spPr>
        <p:txBody>
          <a:bodyPr/>
          <a:lstStyle/>
          <a:p>
            <a:pPr marL="0" indent="0">
              <a:buNone/>
            </a:pPr>
            <a:r>
              <a:rPr lang="en-US" sz="2400" b="1" dirty="0" smtClean="0"/>
              <a:t>**Remove </a:t>
            </a:r>
            <a:r>
              <a:rPr lang="en-US" sz="2400" b="1" dirty="0"/>
              <a:t>the previous lab replication processes with via the REST </a:t>
            </a:r>
            <a:r>
              <a:rPr lang="en-US" sz="2400" b="1" dirty="0" smtClean="0"/>
              <a:t>API using Curl commands</a:t>
            </a:r>
            <a:endParaRPr lang="en-US" sz="2400" b="1" dirty="0"/>
          </a:p>
          <a:p>
            <a:r>
              <a:rPr lang="en-US" sz="2400" dirty="0" smtClean="0"/>
              <a:t>Oracle </a:t>
            </a:r>
            <a:r>
              <a:rPr lang="en-US" sz="2400" dirty="0"/>
              <a:t>to </a:t>
            </a:r>
            <a:r>
              <a:rPr lang="en-US" sz="2400" dirty="0" smtClean="0"/>
              <a:t>Oracle zero down time configuration using</a:t>
            </a:r>
          </a:p>
          <a:p>
            <a:pPr lvl="1"/>
            <a:r>
              <a:rPr lang="en-US" sz="2266" dirty="0" smtClean="0"/>
              <a:t>Oracle GoldenGate Initial Load and Change Sync configuration</a:t>
            </a:r>
          </a:p>
          <a:p>
            <a:pPr lvl="1"/>
            <a:r>
              <a:rPr lang="en-US" sz="2266" dirty="0" smtClean="0"/>
              <a:t>File </a:t>
            </a:r>
            <a:r>
              <a:rPr lang="en-US" sz="2266" dirty="0"/>
              <a:t>based data </a:t>
            </a:r>
            <a:r>
              <a:rPr lang="en-US" sz="2266" dirty="0" smtClean="0"/>
              <a:t>migration(GoldenGate initial load) </a:t>
            </a:r>
            <a:r>
              <a:rPr lang="en-US" sz="2266" dirty="0"/>
              <a:t>using the </a:t>
            </a:r>
            <a:r>
              <a:rPr lang="en-US" sz="2266" dirty="0" err="1" smtClean="0"/>
              <a:t>Microservices</a:t>
            </a:r>
            <a:r>
              <a:rPr lang="en-US" sz="2266" dirty="0" smtClean="0"/>
              <a:t> </a:t>
            </a:r>
            <a:r>
              <a:rPr lang="en-US" sz="2266" dirty="0"/>
              <a:t>architecture and the REST API for automation</a:t>
            </a:r>
            <a:r>
              <a:rPr lang="en-US" sz="2266" dirty="0" smtClean="0"/>
              <a:t>.</a:t>
            </a:r>
          </a:p>
          <a:p>
            <a:r>
              <a:rPr lang="en-US" sz="2400" dirty="0" smtClean="0"/>
              <a:t>Steps </a:t>
            </a:r>
          </a:p>
          <a:p>
            <a:pPr lvl="1"/>
            <a:r>
              <a:rPr lang="en-US" sz="1800" dirty="0" smtClean="0"/>
              <a:t>Create and start Extract : EXT2</a:t>
            </a:r>
          </a:p>
          <a:p>
            <a:pPr lvl="1"/>
            <a:r>
              <a:rPr lang="en-US" sz="1800" dirty="0" smtClean="0"/>
              <a:t>Create and start Distribution Path: TSTPATH</a:t>
            </a:r>
          </a:p>
          <a:p>
            <a:pPr lvl="1"/>
            <a:r>
              <a:rPr lang="en-US" sz="1800" dirty="0"/>
              <a:t>Create </a:t>
            </a:r>
            <a:r>
              <a:rPr lang="en-US" sz="1800" dirty="0" err="1" smtClean="0"/>
              <a:t>Replicat</a:t>
            </a:r>
            <a:r>
              <a:rPr lang="en-US" sz="1800" dirty="0" smtClean="0"/>
              <a:t> : REP2</a:t>
            </a:r>
          </a:p>
          <a:p>
            <a:pPr lvl="2"/>
            <a:r>
              <a:rPr lang="en-US" sz="1600" dirty="0"/>
              <a:t>Creates and start the Initial Load Extract </a:t>
            </a:r>
            <a:r>
              <a:rPr lang="en-US" sz="1600" dirty="0" smtClean="0"/>
              <a:t>Task  </a:t>
            </a:r>
            <a:endParaRPr lang="en-US" sz="1600" dirty="0"/>
          </a:p>
          <a:p>
            <a:pPr lvl="2"/>
            <a:r>
              <a:rPr lang="en-US" sz="1600" dirty="0" smtClean="0"/>
              <a:t>Creates and start </a:t>
            </a:r>
            <a:r>
              <a:rPr lang="en-US" sz="1600" dirty="0"/>
              <a:t>the Initial Load Distribution </a:t>
            </a:r>
            <a:r>
              <a:rPr lang="en-US" sz="1600" dirty="0" smtClean="0"/>
              <a:t>Path</a:t>
            </a:r>
          </a:p>
          <a:p>
            <a:pPr lvl="2"/>
            <a:r>
              <a:rPr lang="en-US" sz="1600" dirty="0" smtClean="0"/>
              <a:t>Create </a:t>
            </a:r>
            <a:r>
              <a:rPr lang="en-US" sz="1600" dirty="0"/>
              <a:t>and start the Initial Load </a:t>
            </a:r>
            <a:r>
              <a:rPr lang="en-US" sz="1600" dirty="0" err="1" smtClean="0"/>
              <a:t>Replicat</a:t>
            </a:r>
            <a:r>
              <a:rPr lang="en-US" sz="1600" dirty="0" smtClean="0"/>
              <a:t> (</a:t>
            </a:r>
            <a:r>
              <a:rPr lang="en-US" sz="1600" b="1" dirty="0" smtClean="0"/>
              <a:t>need to monitor and stop once done</a:t>
            </a:r>
            <a:r>
              <a:rPr lang="en-US" sz="1600" dirty="0" smtClean="0"/>
              <a:t>)</a:t>
            </a:r>
            <a:endParaRPr lang="en-US" sz="1600" dirty="0"/>
          </a:p>
          <a:p>
            <a:pPr lvl="1"/>
            <a:r>
              <a:rPr lang="en-US" sz="1800" dirty="0" smtClean="0"/>
              <a:t>Start </a:t>
            </a:r>
            <a:r>
              <a:rPr lang="en-US" sz="1800" dirty="0" err="1" smtClean="0"/>
              <a:t>Replicat</a:t>
            </a:r>
            <a:r>
              <a:rPr lang="en-US" sz="1800" dirty="0" smtClean="0"/>
              <a:t>: REP2 -----------</a:t>
            </a:r>
            <a:r>
              <a:rPr lang="en-US" sz="1800" dirty="0" smtClean="0">
                <a:sym typeface="Wingdings" panose="05000000000000000000" pitchFamily="2" charset="2"/>
              </a:rPr>
              <a:t>&gt;</a:t>
            </a:r>
            <a:r>
              <a:rPr lang="en-US" sz="1800" dirty="0" smtClean="0"/>
              <a:t> using </a:t>
            </a:r>
            <a:r>
              <a:rPr lang="en-CA" sz="1800" b="1" dirty="0" smtClean="0"/>
              <a:t>END </a:t>
            </a:r>
            <a:r>
              <a:rPr lang="en-CA" sz="1800" b="1" dirty="0"/>
              <a:t>RUNTIME</a:t>
            </a:r>
            <a:r>
              <a:rPr lang="en-CA" sz="1800" dirty="0"/>
              <a:t> and </a:t>
            </a:r>
            <a:r>
              <a:rPr lang="en-CA" sz="1800" b="1" dirty="0"/>
              <a:t>HANDLECOLLISIONS</a:t>
            </a:r>
            <a:r>
              <a:rPr lang="en-US" sz="1800" dirty="0" smtClean="0"/>
              <a:t> </a:t>
            </a:r>
            <a:endParaRPr lang="en-US" sz="1800" dirty="0"/>
          </a:p>
        </p:txBody>
      </p:sp>
    </p:spTree>
    <p:extLst>
      <p:ext uri="{BB962C8B-B14F-4D97-AF65-F5344CB8AC3E}">
        <p14:creationId xmlns:p14="http://schemas.microsoft.com/office/powerpoint/2010/main" val="1293088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lowchart: Direct Access Storage 90"/>
          <p:cNvSpPr/>
          <p:nvPr/>
        </p:nvSpPr>
        <p:spPr>
          <a:xfrm>
            <a:off x="6088355" y="48961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2" name="Title 1"/>
          <p:cNvSpPr>
            <a:spLocks noGrp="1"/>
          </p:cNvSpPr>
          <p:nvPr>
            <p:ph type="title"/>
          </p:nvPr>
        </p:nvSpPr>
        <p:spPr>
          <a:xfrm>
            <a:off x="339684" y="258269"/>
            <a:ext cx="11111722" cy="594784"/>
          </a:xfrm>
        </p:spPr>
        <p:txBody>
          <a:bodyPr/>
          <a:lstStyle/>
          <a:p>
            <a:r>
              <a:rPr lang="en-CA" b="1" dirty="0"/>
              <a:t>Lab 5</a:t>
            </a:r>
            <a:r>
              <a:rPr lang="en-CA" b="1" dirty="0" smtClean="0"/>
              <a:t> - </a:t>
            </a:r>
            <a:r>
              <a:rPr lang="en-CA" b="1" dirty="0"/>
              <a:t>Zero Downtime </a:t>
            </a:r>
            <a:r>
              <a:rPr lang="en-CA" b="1" dirty="0" smtClean="0"/>
              <a:t>Configuration</a:t>
            </a:r>
            <a:endParaRPr lang="en-CA" b="1" dirty="0"/>
          </a:p>
        </p:txBody>
      </p:sp>
      <p:sp>
        <p:nvSpPr>
          <p:cNvPr id="35"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785064" y="47130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xmlns="" id="{DABB9EB8-7AF8-814F-B5BC-999133A96ADC}"/>
              </a:ext>
            </a:extLst>
          </p:cNvPr>
          <p:cNvSpPr/>
          <p:nvPr/>
        </p:nvSpPr>
        <p:spPr bwMode="gray">
          <a:xfrm>
            <a:off x="307244" y="1193800"/>
            <a:ext cx="11656156" cy="51660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7" name="TextBox 36">
            <a:extLst>
              <a:ext uri="{FF2B5EF4-FFF2-40B4-BE49-F238E27FC236}">
                <a16:creationId xmlns:a16="http://schemas.microsoft.com/office/drawing/2014/main" xmlns="" id="{51766357-8807-FA4E-8E8C-D35EA6934D44}"/>
              </a:ext>
            </a:extLst>
          </p:cNvPr>
          <p:cNvSpPr txBox="1"/>
          <p:nvPr/>
        </p:nvSpPr>
        <p:spPr>
          <a:xfrm>
            <a:off x="336993" y="40253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38" name="Rounded Rectangle 37">
            <a:extLst>
              <a:ext uri="{FF2B5EF4-FFF2-40B4-BE49-F238E27FC236}">
                <a16:creationId xmlns:a16="http://schemas.microsoft.com/office/drawing/2014/main" xmlns="" id="{B66038F7-9288-F24B-8BD4-0450017469F0}"/>
              </a:ext>
            </a:extLst>
          </p:cNvPr>
          <p:cNvSpPr/>
          <p:nvPr/>
        </p:nvSpPr>
        <p:spPr bwMode="gray">
          <a:xfrm>
            <a:off x="2412249" y="1940933"/>
            <a:ext cx="3230583" cy="3759828"/>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a16="http://schemas.microsoft.com/office/drawing/2014/main" xmlns="" id="{17B54961-F88A-CF4F-9505-E0EE427317EA}"/>
              </a:ext>
            </a:extLst>
          </p:cNvPr>
          <p:cNvSpPr/>
          <p:nvPr/>
        </p:nvSpPr>
        <p:spPr bwMode="gray">
          <a:xfrm>
            <a:off x="2237596" y="1562101"/>
            <a:ext cx="9306703" cy="4298312"/>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a16="http://schemas.microsoft.com/office/drawing/2014/main" xmlns="" id="{60021A4F-477E-7745-933D-33BBB80527F8}"/>
              </a:ext>
            </a:extLst>
          </p:cNvPr>
          <p:cNvSpPr/>
          <p:nvPr/>
        </p:nvSpPr>
        <p:spPr bwMode="gray">
          <a:xfrm>
            <a:off x="2663958" y="1832825"/>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1" name="Rounded Rectangle 40">
            <a:extLst>
              <a:ext uri="{FF2B5EF4-FFF2-40B4-BE49-F238E27FC236}">
                <a16:creationId xmlns:a16="http://schemas.microsoft.com/office/drawing/2014/main" xmlns="" id="{4CB68B6C-DF4D-F243-A768-44316CC83A2D}"/>
              </a:ext>
            </a:extLst>
          </p:cNvPr>
          <p:cNvSpPr/>
          <p:nvPr/>
        </p:nvSpPr>
        <p:spPr bwMode="gray">
          <a:xfrm>
            <a:off x="2793205" y="1513072"/>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42" name="Group 41">
            <a:extLst>
              <a:ext uri="{FF2B5EF4-FFF2-40B4-BE49-F238E27FC236}">
                <a16:creationId xmlns:a16="http://schemas.microsoft.com/office/drawing/2014/main" xmlns="" id="{9C7A68C7-0881-7C4C-B187-E4560EC5E187}"/>
              </a:ext>
            </a:extLst>
          </p:cNvPr>
          <p:cNvGrpSpPr/>
          <p:nvPr/>
        </p:nvGrpSpPr>
        <p:grpSpPr>
          <a:xfrm>
            <a:off x="3037094" y="4802822"/>
            <a:ext cx="507676" cy="465576"/>
            <a:chOff x="2587569" y="2877385"/>
            <a:chExt cx="1528292" cy="1392341"/>
          </a:xfrm>
          <a:solidFill>
            <a:schemeClr val="accent3">
              <a:lumMod val="60000"/>
              <a:lumOff val="40000"/>
            </a:schemeClr>
          </a:solidFill>
        </p:grpSpPr>
        <p:sp>
          <p:nvSpPr>
            <p:cNvPr id="43" name="Rounded Rectangle 42">
              <a:extLst>
                <a:ext uri="{FF2B5EF4-FFF2-40B4-BE49-F238E27FC236}">
                  <a16:creationId xmlns:a16="http://schemas.microsoft.com/office/drawing/2014/main" xmlns=""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44" name="Right Arrow 43">
              <a:extLst>
                <a:ext uri="{FF2B5EF4-FFF2-40B4-BE49-F238E27FC236}">
                  <a16:creationId xmlns:a16="http://schemas.microsoft.com/office/drawing/2014/main" xmlns=""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45" name="Group 44">
            <a:extLst>
              <a:ext uri="{FF2B5EF4-FFF2-40B4-BE49-F238E27FC236}">
                <a16:creationId xmlns:a16="http://schemas.microsoft.com/office/drawing/2014/main" xmlns="" id="{29ACBB6B-7BF5-7341-93EA-D74BD01DA7B6}"/>
              </a:ext>
            </a:extLst>
          </p:cNvPr>
          <p:cNvGrpSpPr/>
          <p:nvPr/>
        </p:nvGrpSpPr>
        <p:grpSpPr>
          <a:xfrm>
            <a:off x="4340619" y="4802822"/>
            <a:ext cx="417321" cy="399193"/>
            <a:chOff x="3975100" y="1458657"/>
            <a:chExt cx="505494" cy="465057"/>
          </a:xfrm>
          <a:solidFill>
            <a:schemeClr val="accent2"/>
          </a:solidFill>
        </p:grpSpPr>
        <p:sp>
          <p:nvSpPr>
            <p:cNvPr id="46" name="Rounded Rectangle 45">
              <a:extLst>
                <a:ext uri="{FF2B5EF4-FFF2-40B4-BE49-F238E27FC236}">
                  <a16:creationId xmlns:a16="http://schemas.microsoft.com/office/drawing/2014/main" xmlns=""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ounded Rectangle 46">
              <a:extLst>
                <a:ext uri="{FF2B5EF4-FFF2-40B4-BE49-F238E27FC236}">
                  <a16:creationId xmlns:a16="http://schemas.microsoft.com/office/drawing/2014/main" xmlns=""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8" name="Rounded Rectangle 47">
              <a:extLst>
                <a:ext uri="{FF2B5EF4-FFF2-40B4-BE49-F238E27FC236}">
                  <a16:creationId xmlns:a16="http://schemas.microsoft.com/office/drawing/2014/main" xmlns=""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9" name="Rounded Rectangle 48">
              <a:extLst>
                <a:ext uri="{FF2B5EF4-FFF2-40B4-BE49-F238E27FC236}">
                  <a16:creationId xmlns:a16="http://schemas.microsoft.com/office/drawing/2014/main" xmlns=""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50" name="TextBox 49">
            <a:extLst>
              <a:ext uri="{FF2B5EF4-FFF2-40B4-BE49-F238E27FC236}">
                <a16:creationId xmlns:a16="http://schemas.microsoft.com/office/drawing/2014/main" xmlns="" id="{A47A7581-8CB0-2840-A752-41E2757B6BCA}"/>
              </a:ext>
            </a:extLst>
          </p:cNvPr>
          <p:cNvSpPr txBox="1"/>
          <p:nvPr/>
        </p:nvSpPr>
        <p:spPr>
          <a:xfrm>
            <a:off x="2925884" y="5260986"/>
            <a:ext cx="1446896"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EXT2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1" name="TextBox 50">
            <a:extLst>
              <a:ext uri="{FF2B5EF4-FFF2-40B4-BE49-F238E27FC236}">
                <a16:creationId xmlns:a16="http://schemas.microsoft.com/office/drawing/2014/main" xmlns="" id="{77451D78-A279-6946-BD2A-7ABDBAF86F99}"/>
              </a:ext>
            </a:extLst>
          </p:cNvPr>
          <p:cNvSpPr txBox="1"/>
          <p:nvPr/>
        </p:nvSpPr>
        <p:spPr>
          <a:xfrm>
            <a:off x="4343005" y="5263402"/>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 X1</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53" name="Straight Arrow Connector 52">
            <a:extLst>
              <a:ext uri="{FF2B5EF4-FFF2-40B4-BE49-F238E27FC236}">
                <a16:creationId xmlns:a16="http://schemas.microsoft.com/office/drawing/2014/main" xmlns="" id="{0CB3925F-5B8E-944F-AC5C-B5DA5F411C5E}"/>
              </a:ext>
            </a:extLst>
          </p:cNvPr>
          <p:cNvCxnSpPr>
            <a:cxnSpLocks/>
          </p:cNvCxnSpPr>
          <p:nvPr/>
        </p:nvCxnSpPr>
        <p:spPr>
          <a:xfrm flipV="1">
            <a:off x="1511300" y="5017540"/>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D9962243-D94A-0447-99DD-207A9F9D13A6}"/>
              </a:ext>
            </a:extLst>
          </p:cNvPr>
          <p:cNvCxnSpPr>
            <a:cxnSpLocks/>
          </p:cNvCxnSpPr>
          <p:nvPr/>
        </p:nvCxnSpPr>
        <p:spPr>
          <a:xfrm>
            <a:off x="3641251" y="50175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xmlns="" id="{AF5F2653-8CD5-F049-B61C-F647EBAD494B}"/>
              </a:ext>
            </a:extLst>
          </p:cNvPr>
          <p:cNvCxnSpPr>
            <a:cxnSpLocks/>
          </p:cNvCxnSpPr>
          <p:nvPr/>
        </p:nvCxnSpPr>
        <p:spPr>
          <a:xfrm>
            <a:off x="4907908" y="50407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xmlns="" id="{432C95C0-BC20-554D-8967-8FF4D82A6388}"/>
              </a:ext>
            </a:extLst>
          </p:cNvPr>
          <p:cNvSpPr/>
          <p:nvPr/>
        </p:nvSpPr>
        <p:spPr bwMode="gray">
          <a:xfrm rot="5400000">
            <a:off x="5256617" y="48642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62" name="Group 61">
            <a:extLst>
              <a:ext uri="{FF2B5EF4-FFF2-40B4-BE49-F238E27FC236}">
                <a16:creationId xmlns:a16="http://schemas.microsoft.com/office/drawing/2014/main" xmlns="" id="{75B29E15-43EA-CB45-B7C6-74583F2028B3}"/>
              </a:ext>
            </a:extLst>
          </p:cNvPr>
          <p:cNvGrpSpPr/>
          <p:nvPr/>
        </p:nvGrpSpPr>
        <p:grpSpPr>
          <a:xfrm>
            <a:off x="8726992" y="4365102"/>
            <a:ext cx="875401" cy="801576"/>
            <a:chOff x="6546501" y="2101721"/>
            <a:chExt cx="941260" cy="801576"/>
          </a:xfrm>
        </p:grpSpPr>
        <p:sp>
          <p:nvSpPr>
            <p:cNvPr id="64" name="Rounded Rectangle 63">
              <a:extLst>
                <a:ext uri="{FF2B5EF4-FFF2-40B4-BE49-F238E27FC236}">
                  <a16:creationId xmlns:a16="http://schemas.microsoft.com/office/drawing/2014/main" xmlns=""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65" name="Trapezoid 64">
              <a:extLst>
                <a:ext uri="{FF2B5EF4-FFF2-40B4-BE49-F238E27FC236}">
                  <a16:creationId xmlns:a16="http://schemas.microsoft.com/office/drawing/2014/main" xmlns=""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xmlns="" id="{EDB2ADCA-C4DD-F543-85E7-F769E2CFC1A3}"/>
                </a:ext>
              </a:extLst>
            </p:cNvPr>
            <p:cNvGrpSpPr/>
            <p:nvPr/>
          </p:nvGrpSpPr>
          <p:grpSpPr>
            <a:xfrm>
              <a:off x="7156856" y="2228489"/>
              <a:ext cx="261077" cy="560505"/>
              <a:chOff x="6217364" y="3809312"/>
              <a:chExt cx="329137" cy="710684"/>
            </a:xfrm>
          </p:grpSpPr>
          <p:sp>
            <p:nvSpPr>
              <p:cNvPr id="68" name="Right Arrow 67">
                <a:extLst>
                  <a:ext uri="{FF2B5EF4-FFF2-40B4-BE49-F238E27FC236}">
                    <a16:creationId xmlns:a16="http://schemas.microsoft.com/office/drawing/2014/main" xmlns="" id="{FD1DEE8C-3485-EF4A-AB63-3C2E3EA3B167}"/>
                  </a:ext>
                </a:extLst>
              </p:cNvPr>
              <p:cNvSpPr/>
              <p:nvPr/>
            </p:nvSpPr>
            <p:spPr bwMode="auto">
              <a:xfrm>
                <a:off x="6217364" y="3809312"/>
                <a:ext cx="329137" cy="226899"/>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69" name="Right Arrow 68">
                <a:extLst>
                  <a:ext uri="{FF2B5EF4-FFF2-40B4-BE49-F238E27FC236}">
                    <a16:creationId xmlns:a16="http://schemas.microsoft.com/office/drawing/2014/main" xmlns="" id="{C03374BA-7C5C-7A49-B5E0-E890276C90B3}"/>
                  </a:ext>
                </a:extLst>
              </p:cNvPr>
              <p:cNvSpPr/>
              <p:nvPr/>
            </p:nvSpPr>
            <p:spPr bwMode="auto">
              <a:xfrm>
                <a:off x="6217364" y="405957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0" name="Right Arrow 69">
                <a:extLst>
                  <a:ext uri="{FF2B5EF4-FFF2-40B4-BE49-F238E27FC236}">
                    <a16:creationId xmlns:a16="http://schemas.microsoft.com/office/drawing/2014/main" xmlns="" id="{3E064042-7B95-8A44-B1AF-1A9CF0FE7882}"/>
                  </a:ext>
                </a:extLst>
              </p:cNvPr>
              <p:cNvSpPr/>
              <p:nvPr/>
            </p:nvSpPr>
            <p:spPr bwMode="auto">
              <a:xfrm>
                <a:off x="6217364" y="4293098"/>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67" name="Right Arrow 66">
              <a:extLst>
                <a:ext uri="{FF2B5EF4-FFF2-40B4-BE49-F238E27FC236}">
                  <a16:creationId xmlns:a16="http://schemas.microsoft.com/office/drawing/2014/main" xmlns=""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cxnSp>
        <p:nvCxnSpPr>
          <p:cNvPr id="71" name="Straight Arrow Connector 70">
            <a:extLst>
              <a:ext uri="{FF2B5EF4-FFF2-40B4-BE49-F238E27FC236}">
                <a16:creationId xmlns:a16="http://schemas.microsoft.com/office/drawing/2014/main" xmlns="" id="{E4F495FD-C700-0A46-A92D-94656ED0C1F4}"/>
              </a:ext>
            </a:extLst>
          </p:cNvPr>
          <p:cNvCxnSpPr>
            <a:cxnSpLocks/>
          </p:cNvCxnSpPr>
          <p:nvPr/>
        </p:nvCxnSpPr>
        <p:spPr>
          <a:xfrm>
            <a:off x="8219440" y="49759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xmlns="" id="{C553AE91-D143-9642-8831-AB3DC3B856C3}"/>
              </a:ext>
            </a:extLst>
          </p:cNvPr>
          <p:cNvGrpSpPr/>
          <p:nvPr/>
        </p:nvGrpSpPr>
        <p:grpSpPr>
          <a:xfrm>
            <a:off x="7735663" y="4587532"/>
            <a:ext cx="453200" cy="465057"/>
            <a:chOff x="3975100" y="1458657"/>
            <a:chExt cx="505494" cy="465057"/>
          </a:xfrm>
          <a:solidFill>
            <a:schemeClr val="accent2"/>
          </a:solidFill>
        </p:grpSpPr>
        <p:sp>
          <p:nvSpPr>
            <p:cNvPr id="73" name="Rounded Rectangle 72">
              <a:extLst>
                <a:ext uri="{FF2B5EF4-FFF2-40B4-BE49-F238E27FC236}">
                  <a16:creationId xmlns:a16="http://schemas.microsoft.com/office/drawing/2014/main" xmlns=""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4" name="Rounded Rectangle 73">
              <a:extLst>
                <a:ext uri="{FF2B5EF4-FFF2-40B4-BE49-F238E27FC236}">
                  <a16:creationId xmlns:a16="http://schemas.microsoft.com/office/drawing/2014/main" xmlns=""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Rounded Rectangle 74">
              <a:extLst>
                <a:ext uri="{FF2B5EF4-FFF2-40B4-BE49-F238E27FC236}">
                  <a16:creationId xmlns:a16="http://schemas.microsoft.com/office/drawing/2014/main" xmlns=""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Rounded Rectangle 75">
              <a:extLst>
                <a:ext uri="{FF2B5EF4-FFF2-40B4-BE49-F238E27FC236}">
                  <a16:creationId xmlns:a16="http://schemas.microsoft.com/office/drawing/2014/main" xmlns=""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77" name="TextBox 76">
            <a:extLst>
              <a:ext uri="{FF2B5EF4-FFF2-40B4-BE49-F238E27FC236}">
                <a16:creationId xmlns:a16="http://schemas.microsoft.com/office/drawing/2014/main" xmlns="" id="{ED40A74D-8979-5146-B46E-0DEF5790C1B8}"/>
              </a:ext>
            </a:extLst>
          </p:cNvPr>
          <p:cNvSpPr txBox="1"/>
          <p:nvPr/>
        </p:nvSpPr>
        <p:spPr>
          <a:xfrm>
            <a:off x="7403108" y="5185763"/>
            <a:ext cx="1175361"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:X2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80" name="Straight Arrow Connector 79">
            <a:extLst>
              <a:ext uri="{FF2B5EF4-FFF2-40B4-BE49-F238E27FC236}">
                <a16:creationId xmlns:a16="http://schemas.microsoft.com/office/drawing/2014/main" xmlns="" id="{C57A8FB2-FF8F-D841-8227-3B997E066A86}"/>
              </a:ext>
            </a:extLst>
          </p:cNvPr>
          <p:cNvCxnSpPr>
            <a:cxnSpLocks/>
          </p:cNvCxnSpPr>
          <p:nvPr/>
        </p:nvCxnSpPr>
        <p:spPr>
          <a:xfrm>
            <a:off x="7279026" y="49991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xmlns="" id="{B66038F7-9288-F24B-8BD4-0450017469F0}"/>
              </a:ext>
            </a:extLst>
          </p:cNvPr>
          <p:cNvSpPr/>
          <p:nvPr/>
        </p:nvSpPr>
        <p:spPr bwMode="gray">
          <a:xfrm>
            <a:off x="7022531" y="1905000"/>
            <a:ext cx="3230583" cy="379576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82" name="Rounded Rectangle 81">
            <a:extLst>
              <a:ext uri="{FF2B5EF4-FFF2-40B4-BE49-F238E27FC236}">
                <a16:creationId xmlns:a16="http://schemas.microsoft.com/office/drawing/2014/main" xmlns="" id="{432C95C0-BC20-554D-8967-8FF4D82A6388}"/>
              </a:ext>
            </a:extLst>
          </p:cNvPr>
          <p:cNvSpPr/>
          <p:nvPr/>
        </p:nvSpPr>
        <p:spPr bwMode="gray">
          <a:xfrm rot="5400000">
            <a:off x="6729817" y="48007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3" name="Rounded Rectangle 82">
            <a:extLst>
              <a:ext uri="{FF2B5EF4-FFF2-40B4-BE49-F238E27FC236}">
                <a16:creationId xmlns:a16="http://schemas.microsoft.com/office/drawing/2014/main" xmlns="" id="{60021A4F-477E-7745-933D-33BBB80527F8}"/>
              </a:ext>
            </a:extLst>
          </p:cNvPr>
          <p:cNvSpPr/>
          <p:nvPr/>
        </p:nvSpPr>
        <p:spPr bwMode="gray">
          <a:xfrm>
            <a:off x="7373197" y="1765534"/>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5"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10805364" y="47003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86" name="Straight Arrow Connector 85">
            <a:extLst>
              <a:ext uri="{FF2B5EF4-FFF2-40B4-BE49-F238E27FC236}">
                <a16:creationId xmlns:a16="http://schemas.microsoft.com/office/drawing/2014/main" xmlns="" id="{0CB3925F-5B8E-944F-AC5C-B5DA5F411C5E}"/>
              </a:ext>
            </a:extLst>
          </p:cNvPr>
          <p:cNvCxnSpPr>
            <a:cxnSpLocks/>
          </p:cNvCxnSpPr>
          <p:nvPr/>
        </p:nvCxnSpPr>
        <p:spPr>
          <a:xfrm flipV="1">
            <a:off x="9722746" y="5005748"/>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xmlns="" id="{AF5F2653-8CD5-F049-B61C-F647EBAD494B}"/>
              </a:ext>
            </a:extLst>
          </p:cNvPr>
          <p:cNvCxnSpPr>
            <a:cxnSpLocks/>
          </p:cNvCxnSpPr>
          <p:nvPr/>
        </p:nvCxnSpPr>
        <p:spPr>
          <a:xfrm flipV="1">
            <a:off x="5880100" y="50175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5860253" y="52603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WS </a:t>
            </a:r>
            <a:endParaRPr lang="en-CA" sz="1100" dirty="0" smtClean="0"/>
          </a:p>
        </p:txBody>
      </p:sp>
      <p:sp>
        <p:nvSpPr>
          <p:cNvPr id="52" name="TextBox 51">
            <a:extLst>
              <a:ext uri="{FF2B5EF4-FFF2-40B4-BE49-F238E27FC236}">
                <a16:creationId xmlns:a16="http://schemas.microsoft.com/office/drawing/2014/main" xmlns="" id="{51766357-8807-FA4E-8E8C-D35EA6934D44}"/>
              </a:ext>
            </a:extLst>
          </p:cNvPr>
          <p:cNvSpPr txBox="1"/>
          <p:nvPr/>
        </p:nvSpPr>
        <p:spPr>
          <a:xfrm>
            <a:off x="10179493" y="40253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6" name="Flowchart: Direct Access Storage 55"/>
          <p:cNvSpPr/>
          <p:nvPr/>
        </p:nvSpPr>
        <p:spPr>
          <a:xfrm>
            <a:off x="6062955" y="30038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grpSp>
        <p:nvGrpSpPr>
          <p:cNvPr id="58" name="Group 57">
            <a:extLst>
              <a:ext uri="{FF2B5EF4-FFF2-40B4-BE49-F238E27FC236}">
                <a16:creationId xmlns:a16="http://schemas.microsoft.com/office/drawing/2014/main" xmlns="" id="{9C7A68C7-0881-7C4C-B187-E4560EC5E187}"/>
              </a:ext>
            </a:extLst>
          </p:cNvPr>
          <p:cNvGrpSpPr/>
          <p:nvPr/>
        </p:nvGrpSpPr>
        <p:grpSpPr>
          <a:xfrm>
            <a:off x="3011694" y="2910522"/>
            <a:ext cx="507676" cy="465576"/>
            <a:chOff x="2587569" y="2877385"/>
            <a:chExt cx="1528292" cy="1392341"/>
          </a:xfrm>
          <a:solidFill>
            <a:schemeClr val="accent3">
              <a:lumMod val="60000"/>
              <a:lumOff val="40000"/>
            </a:schemeClr>
          </a:solidFill>
        </p:grpSpPr>
        <p:sp>
          <p:nvSpPr>
            <p:cNvPr id="59" name="Rounded Rectangle 58">
              <a:extLst>
                <a:ext uri="{FF2B5EF4-FFF2-40B4-BE49-F238E27FC236}">
                  <a16:creationId xmlns:a16="http://schemas.microsoft.com/office/drawing/2014/main" xmlns=""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60" name="Right Arrow 59">
              <a:extLst>
                <a:ext uri="{FF2B5EF4-FFF2-40B4-BE49-F238E27FC236}">
                  <a16:creationId xmlns:a16="http://schemas.microsoft.com/office/drawing/2014/main" xmlns=""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78" name="Group 77">
            <a:extLst>
              <a:ext uri="{FF2B5EF4-FFF2-40B4-BE49-F238E27FC236}">
                <a16:creationId xmlns:a16="http://schemas.microsoft.com/office/drawing/2014/main" xmlns="" id="{29ACBB6B-7BF5-7341-93EA-D74BD01DA7B6}"/>
              </a:ext>
            </a:extLst>
          </p:cNvPr>
          <p:cNvGrpSpPr/>
          <p:nvPr/>
        </p:nvGrpSpPr>
        <p:grpSpPr>
          <a:xfrm>
            <a:off x="4315219" y="2910522"/>
            <a:ext cx="417321" cy="399193"/>
            <a:chOff x="3975100" y="1458657"/>
            <a:chExt cx="505494" cy="465057"/>
          </a:xfrm>
          <a:solidFill>
            <a:schemeClr val="accent2"/>
          </a:solidFill>
        </p:grpSpPr>
        <p:sp>
          <p:nvSpPr>
            <p:cNvPr id="79" name="Rounded Rectangle 78">
              <a:extLst>
                <a:ext uri="{FF2B5EF4-FFF2-40B4-BE49-F238E27FC236}">
                  <a16:creationId xmlns:a16="http://schemas.microsoft.com/office/drawing/2014/main" xmlns=""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4" name="Rounded Rectangle 83">
              <a:extLst>
                <a:ext uri="{FF2B5EF4-FFF2-40B4-BE49-F238E27FC236}">
                  <a16:creationId xmlns:a16="http://schemas.microsoft.com/office/drawing/2014/main" xmlns=""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8" name="Rounded Rectangle 87">
              <a:extLst>
                <a:ext uri="{FF2B5EF4-FFF2-40B4-BE49-F238E27FC236}">
                  <a16:creationId xmlns:a16="http://schemas.microsoft.com/office/drawing/2014/main" xmlns=""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9" name="Rounded Rectangle 88">
              <a:extLst>
                <a:ext uri="{FF2B5EF4-FFF2-40B4-BE49-F238E27FC236}">
                  <a16:creationId xmlns:a16="http://schemas.microsoft.com/office/drawing/2014/main" xmlns=""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90" name="TextBox 89">
            <a:extLst>
              <a:ext uri="{FF2B5EF4-FFF2-40B4-BE49-F238E27FC236}">
                <a16:creationId xmlns:a16="http://schemas.microsoft.com/office/drawing/2014/main" xmlns="" id="{A47A7581-8CB0-2840-A752-41E2757B6BCA}"/>
              </a:ext>
            </a:extLst>
          </p:cNvPr>
          <p:cNvSpPr txBox="1"/>
          <p:nvPr/>
        </p:nvSpPr>
        <p:spPr>
          <a:xfrm>
            <a:off x="2923920" y="3378140"/>
            <a:ext cx="1446896" cy="4154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Initial</a:t>
            </a:r>
            <a:r>
              <a:rPr kumimoji="0" lang="en-US" sz="1050" b="0" i="0" u="none" strike="noStrike" kern="1200" cap="none" spc="0" normalizeH="0" noProof="0" dirty="0" smtClean="0">
                <a:ln>
                  <a:noFill/>
                </a:ln>
                <a:solidFill>
                  <a:srgbClr val="58595B"/>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 LOAD</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93" name="TextBox 92">
            <a:extLst>
              <a:ext uri="{FF2B5EF4-FFF2-40B4-BE49-F238E27FC236}">
                <a16:creationId xmlns:a16="http://schemas.microsoft.com/office/drawing/2014/main" xmlns="" id="{77451D78-A279-6946-BD2A-7ABDBAF86F99}"/>
              </a:ext>
            </a:extLst>
          </p:cNvPr>
          <p:cNvSpPr txBox="1"/>
          <p:nvPr/>
        </p:nvSpPr>
        <p:spPr>
          <a:xfrm>
            <a:off x="4445090" y="3316285"/>
            <a:ext cx="1082310" cy="415498"/>
          </a:xfrm>
          <a:prstGeom prst="rect">
            <a:avLst/>
          </a:prstGeom>
          <a:noFill/>
        </p:spPr>
        <p:txBody>
          <a:bodyPr wrap="square" rtlCol="0" anchor="ctr">
            <a:spAutoFit/>
          </a:bodyPr>
          <a:lstStyle/>
          <a:p>
            <a:pPr lvl="0" algn="ctr">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b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br>
            <a:r>
              <a:rPr lang="en-CA" sz="1050" dirty="0"/>
              <a:t>CA</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94" name="Straight Arrow Connector 93">
            <a:extLst>
              <a:ext uri="{FF2B5EF4-FFF2-40B4-BE49-F238E27FC236}">
                <a16:creationId xmlns:a16="http://schemas.microsoft.com/office/drawing/2014/main" xmlns="" id="{D9962243-D94A-0447-99DD-207A9F9D13A6}"/>
              </a:ext>
            </a:extLst>
          </p:cNvPr>
          <p:cNvCxnSpPr>
            <a:cxnSpLocks/>
          </p:cNvCxnSpPr>
          <p:nvPr/>
        </p:nvCxnSpPr>
        <p:spPr>
          <a:xfrm>
            <a:off x="3615851" y="31252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xmlns="" id="{AF5F2653-8CD5-F049-B61C-F647EBAD494B}"/>
              </a:ext>
            </a:extLst>
          </p:cNvPr>
          <p:cNvCxnSpPr>
            <a:cxnSpLocks/>
          </p:cNvCxnSpPr>
          <p:nvPr/>
        </p:nvCxnSpPr>
        <p:spPr>
          <a:xfrm>
            <a:off x="4882508" y="31484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xmlns="" id="{432C95C0-BC20-554D-8967-8FF4D82A6388}"/>
              </a:ext>
            </a:extLst>
          </p:cNvPr>
          <p:cNvSpPr/>
          <p:nvPr/>
        </p:nvSpPr>
        <p:spPr bwMode="gray">
          <a:xfrm rot="5400000">
            <a:off x="5231217" y="29719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cxnSp>
        <p:nvCxnSpPr>
          <p:cNvPr id="107" name="Straight Arrow Connector 106">
            <a:extLst>
              <a:ext uri="{FF2B5EF4-FFF2-40B4-BE49-F238E27FC236}">
                <a16:creationId xmlns:a16="http://schemas.microsoft.com/office/drawing/2014/main" xmlns="" id="{E4F495FD-C700-0A46-A92D-94656ED0C1F4}"/>
              </a:ext>
            </a:extLst>
          </p:cNvPr>
          <p:cNvCxnSpPr>
            <a:cxnSpLocks/>
          </p:cNvCxnSpPr>
          <p:nvPr/>
        </p:nvCxnSpPr>
        <p:spPr>
          <a:xfrm>
            <a:off x="8194040" y="30836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xmlns="" id="{C553AE91-D143-9642-8831-AB3DC3B856C3}"/>
              </a:ext>
            </a:extLst>
          </p:cNvPr>
          <p:cNvGrpSpPr/>
          <p:nvPr/>
        </p:nvGrpSpPr>
        <p:grpSpPr>
          <a:xfrm>
            <a:off x="7710263" y="2695232"/>
            <a:ext cx="453200" cy="465057"/>
            <a:chOff x="3975100" y="1458657"/>
            <a:chExt cx="505494" cy="465057"/>
          </a:xfrm>
          <a:solidFill>
            <a:schemeClr val="accent2"/>
          </a:solidFill>
        </p:grpSpPr>
        <p:sp>
          <p:nvSpPr>
            <p:cNvPr id="109" name="Rounded Rectangle 108">
              <a:extLst>
                <a:ext uri="{FF2B5EF4-FFF2-40B4-BE49-F238E27FC236}">
                  <a16:creationId xmlns:a16="http://schemas.microsoft.com/office/drawing/2014/main" xmlns=""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Rounded Rectangle 109">
              <a:extLst>
                <a:ext uri="{FF2B5EF4-FFF2-40B4-BE49-F238E27FC236}">
                  <a16:creationId xmlns:a16="http://schemas.microsoft.com/office/drawing/2014/main" xmlns=""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Rounded Rectangle 110">
              <a:extLst>
                <a:ext uri="{FF2B5EF4-FFF2-40B4-BE49-F238E27FC236}">
                  <a16:creationId xmlns:a16="http://schemas.microsoft.com/office/drawing/2014/main" xmlns=""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2" name="Rounded Rectangle 111">
              <a:extLst>
                <a:ext uri="{FF2B5EF4-FFF2-40B4-BE49-F238E27FC236}">
                  <a16:creationId xmlns:a16="http://schemas.microsoft.com/office/drawing/2014/main" xmlns=""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13" name="TextBox 112">
            <a:extLst>
              <a:ext uri="{FF2B5EF4-FFF2-40B4-BE49-F238E27FC236}">
                <a16:creationId xmlns:a16="http://schemas.microsoft.com/office/drawing/2014/main" xmlns="" id="{ED40A74D-8979-5146-B46E-0DEF5790C1B8}"/>
              </a:ext>
            </a:extLst>
          </p:cNvPr>
          <p:cNvSpPr txBox="1"/>
          <p:nvPr/>
        </p:nvSpPr>
        <p:spPr>
          <a:xfrm>
            <a:off x="7449585" y="3158492"/>
            <a:ext cx="1175361" cy="4154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CB</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114" name="Straight Arrow Connector 113">
            <a:extLst>
              <a:ext uri="{FF2B5EF4-FFF2-40B4-BE49-F238E27FC236}">
                <a16:creationId xmlns:a16="http://schemas.microsoft.com/office/drawing/2014/main" xmlns="" id="{C57A8FB2-FF8F-D841-8227-3B997E066A86}"/>
              </a:ext>
            </a:extLst>
          </p:cNvPr>
          <p:cNvCxnSpPr>
            <a:cxnSpLocks/>
          </p:cNvCxnSpPr>
          <p:nvPr/>
        </p:nvCxnSpPr>
        <p:spPr>
          <a:xfrm>
            <a:off x="7253626" y="31068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5" name="Rounded Rectangle 114">
            <a:extLst>
              <a:ext uri="{FF2B5EF4-FFF2-40B4-BE49-F238E27FC236}">
                <a16:creationId xmlns:a16="http://schemas.microsoft.com/office/drawing/2014/main" xmlns="" id="{432C95C0-BC20-554D-8967-8FF4D82A6388}"/>
              </a:ext>
            </a:extLst>
          </p:cNvPr>
          <p:cNvSpPr/>
          <p:nvPr/>
        </p:nvSpPr>
        <p:spPr bwMode="gray">
          <a:xfrm rot="5400000">
            <a:off x="6704417" y="29084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cxnSp>
        <p:nvCxnSpPr>
          <p:cNvPr id="116" name="Straight Arrow Connector 115">
            <a:extLst>
              <a:ext uri="{FF2B5EF4-FFF2-40B4-BE49-F238E27FC236}">
                <a16:creationId xmlns:a16="http://schemas.microsoft.com/office/drawing/2014/main" xmlns="" id="{AF5F2653-8CD5-F049-B61C-F647EBAD494B}"/>
              </a:ext>
            </a:extLst>
          </p:cNvPr>
          <p:cNvCxnSpPr>
            <a:cxnSpLocks/>
          </p:cNvCxnSpPr>
          <p:nvPr/>
        </p:nvCxnSpPr>
        <p:spPr>
          <a:xfrm flipV="1">
            <a:off x="5854700" y="31252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834853" y="33680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WS</a:t>
            </a:r>
            <a:endParaRPr lang="en-CA" sz="1100" dirty="0" smtClean="0"/>
          </a:p>
        </p:txBody>
      </p:sp>
      <p:grpSp>
        <p:nvGrpSpPr>
          <p:cNvPr id="118" name="Group 117">
            <a:extLst>
              <a:ext uri="{FF2B5EF4-FFF2-40B4-BE49-F238E27FC236}">
                <a16:creationId xmlns:a16="http://schemas.microsoft.com/office/drawing/2014/main" xmlns="" id="{9C7A68C7-0881-7C4C-B187-E4560EC5E187}"/>
              </a:ext>
            </a:extLst>
          </p:cNvPr>
          <p:cNvGrpSpPr/>
          <p:nvPr/>
        </p:nvGrpSpPr>
        <p:grpSpPr>
          <a:xfrm>
            <a:off x="8687844" y="2797536"/>
            <a:ext cx="507676" cy="465576"/>
            <a:chOff x="2587569" y="2877385"/>
            <a:chExt cx="1528292" cy="1392341"/>
          </a:xfrm>
          <a:solidFill>
            <a:schemeClr val="accent3">
              <a:lumMod val="60000"/>
              <a:lumOff val="40000"/>
            </a:schemeClr>
          </a:solidFill>
        </p:grpSpPr>
        <p:sp>
          <p:nvSpPr>
            <p:cNvPr id="119" name="Rounded Rectangle 118">
              <a:extLst>
                <a:ext uri="{FF2B5EF4-FFF2-40B4-BE49-F238E27FC236}">
                  <a16:creationId xmlns:a16="http://schemas.microsoft.com/office/drawing/2014/main" xmlns=""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20" name="Right Arrow 119">
              <a:extLst>
                <a:ext uri="{FF2B5EF4-FFF2-40B4-BE49-F238E27FC236}">
                  <a16:creationId xmlns:a16="http://schemas.microsoft.com/office/drawing/2014/main" xmlns=""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121" name="TextBox 120">
            <a:extLst>
              <a:ext uri="{FF2B5EF4-FFF2-40B4-BE49-F238E27FC236}">
                <a16:creationId xmlns:a16="http://schemas.microsoft.com/office/drawing/2014/main" xmlns="" id="{77451D78-A279-6946-BD2A-7ABDBAF86F99}"/>
              </a:ext>
            </a:extLst>
          </p:cNvPr>
          <p:cNvSpPr txBox="1"/>
          <p:nvPr/>
        </p:nvSpPr>
        <p:spPr>
          <a:xfrm>
            <a:off x="5549083" y="4425529"/>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TSTPATH</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122" name="TextBox 121">
            <a:extLst>
              <a:ext uri="{FF2B5EF4-FFF2-40B4-BE49-F238E27FC236}">
                <a16:creationId xmlns:a16="http://schemas.microsoft.com/office/drawing/2014/main" xmlns="" id="{ED40A74D-8979-5146-B46E-0DEF5790C1B8}"/>
              </a:ext>
            </a:extLst>
          </p:cNvPr>
          <p:cNvSpPr txBox="1"/>
          <p:nvPr/>
        </p:nvSpPr>
        <p:spPr>
          <a:xfrm>
            <a:off x="8596908" y="5173063"/>
            <a:ext cx="1175361"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Delivery : REP2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123" name="TextBox 122">
            <a:extLst>
              <a:ext uri="{FF2B5EF4-FFF2-40B4-BE49-F238E27FC236}">
                <a16:creationId xmlns:a16="http://schemas.microsoft.com/office/drawing/2014/main" xmlns="" id="{77451D78-A279-6946-BD2A-7ABDBAF86F99}"/>
              </a:ext>
            </a:extLst>
          </p:cNvPr>
          <p:cNvSpPr txBox="1"/>
          <p:nvPr/>
        </p:nvSpPr>
        <p:spPr>
          <a:xfrm>
            <a:off x="5587183" y="2495129"/>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noProof="0" dirty="0" smtClean="0">
                <a:solidFill>
                  <a:srgbClr val="58595B"/>
                </a:solidFill>
                <a:latin typeface="Arial" panose="020B0604020202020204" pitchFamily="34" charset="0"/>
                <a:cs typeface="Arial" panose="020B0604020202020204" pitchFamily="34" charset="0"/>
              </a:rPr>
              <a:t>INITLOAD</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124" name="TextBox 123">
            <a:extLst>
              <a:ext uri="{FF2B5EF4-FFF2-40B4-BE49-F238E27FC236}">
                <a16:creationId xmlns:a16="http://schemas.microsoft.com/office/drawing/2014/main" xmlns="" id="{ED40A74D-8979-5146-B46E-0DEF5790C1B8}"/>
              </a:ext>
            </a:extLst>
          </p:cNvPr>
          <p:cNvSpPr txBox="1"/>
          <p:nvPr/>
        </p:nvSpPr>
        <p:spPr>
          <a:xfrm>
            <a:off x="8547385" y="3276210"/>
            <a:ext cx="1175361" cy="4154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Initial Delivery : RLOAD</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125" name="Straight Arrow Connector 124">
            <a:extLst>
              <a:ext uri="{FF2B5EF4-FFF2-40B4-BE49-F238E27FC236}">
                <a16:creationId xmlns:a16="http://schemas.microsoft.com/office/drawing/2014/main" xmlns="" id="{0CB3925F-5B8E-944F-AC5C-B5DA5F411C5E}"/>
              </a:ext>
            </a:extLst>
          </p:cNvPr>
          <p:cNvCxnSpPr>
            <a:cxnSpLocks/>
          </p:cNvCxnSpPr>
          <p:nvPr/>
        </p:nvCxnSpPr>
        <p:spPr>
          <a:xfrm flipV="1">
            <a:off x="1554626" y="3218488"/>
            <a:ext cx="1364597" cy="1476198"/>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xmlns="" id="{0CB3925F-5B8E-944F-AC5C-B5DA5F411C5E}"/>
              </a:ext>
            </a:extLst>
          </p:cNvPr>
          <p:cNvCxnSpPr>
            <a:cxnSpLocks/>
          </p:cNvCxnSpPr>
          <p:nvPr/>
        </p:nvCxnSpPr>
        <p:spPr>
          <a:xfrm>
            <a:off x="9367344" y="3204485"/>
            <a:ext cx="1367801" cy="144712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33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5"/>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5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78"/>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0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2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125"/>
                                        </p:tgtEl>
                                        <p:attrNameLst>
                                          <p:attrName>style.visibility</p:attrName>
                                        </p:attrNameLst>
                                      </p:cBhvr>
                                      <p:to>
                                        <p:strVal val="hidden"/>
                                      </p:to>
                                    </p:set>
                                  </p:childTnLst>
                                </p:cTn>
                              </p:par>
                            </p:childTnLst>
                          </p:cTn>
                        </p:par>
                        <p:par>
                          <p:cTn id="97" fill="hold">
                            <p:stCondLst>
                              <p:cond delay="0"/>
                            </p:stCondLst>
                            <p:childTnLst>
                              <p:par>
                                <p:cTn id="98" presetID="1" presetClass="exit" presetSubtype="0" fill="hold" nodeType="afterEffect">
                                  <p:stCondLst>
                                    <p:cond delay="0"/>
                                  </p:stCondLst>
                                  <p:childTnLst>
                                    <p:set>
                                      <p:cBhvr>
                                        <p:cTn id="99" dur="1" fill="hold">
                                          <p:stCondLst>
                                            <p:cond delay="0"/>
                                          </p:stCondLst>
                                        </p:cTn>
                                        <p:tgtEl>
                                          <p:spTgt spid="58"/>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90"/>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94"/>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118"/>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126"/>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24"/>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107"/>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71"/>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77" grpId="0"/>
      <p:bldP spid="92" grpId="0"/>
      <p:bldP spid="90" grpId="0"/>
      <p:bldP spid="90" grpId="1"/>
      <p:bldP spid="93" grpId="0"/>
      <p:bldP spid="113" grpId="0"/>
      <p:bldP spid="121" grpId="0"/>
      <p:bldP spid="122" grpId="0"/>
      <p:bldP spid="124" grpId="0"/>
      <p:bldP spid="12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279326" y="196425"/>
            <a:ext cx="10462075" cy="533261"/>
          </a:xfrm>
          <a:prstGeom prst="rect">
            <a:avLst/>
          </a:prstGeom>
        </p:spPr>
        <p:txBody>
          <a:bodyPr vert="horz" lIns="130573" tIns="65287" rIns="130573" bIns="65287" rtlCol="0" anchor="b">
            <a:noAutofit/>
          </a:bodyPr>
          <a:lstStyle/>
          <a:p>
            <a:r>
              <a:rPr lang="en-US" sz="2933" dirty="0">
                <a:solidFill>
                  <a:srgbClr val="A62716"/>
                </a:solidFill>
                <a:latin typeface="Arial" pitchFamily="34" charset="0"/>
              </a:rPr>
              <a:t>GoldenGate Usage – Zero Downtime Migration</a:t>
            </a:r>
          </a:p>
        </p:txBody>
      </p:sp>
      <p:grpSp>
        <p:nvGrpSpPr>
          <p:cNvPr id="2" name="Group 3"/>
          <p:cNvGrpSpPr>
            <a:grpSpLocks/>
          </p:cNvGrpSpPr>
          <p:nvPr/>
        </p:nvGrpSpPr>
        <p:grpSpPr bwMode="auto">
          <a:xfrm>
            <a:off x="2723461" y="2610062"/>
            <a:ext cx="831633" cy="476127"/>
            <a:chOff x="2055" y="3865"/>
            <a:chExt cx="393" cy="300"/>
          </a:xfrm>
        </p:grpSpPr>
        <p:sp>
          <p:nvSpPr>
            <p:cNvPr id="4194" name="AutoShape 4"/>
            <p:cNvSpPr>
              <a:spLocks noChangeAspect="1" noChangeArrowheads="1"/>
            </p:cNvSpPr>
            <p:nvPr/>
          </p:nvSpPr>
          <p:spPr bwMode="auto">
            <a:xfrm>
              <a:off x="2179" y="3910"/>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95" name="AutoShape 5"/>
            <p:cNvSpPr>
              <a:spLocks noChangeAspect="1" noChangeArrowheads="1"/>
            </p:cNvSpPr>
            <p:nvPr/>
          </p:nvSpPr>
          <p:spPr bwMode="auto">
            <a:xfrm>
              <a:off x="2055" y="3865"/>
              <a:ext cx="299" cy="300"/>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96" name="Picture 6" descr="goldengate"/>
            <p:cNvPicPr>
              <a:picLocks noChangeAspect="1" noChangeArrowheads="1"/>
            </p:cNvPicPr>
            <p:nvPr/>
          </p:nvPicPr>
          <p:blipFill>
            <a:blip r:embed="rId3" cstate="print"/>
            <a:srcRect/>
            <a:stretch>
              <a:fillRect/>
            </a:stretch>
          </p:blipFill>
          <p:spPr bwMode="auto">
            <a:xfrm>
              <a:off x="2064" y="3936"/>
              <a:ext cx="288" cy="142"/>
            </a:xfrm>
            <a:prstGeom prst="rect">
              <a:avLst/>
            </a:prstGeom>
            <a:noFill/>
            <a:ln w="9525">
              <a:noFill/>
              <a:miter lim="800000"/>
              <a:headEnd/>
              <a:tailEnd/>
            </a:ln>
          </p:spPr>
        </p:pic>
      </p:grpSp>
      <p:sp>
        <p:nvSpPr>
          <p:cNvPr id="163847" name="Line 7"/>
          <p:cNvSpPr>
            <a:spLocks noChangeShapeType="1"/>
          </p:cNvSpPr>
          <p:nvPr/>
        </p:nvSpPr>
        <p:spPr bwMode="auto">
          <a:xfrm flipH="1">
            <a:off x="3656647" y="2838604"/>
            <a:ext cx="3252470" cy="0"/>
          </a:xfrm>
          <a:prstGeom prst="line">
            <a:avLst/>
          </a:prstGeom>
          <a:noFill/>
          <a:ln w="19050">
            <a:solidFill>
              <a:schemeClr val="tx1"/>
            </a:solidFill>
            <a:round/>
            <a:headEnd type="triangle" w="med" len="med"/>
            <a:tailEn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48" name="Line 8"/>
          <p:cNvSpPr>
            <a:spLocks noChangeShapeType="1"/>
          </p:cNvSpPr>
          <p:nvPr/>
        </p:nvSpPr>
        <p:spPr bwMode="auto">
          <a:xfrm flipH="1">
            <a:off x="4877646" y="4206672"/>
            <a:ext cx="3451384" cy="0"/>
          </a:xfrm>
          <a:prstGeom prst="line">
            <a:avLst/>
          </a:prstGeom>
          <a:noFill/>
          <a:ln w="1905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49" name="Line 9"/>
          <p:cNvSpPr>
            <a:spLocks noChangeShapeType="1"/>
          </p:cNvSpPr>
          <p:nvPr/>
        </p:nvSpPr>
        <p:spPr bwMode="auto">
          <a:xfrm flipH="1">
            <a:off x="7719588" y="2838604"/>
            <a:ext cx="713132" cy="0"/>
          </a:xfrm>
          <a:prstGeom prst="line">
            <a:avLst/>
          </a:prstGeom>
          <a:noFill/>
          <a:ln w="19050">
            <a:solidFill>
              <a:schemeClr val="tx1"/>
            </a:solidFill>
            <a:round/>
            <a:headEnd type="triangle" w="med" len="med"/>
            <a:tailEn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50" name="Line 10"/>
          <p:cNvSpPr>
            <a:spLocks noChangeShapeType="1"/>
          </p:cNvSpPr>
          <p:nvPr/>
        </p:nvSpPr>
        <p:spPr bwMode="auto">
          <a:xfrm flipH="1">
            <a:off x="9243192" y="3901951"/>
            <a:ext cx="1015735" cy="304721"/>
          </a:xfrm>
          <a:prstGeom prst="line">
            <a:avLst/>
          </a:prstGeom>
          <a:noFill/>
          <a:ln w="1905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51" name="Line 11"/>
          <p:cNvSpPr>
            <a:spLocks noChangeShapeType="1"/>
          </p:cNvSpPr>
          <p:nvPr/>
        </p:nvSpPr>
        <p:spPr bwMode="auto">
          <a:xfrm flipH="1" flipV="1">
            <a:off x="9243192" y="2838604"/>
            <a:ext cx="1015735" cy="457081"/>
          </a:xfrm>
          <a:prstGeom prst="line">
            <a:avLst/>
          </a:prstGeom>
          <a:noFill/>
          <a:ln w="19050">
            <a:solidFill>
              <a:schemeClr val="tx1"/>
            </a:solidFill>
            <a:round/>
            <a:headEnd type="triangle" w="med" len="med"/>
            <a:tailEn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52" name="Line 12"/>
          <p:cNvSpPr>
            <a:spLocks noChangeShapeType="1"/>
          </p:cNvSpPr>
          <p:nvPr/>
        </p:nvSpPr>
        <p:spPr bwMode="auto">
          <a:xfrm flipH="1">
            <a:off x="1830440" y="2838604"/>
            <a:ext cx="810472" cy="457081"/>
          </a:xfrm>
          <a:prstGeom prst="line">
            <a:avLst/>
          </a:prstGeom>
          <a:noFill/>
          <a:ln w="19050">
            <a:solidFill>
              <a:schemeClr val="tx1"/>
            </a:solidFill>
            <a:round/>
            <a:headEnd type="triangle" w="med" len="med"/>
            <a:tailEn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53" name="Line 13"/>
          <p:cNvSpPr>
            <a:spLocks noChangeShapeType="1"/>
          </p:cNvSpPr>
          <p:nvPr/>
        </p:nvSpPr>
        <p:spPr bwMode="auto">
          <a:xfrm flipH="1" flipV="1">
            <a:off x="1830440" y="3825771"/>
            <a:ext cx="810472" cy="380901"/>
          </a:xfrm>
          <a:prstGeom prst="line">
            <a:avLst/>
          </a:prstGeom>
          <a:noFill/>
          <a:ln w="1905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grpSp>
        <p:nvGrpSpPr>
          <p:cNvPr id="3" name="Group 20"/>
          <p:cNvGrpSpPr>
            <a:grpSpLocks/>
          </p:cNvGrpSpPr>
          <p:nvPr/>
        </p:nvGrpSpPr>
        <p:grpSpPr bwMode="auto">
          <a:xfrm>
            <a:off x="8329030" y="3978134"/>
            <a:ext cx="837982" cy="476127"/>
            <a:chOff x="3120" y="3888"/>
            <a:chExt cx="395" cy="300"/>
          </a:xfrm>
        </p:grpSpPr>
        <p:sp>
          <p:nvSpPr>
            <p:cNvPr id="4191" name="AutoShape 21"/>
            <p:cNvSpPr>
              <a:spLocks noChangeAspect="1" noChangeArrowheads="1"/>
            </p:cNvSpPr>
            <p:nvPr/>
          </p:nvSpPr>
          <p:spPr bwMode="auto">
            <a:xfrm rot="10800000">
              <a:off x="3120" y="3934"/>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92" name="AutoShape 22"/>
            <p:cNvSpPr>
              <a:spLocks noChangeAspect="1" noChangeArrowheads="1"/>
            </p:cNvSpPr>
            <p:nvPr/>
          </p:nvSpPr>
          <p:spPr bwMode="auto">
            <a:xfrm>
              <a:off x="3216" y="3888"/>
              <a:ext cx="299" cy="300"/>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93" name="Picture 23" descr="goldengate"/>
            <p:cNvPicPr>
              <a:picLocks noChangeAspect="1" noChangeArrowheads="1"/>
            </p:cNvPicPr>
            <p:nvPr/>
          </p:nvPicPr>
          <p:blipFill>
            <a:blip r:embed="rId3" cstate="print"/>
            <a:srcRect/>
            <a:stretch>
              <a:fillRect/>
            </a:stretch>
          </p:blipFill>
          <p:spPr bwMode="auto">
            <a:xfrm>
              <a:off x="3216" y="3967"/>
              <a:ext cx="288" cy="142"/>
            </a:xfrm>
            <a:prstGeom prst="rect">
              <a:avLst/>
            </a:prstGeom>
            <a:noFill/>
            <a:ln w="9525">
              <a:noFill/>
              <a:miter lim="800000"/>
              <a:headEnd/>
              <a:tailEnd/>
            </a:ln>
          </p:spPr>
        </p:pic>
      </p:grpSp>
      <p:grpSp>
        <p:nvGrpSpPr>
          <p:cNvPr id="4" name="Group 24"/>
          <p:cNvGrpSpPr>
            <a:grpSpLocks/>
          </p:cNvGrpSpPr>
          <p:nvPr/>
        </p:nvGrpSpPr>
        <p:grpSpPr bwMode="auto">
          <a:xfrm>
            <a:off x="8508900" y="2610062"/>
            <a:ext cx="632718" cy="476127"/>
            <a:chOff x="1680" y="2592"/>
            <a:chExt cx="347" cy="348"/>
          </a:xfrm>
        </p:grpSpPr>
        <p:sp>
          <p:nvSpPr>
            <p:cNvPr id="4188" name="AutoShape 25"/>
            <p:cNvSpPr>
              <a:spLocks noChangeAspect="1" noChangeArrowheads="1"/>
            </p:cNvSpPr>
            <p:nvPr/>
          </p:nvSpPr>
          <p:spPr bwMode="auto">
            <a:xfrm>
              <a:off x="1680" y="2592"/>
              <a:ext cx="347" cy="348"/>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89" name="AutoShape 26"/>
            <p:cNvSpPr>
              <a:spLocks noChangeAspect="1" noChangeArrowheads="1"/>
            </p:cNvSpPr>
            <p:nvPr/>
          </p:nvSpPr>
          <p:spPr bwMode="auto">
            <a:xfrm>
              <a:off x="1747" y="2661"/>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90" name="Picture 27" descr="goldengate"/>
            <p:cNvPicPr>
              <a:picLocks noChangeAspect="1" noChangeArrowheads="1"/>
            </p:cNvPicPr>
            <p:nvPr/>
          </p:nvPicPr>
          <p:blipFill>
            <a:blip r:embed="rId3" cstate="print"/>
            <a:srcRect/>
            <a:stretch>
              <a:fillRect/>
            </a:stretch>
          </p:blipFill>
          <p:spPr bwMode="auto">
            <a:xfrm>
              <a:off x="1680" y="2693"/>
              <a:ext cx="288" cy="142"/>
            </a:xfrm>
            <a:prstGeom prst="rect">
              <a:avLst/>
            </a:prstGeom>
            <a:noFill/>
            <a:ln w="9525">
              <a:noFill/>
              <a:miter lim="800000"/>
              <a:headEnd/>
              <a:tailEnd/>
            </a:ln>
          </p:spPr>
        </p:pic>
      </p:grpSp>
      <p:grpSp>
        <p:nvGrpSpPr>
          <p:cNvPr id="5" name="Group 28"/>
          <p:cNvGrpSpPr>
            <a:grpSpLocks/>
          </p:cNvGrpSpPr>
          <p:nvPr/>
        </p:nvGrpSpPr>
        <p:grpSpPr bwMode="auto">
          <a:xfrm>
            <a:off x="2742485" y="3978132"/>
            <a:ext cx="611558" cy="457081"/>
            <a:chOff x="1824" y="672"/>
            <a:chExt cx="336" cy="336"/>
          </a:xfrm>
        </p:grpSpPr>
        <p:sp>
          <p:nvSpPr>
            <p:cNvPr id="4185" name="AutoShape 29"/>
            <p:cNvSpPr>
              <a:spLocks noChangeAspect="1" noChangeArrowheads="1"/>
            </p:cNvSpPr>
            <p:nvPr/>
          </p:nvSpPr>
          <p:spPr bwMode="auto">
            <a:xfrm>
              <a:off x="1824" y="672"/>
              <a:ext cx="335" cy="336"/>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86" name="AutoShape 30"/>
            <p:cNvSpPr>
              <a:spLocks noChangeAspect="1" noChangeArrowheads="1"/>
            </p:cNvSpPr>
            <p:nvPr/>
          </p:nvSpPr>
          <p:spPr bwMode="auto">
            <a:xfrm rot="10800000">
              <a:off x="1824" y="735"/>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87" name="Picture 31" descr="goldengate"/>
            <p:cNvPicPr>
              <a:picLocks noChangeAspect="1" noChangeArrowheads="1"/>
            </p:cNvPicPr>
            <p:nvPr/>
          </p:nvPicPr>
          <p:blipFill>
            <a:blip r:embed="rId3" cstate="print"/>
            <a:srcRect/>
            <a:stretch>
              <a:fillRect/>
            </a:stretch>
          </p:blipFill>
          <p:spPr bwMode="auto">
            <a:xfrm>
              <a:off x="1872" y="767"/>
              <a:ext cx="288" cy="142"/>
            </a:xfrm>
            <a:prstGeom prst="rect">
              <a:avLst/>
            </a:prstGeom>
            <a:noFill/>
            <a:ln w="9525">
              <a:noFill/>
              <a:miter lim="800000"/>
              <a:headEnd/>
              <a:tailEnd/>
            </a:ln>
          </p:spPr>
        </p:pic>
      </p:grpSp>
      <p:grpSp>
        <p:nvGrpSpPr>
          <p:cNvPr id="6" name="Group 32"/>
          <p:cNvGrpSpPr>
            <a:grpSpLocks/>
          </p:cNvGrpSpPr>
          <p:nvPr/>
        </p:nvGrpSpPr>
        <p:grpSpPr bwMode="auto">
          <a:xfrm>
            <a:off x="4266088" y="4054322"/>
            <a:ext cx="575583" cy="299961"/>
            <a:chOff x="2418" y="741"/>
            <a:chExt cx="272" cy="189"/>
          </a:xfrm>
        </p:grpSpPr>
        <p:sp>
          <p:nvSpPr>
            <p:cNvPr id="4183" name="AutoShape 33"/>
            <p:cNvSpPr>
              <a:spLocks noChangeAspect="1" noChangeArrowheads="1"/>
            </p:cNvSpPr>
            <p:nvPr/>
          </p:nvSpPr>
          <p:spPr bwMode="auto">
            <a:xfrm rot="10800000">
              <a:off x="2418" y="749"/>
              <a:ext cx="195" cy="176"/>
            </a:xfrm>
            <a:prstGeom prst="rightArrow">
              <a:avLst>
                <a:gd name="adj1" fmla="val 50000"/>
                <a:gd name="adj2" fmla="val 27699"/>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84" name="Picture 34" descr="storage"/>
            <p:cNvPicPr>
              <a:picLocks noChangeAspect="1" noChangeArrowheads="1"/>
            </p:cNvPicPr>
            <p:nvPr/>
          </p:nvPicPr>
          <p:blipFill>
            <a:blip r:embed="rId4" cstate="print"/>
            <a:srcRect/>
            <a:stretch>
              <a:fillRect/>
            </a:stretch>
          </p:blipFill>
          <p:spPr bwMode="auto">
            <a:xfrm>
              <a:off x="2496" y="741"/>
              <a:ext cx="194" cy="189"/>
            </a:xfrm>
            <a:prstGeom prst="rect">
              <a:avLst/>
            </a:prstGeom>
            <a:noFill/>
            <a:ln w="9525">
              <a:noFill/>
              <a:miter lim="800000"/>
              <a:headEnd/>
              <a:tailEnd/>
            </a:ln>
          </p:spPr>
        </p:pic>
      </p:grpSp>
      <p:sp>
        <p:nvSpPr>
          <p:cNvPr id="163875" name="Line 35"/>
          <p:cNvSpPr>
            <a:spLocks noChangeShapeType="1"/>
          </p:cNvSpPr>
          <p:nvPr/>
        </p:nvSpPr>
        <p:spPr bwMode="auto">
          <a:xfrm flipH="1">
            <a:off x="3453500" y="4206672"/>
            <a:ext cx="711015" cy="0"/>
          </a:xfrm>
          <a:prstGeom prst="line">
            <a:avLst/>
          </a:prstGeom>
          <a:noFill/>
          <a:ln w="1905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grpSp>
        <p:nvGrpSpPr>
          <p:cNvPr id="7" name="Group 36"/>
          <p:cNvGrpSpPr>
            <a:grpSpLocks/>
          </p:cNvGrpSpPr>
          <p:nvPr/>
        </p:nvGrpSpPr>
        <p:grpSpPr bwMode="auto">
          <a:xfrm>
            <a:off x="7008574" y="2691008"/>
            <a:ext cx="560771" cy="299959"/>
            <a:chOff x="1836" y="3216"/>
            <a:chExt cx="265" cy="189"/>
          </a:xfrm>
        </p:grpSpPr>
        <p:sp>
          <p:nvSpPr>
            <p:cNvPr id="4181" name="AutoShape 37"/>
            <p:cNvSpPr>
              <a:spLocks noChangeAspect="1" noChangeArrowheads="1"/>
            </p:cNvSpPr>
            <p:nvPr/>
          </p:nvSpPr>
          <p:spPr bwMode="auto">
            <a:xfrm>
              <a:off x="1906" y="3222"/>
              <a:ext cx="195" cy="176"/>
            </a:xfrm>
            <a:prstGeom prst="rightArrow">
              <a:avLst>
                <a:gd name="adj1" fmla="val 50000"/>
                <a:gd name="adj2" fmla="val 27699"/>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82" name="Picture 38" descr="storage"/>
            <p:cNvPicPr>
              <a:picLocks noChangeAspect="1" noChangeArrowheads="1"/>
            </p:cNvPicPr>
            <p:nvPr/>
          </p:nvPicPr>
          <p:blipFill>
            <a:blip r:embed="rId4" cstate="print"/>
            <a:srcRect/>
            <a:stretch>
              <a:fillRect/>
            </a:stretch>
          </p:blipFill>
          <p:spPr bwMode="auto">
            <a:xfrm rot="10800000">
              <a:off x="1836" y="3216"/>
              <a:ext cx="194" cy="189"/>
            </a:xfrm>
            <a:prstGeom prst="rect">
              <a:avLst/>
            </a:prstGeom>
            <a:noFill/>
            <a:ln w="9525">
              <a:noFill/>
              <a:miter lim="800000"/>
              <a:headEnd/>
              <a:tailEnd/>
            </a:ln>
          </p:spPr>
        </p:pic>
      </p:grpSp>
      <p:grpSp>
        <p:nvGrpSpPr>
          <p:cNvPr id="8" name="Group 39"/>
          <p:cNvGrpSpPr>
            <a:grpSpLocks/>
          </p:cNvGrpSpPr>
          <p:nvPr/>
        </p:nvGrpSpPr>
        <p:grpSpPr bwMode="auto">
          <a:xfrm rot="20659631">
            <a:off x="725836" y="2152983"/>
            <a:ext cx="3768801" cy="711015"/>
            <a:chOff x="528" y="1296"/>
            <a:chExt cx="1584" cy="624"/>
          </a:xfrm>
        </p:grpSpPr>
        <p:sp>
          <p:nvSpPr>
            <p:cNvPr id="4175" name="Line 40"/>
            <p:cNvSpPr>
              <a:spLocks noChangeShapeType="1"/>
            </p:cNvSpPr>
            <p:nvPr/>
          </p:nvSpPr>
          <p:spPr bwMode="auto">
            <a:xfrm flipH="1">
              <a:off x="528" y="1296"/>
              <a:ext cx="1584" cy="384"/>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76" name="Line 41"/>
            <p:cNvSpPr>
              <a:spLocks noChangeShapeType="1"/>
            </p:cNvSpPr>
            <p:nvPr/>
          </p:nvSpPr>
          <p:spPr bwMode="auto">
            <a:xfrm flipH="1">
              <a:off x="576" y="1296"/>
              <a:ext cx="1536" cy="432"/>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77" name="Line 42"/>
            <p:cNvSpPr>
              <a:spLocks noChangeShapeType="1"/>
            </p:cNvSpPr>
            <p:nvPr/>
          </p:nvSpPr>
          <p:spPr bwMode="auto">
            <a:xfrm flipH="1">
              <a:off x="624" y="1296"/>
              <a:ext cx="1488" cy="480"/>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78" name="Line 43"/>
            <p:cNvSpPr>
              <a:spLocks noChangeShapeType="1"/>
            </p:cNvSpPr>
            <p:nvPr/>
          </p:nvSpPr>
          <p:spPr bwMode="auto">
            <a:xfrm flipH="1">
              <a:off x="672" y="1296"/>
              <a:ext cx="1440" cy="528"/>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79" name="Line 44"/>
            <p:cNvSpPr>
              <a:spLocks noChangeShapeType="1"/>
            </p:cNvSpPr>
            <p:nvPr/>
          </p:nvSpPr>
          <p:spPr bwMode="auto">
            <a:xfrm flipH="1">
              <a:off x="720" y="1296"/>
              <a:ext cx="1392" cy="576"/>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80" name="Line 45"/>
            <p:cNvSpPr>
              <a:spLocks noChangeShapeType="1"/>
            </p:cNvSpPr>
            <p:nvPr/>
          </p:nvSpPr>
          <p:spPr bwMode="auto">
            <a:xfrm flipH="1">
              <a:off x="768" y="1296"/>
              <a:ext cx="1344" cy="624"/>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grpSp>
      <p:grpSp>
        <p:nvGrpSpPr>
          <p:cNvPr id="9" name="Group 46"/>
          <p:cNvGrpSpPr>
            <a:grpSpLocks/>
          </p:cNvGrpSpPr>
          <p:nvPr/>
        </p:nvGrpSpPr>
        <p:grpSpPr bwMode="auto">
          <a:xfrm>
            <a:off x="2221921" y="5600134"/>
            <a:ext cx="628487" cy="380901"/>
            <a:chOff x="2055" y="3865"/>
            <a:chExt cx="393" cy="300"/>
          </a:xfrm>
        </p:grpSpPr>
        <p:sp>
          <p:nvSpPr>
            <p:cNvPr id="4172" name="AutoShape 47"/>
            <p:cNvSpPr>
              <a:spLocks noChangeAspect="1" noChangeArrowheads="1"/>
            </p:cNvSpPr>
            <p:nvPr/>
          </p:nvSpPr>
          <p:spPr bwMode="auto">
            <a:xfrm>
              <a:off x="2179" y="3910"/>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73" name="AutoShape 48"/>
            <p:cNvSpPr>
              <a:spLocks noChangeAspect="1" noChangeArrowheads="1"/>
            </p:cNvSpPr>
            <p:nvPr/>
          </p:nvSpPr>
          <p:spPr bwMode="auto">
            <a:xfrm>
              <a:off x="2055" y="3865"/>
              <a:ext cx="299" cy="300"/>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74" name="Picture 49" descr="goldengate"/>
            <p:cNvPicPr>
              <a:picLocks noChangeAspect="1" noChangeArrowheads="1"/>
            </p:cNvPicPr>
            <p:nvPr/>
          </p:nvPicPr>
          <p:blipFill>
            <a:blip r:embed="rId5" cstate="print"/>
            <a:srcRect/>
            <a:stretch>
              <a:fillRect/>
            </a:stretch>
          </p:blipFill>
          <p:spPr bwMode="auto">
            <a:xfrm>
              <a:off x="2064" y="3936"/>
              <a:ext cx="288" cy="142"/>
            </a:xfrm>
            <a:prstGeom prst="rect">
              <a:avLst/>
            </a:prstGeom>
            <a:noFill/>
            <a:ln w="9525">
              <a:noFill/>
              <a:miter lim="800000"/>
              <a:headEnd/>
              <a:tailEnd/>
            </a:ln>
          </p:spPr>
        </p:pic>
      </p:grpSp>
      <p:sp>
        <p:nvSpPr>
          <p:cNvPr id="4115" name="Text Box 50"/>
          <p:cNvSpPr txBox="1">
            <a:spLocks noChangeAspect="1" noChangeArrowheads="1"/>
          </p:cNvSpPr>
          <p:nvPr/>
        </p:nvSpPr>
        <p:spPr bwMode="auto">
          <a:xfrm>
            <a:off x="2831363" y="5652519"/>
            <a:ext cx="2068678" cy="398525"/>
          </a:xfrm>
          <a:prstGeom prst="rect">
            <a:avLst/>
          </a:prstGeom>
          <a:noFill/>
          <a:ln w="9525">
            <a:noFill/>
            <a:miter lim="800000"/>
            <a:headEnd/>
            <a:tailEnd/>
          </a:ln>
        </p:spPr>
        <p:txBody>
          <a:bodyPr wrap="none" lIns="130573" tIns="65287" rIns="130573" bIns="65287">
            <a:spAutoFit/>
          </a:bodyPr>
          <a:lstStyle/>
          <a:p>
            <a:pPr defTabSz="1307773">
              <a:buFontTx/>
              <a:buChar char="-"/>
            </a:pPr>
            <a:r>
              <a:rPr lang="en-US" sz="1733">
                <a:solidFill>
                  <a:srgbClr val="000000"/>
                </a:solidFill>
                <a:latin typeface="Univers LT Std 57 Cn"/>
                <a:ea typeface="Osaka" pitchFamily="-106" charset="-128"/>
              </a:rPr>
              <a:t> Capture / Extract</a:t>
            </a:r>
          </a:p>
        </p:txBody>
      </p:sp>
      <p:sp>
        <p:nvSpPr>
          <p:cNvPr id="4116" name="Rectangle 51"/>
          <p:cNvSpPr>
            <a:spLocks noChangeArrowheads="1"/>
          </p:cNvSpPr>
          <p:nvPr/>
        </p:nvSpPr>
        <p:spPr bwMode="auto">
          <a:xfrm>
            <a:off x="1879110" y="5485874"/>
            <a:ext cx="7922736" cy="555481"/>
          </a:xfrm>
          <a:prstGeom prst="rect">
            <a:avLst/>
          </a:prstGeom>
          <a:noFill/>
          <a:ln w="28575">
            <a:solidFill>
              <a:schemeClr val="tx1"/>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grpSp>
        <p:nvGrpSpPr>
          <p:cNvPr id="10" name="Group 52"/>
          <p:cNvGrpSpPr>
            <a:grpSpLocks/>
          </p:cNvGrpSpPr>
          <p:nvPr/>
        </p:nvGrpSpPr>
        <p:grpSpPr bwMode="auto">
          <a:xfrm>
            <a:off x="5131580" y="5600134"/>
            <a:ext cx="507868" cy="380901"/>
            <a:chOff x="1680" y="2592"/>
            <a:chExt cx="347" cy="348"/>
          </a:xfrm>
        </p:grpSpPr>
        <p:sp>
          <p:nvSpPr>
            <p:cNvPr id="4169" name="AutoShape 53"/>
            <p:cNvSpPr>
              <a:spLocks noChangeAspect="1" noChangeArrowheads="1"/>
            </p:cNvSpPr>
            <p:nvPr/>
          </p:nvSpPr>
          <p:spPr bwMode="auto">
            <a:xfrm>
              <a:off x="1680" y="2592"/>
              <a:ext cx="347" cy="348"/>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70" name="AutoShape 54"/>
            <p:cNvSpPr>
              <a:spLocks noChangeAspect="1" noChangeArrowheads="1"/>
            </p:cNvSpPr>
            <p:nvPr/>
          </p:nvSpPr>
          <p:spPr bwMode="auto">
            <a:xfrm>
              <a:off x="1747" y="2661"/>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71" name="Picture 55" descr="goldengate"/>
            <p:cNvPicPr>
              <a:picLocks noChangeAspect="1" noChangeArrowheads="1"/>
            </p:cNvPicPr>
            <p:nvPr/>
          </p:nvPicPr>
          <p:blipFill>
            <a:blip r:embed="rId6" cstate="print"/>
            <a:srcRect/>
            <a:stretch>
              <a:fillRect/>
            </a:stretch>
          </p:blipFill>
          <p:spPr bwMode="auto">
            <a:xfrm>
              <a:off x="1680" y="2693"/>
              <a:ext cx="288" cy="142"/>
            </a:xfrm>
            <a:prstGeom prst="rect">
              <a:avLst/>
            </a:prstGeom>
            <a:noFill/>
            <a:ln w="9525">
              <a:noFill/>
              <a:miter lim="800000"/>
              <a:headEnd/>
              <a:tailEnd/>
            </a:ln>
          </p:spPr>
        </p:pic>
      </p:grpSp>
      <p:sp>
        <p:nvSpPr>
          <p:cNvPr id="4118" name="Text Box 56"/>
          <p:cNvSpPr txBox="1">
            <a:spLocks noChangeAspect="1" noChangeArrowheads="1"/>
          </p:cNvSpPr>
          <p:nvPr/>
        </p:nvSpPr>
        <p:spPr bwMode="auto">
          <a:xfrm>
            <a:off x="5738923" y="5652519"/>
            <a:ext cx="2192109" cy="398525"/>
          </a:xfrm>
          <a:prstGeom prst="rect">
            <a:avLst/>
          </a:prstGeom>
          <a:noFill/>
          <a:ln w="9525">
            <a:noFill/>
            <a:miter lim="800000"/>
            <a:headEnd/>
            <a:tailEnd/>
          </a:ln>
        </p:spPr>
        <p:txBody>
          <a:bodyPr wrap="none" lIns="130573" tIns="65287" rIns="130573" bIns="65287">
            <a:spAutoFit/>
          </a:bodyPr>
          <a:lstStyle/>
          <a:p>
            <a:pPr defTabSz="1307773">
              <a:buFontTx/>
              <a:buChar char="-"/>
            </a:pPr>
            <a:r>
              <a:rPr lang="en-US" sz="1733">
                <a:solidFill>
                  <a:srgbClr val="000000"/>
                </a:solidFill>
                <a:latin typeface="Univers LT Std 57 Cn"/>
                <a:ea typeface="Osaka" pitchFamily="-106" charset="-128"/>
              </a:rPr>
              <a:t> Delivery / Replicat</a:t>
            </a:r>
          </a:p>
        </p:txBody>
      </p:sp>
      <p:grpSp>
        <p:nvGrpSpPr>
          <p:cNvPr id="11" name="Group 57"/>
          <p:cNvGrpSpPr>
            <a:grpSpLocks/>
          </p:cNvGrpSpPr>
          <p:nvPr/>
        </p:nvGrpSpPr>
        <p:grpSpPr bwMode="auto">
          <a:xfrm>
            <a:off x="8123788" y="5641408"/>
            <a:ext cx="562887" cy="299961"/>
            <a:chOff x="1836" y="3216"/>
            <a:chExt cx="265" cy="189"/>
          </a:xfrm>
        </p:grpSpPr>
        <p:sp>
          <p:nvSpPr>
            <p:cNvPr id="4167" name="AutoShape 58"/>
            <p:cNvSpPr>
              <a:spLocks noChangeAspect="1" noChangeArrowheads="1"/>
            </p:cNvSpPr>
            <p:nvPr/>
          </p:nvSpPr>
          <p:spPr bwMode="auto">
            <a:xfrm>
              <a:off x="1906" y="3222"/>
              <a:ext cx="195" cy="176"/>
            </a:xfrm>
            <a:prstGeom prst="rightArrow">
              <a:avLst>
                <a:gd name="adj1" fmla="val 50000"/>
                <a:gd name="adj2" fmla="val 27699"/>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68" name="Picture 59" descr="storage"/>
            <p:cNvPicPr>
              <a:picLocks noChangeAspect="1" noChangeArrowheads="1"/>
            </p:cNvPicPr>
            <p:nvPr/>
          </p:nvPicPr>
          <p:blipFill>
            <a:blip r:embed="rId4" cstate="print"/>
            <a:srcRect/>
            <a:stretch>
              <a:fillRect/>
            </a:stretch>
          </p:blipFill>
          <p:spPr bwMode="auto">
            <a:xfrm rot="10800000">
              <a:off x="1836" y="3216"/>
              <a:ext cx="194" cy="189"/>
            </a:xfrm>
            <a:prstGeom prst="rect">
              <a:avLst/>
            </a:prstGeom>
            <a:noFill/>
            <a:ln w="9525">
              <a:noFill/>
              <a:miter lim="800000"/>
              <a:headEnd/>
              <a:tailEnd/>
            </a:ln>
          </p:spPr>
        </p:pic>
      </p:grpSp>
      <p:sp>
        <p:nvSpPr>
          <p:cNvPr id="4120" name="Text Box 60"/>
          <p:cNvSpPr txBox="1">
            <a:spLocks noChangeAspect="1" noChangeArrowheads="1"/>
          </p:cNvSpPr>
          <p:nvPr/>
        </p:nvSpPr>
        <p:spPr bwMode="auto">
          <a:xfrm>
            <a:off x="8733209" y="5655693"/>
            <a:ext cx="820452" cy="398525"/>
          </a:xfrm>
          <a:prstGeom prst="rect">
            <a:avLst/>
          </a:prstGeom>
          <a:noFill/>
          <a:ln w="9525">
            <a:noFill/>
            <a:miter lim="800000"/>
            <a:headEnd/>
            <a:tailEnd/>
          </a:ln>
        </p:spPr>
        <p:txBody>
          <a:bodyPr wrap="none" lIns="130573" tIns="65287" rIns="130573" bIns="65287">
            <a:spAutoFit/>
          </a:bodyPr>
          <a:lstStyle/>
          <a:p>
            <a:pPr defTabSz="1307773">
              <a:buFontTx/>
              <a:buChar char="-"/>
            </a:pPr>
            <a:r>
              <a:rPr lang="en-US" sz="1733">
                <a:solidFill>
                  <a:srgbClr val="000000"/>
                </a:solidFill>
                <a:latin typeface="Univers LT Std 57 Cn"/>
                <a:ea typeface="Osaka" pitchFamily="-106" charset="-128"/>
              </a:rPr>
              <a:t> Trail</a:t>
            </a:r>
          </a:p>
        </p:txBody>
      </p:sp>
      <p:pic>
        <p:nvPicPr>
          <p:cNvPr id="4121" name="Picture 61"/>
          <p:cNvPicPr>
            <a:picLocks noChangeAspect="1" noChangeArrowheads="1"/>
          </p:cNvPicPr>
          <p:nvPr/>
        </p:nvPicPr>
        <p:blipFill>
          <a:blip r:embed="rId7" cstate="print"/>
          <a:srcRect/>
          <a:stretch>
            <a:fillRect/>
          </a:stretch>
        </p:blipFill>
        <p:spPr bwMode="auto">
          <a:xfrm>
            <a:off x="672924" y="3148092"/>
            <a:ext cx="1066522" cy="885595"/>
          </a:xfrm>
          <a:prstGeom prst="rect">
            <a:avLst/>
          </a:prstGeom>
          <a:noFill/>
          <a:ln w="9525">
            <a:noFill/>
            <a:miter lim="800000"/>
            <a:headEnd/>
            <a:tailEnd/>
          </a:ln>
        </p:spPr>
      </p:pic>
      <p:pic>
        <p:nvPicPr>
          <p:cNvPr id="4122" name="Picture 62"/>
          <p:cNvPicPr>
            <a:picLocks noChangeAspect="1" noChangeArrowheads="1"/>
          </p:cNvPicPr>
          <p:nvPr/>
        </p:nvPicPr>
        <p:blipFill>
          <a:blip r:embed="rId7" cstate="print"/>
          <a:srcRect/>
          <a:stretch>
            <a:fillRect/>
          </a:stretch>
        </p:blipFill>
        <p:spPr bwMode="auto">
          <a:xfrm>
            <a:off x="10360501" y="3129052"/>
            <a:ext cx="1066522" cy="885595"/>
          </a:xfrm>
          <a:prstGeom prst="rect">
            <a:avLst/>
          </a:prstGeom>
          <a:noFill/>
          <a:ln w="9525">
            <a:noFill/>
            <a:miter lim="800000"/>
            <a:headEnd/>
            <a:tailEnd/>
          </a:ln>
        </p:spPr>
      </p:pic>
      <p:grpSp>
        <p:nvGrpSpPr>
          <p:cNvPr id="12" name="Group 63"/>
          <p:cNvGrpSpPr>
            <a:grpSpLocks/>
          </p:cNvGrpSpPr>
          <p:nvPr/>
        </p:nvGrpSpPr>
        <p:grpSpPr bwMode="auto">
          <a:xfrm rot="1151274" flipH="1">
            <a:off x="7374663" y="2199012"/>
            <a:ext cx="3741292" cy="633247"/>
            <a:chOff x="528" y="1296"/>
            <a:chExt cx="1584" cy="624"/>
          </a:xfrm>
        </p:grpSpPr>
        <p:sp>
          <p:nvSpPr>
            <p:cNvPr id="4161" name="Line 64"/>
            <p:cNvSpPr>
              <a:spLocks noChangeShapeType="1"/>
            </p:cNvSpPr>
            <p:nvPr/>
          </p:nvSpPr>
          <p:spPr bwMode="auto">
            <a:xfrm flipH="1">
              <a:off x="528" y="1296"/>
              <a:ext cx="1584" cy="384"/>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62" name="Line 65"/>
            <p:cNvSpPr>
              <a:spLocks noChangeShapeType="1"/>
            </p:cNvSpPr>
            <p:nvPr/>
          </p:nvSpPr>
          <p:spPr bwMode="auto">
            <a:xfrm flipH="1">
              <a:off x="576" y="1296"/>
              <a:ext cx="1536" cy="432"/>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63" name="Line 66"/>
            <p:cNvSpPr>
              <a:spLocks noChangeShapeType="1"/>
            </p:cNvSpPr>
            <p:nvPr/>
          </p:nvSpPr>
          <p:spPr bwMode="auto">
            <a:xfrm flipH="1">
              <a:off x="624" y="1296"/>
              <a:ext cx="1488" cy="480"/>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64" name="Line 67"/>
            <p:cNvSpPr>
              <a:spLocks noChangeShapeType="1"/>
            </p:cNvSpPr>
            <p:nvPr/>
          </p:nvSpPr>
          <p:spPr bwMode="auto">
            <a:xfrm flipH="1">
              <a:off x="672" y="1296"/>
              <a:ext cx="1440" cy="528"/>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65" name="Line 68"/>
            <p:cNvSpPr>
              <a:spLocks noChangeShapeType="1"/>
            </p:cNvSpPr>
            <p:nvPr/>
          </p:nvSpPr>
          <p:spPr bwMode="auto">
            <a:xfrm flipH="1">
              <a:off x="720" y="1296"/>
              <a:ext cx="1392" cy="576"/>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66" name="Line 69"/>
            <p:cNvSpPr>
              <a:spLocks noChangeShapeType="1"/>
            </p:cNvSpPr>
            <p:nvPr/>
          </p:nvSpPr>
          <p:spPr bwMode="auto">
            <a:xfrm flipH="1">
              <a:off x="768" y="1296"/>
              <a:ext cx="1344" cy="624"/>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grpSp>
      <p:sp>
        <p:nvSpPr>
          <p:cNvPr id="4124" name="Text Box 70"/>
          <p:cNvSpPr txBox="1">
            <a:spLocks noChangeAspect="1" noChangeArrowheads="1"/>
          </p:cNvSpPr>
          <p:nvPr/>
        </p:nvSpPr>
        <p:spPr bwMode="auto">
          <a:xfrm>
            <a:off x="443936" y="4054320"/>
            <a:ext cx="1334053" cy="665200"/>
          </a:xfrm>
          <a:prstGeom prst="rect">
            <a:avLst/>
          </a:prstGeom>
          <a:noFill/>
          <a:ln w="9525">
            <a:noFill/>
            <a:miter lim="800000"/>
            <a:headEnd/>
            <a:tailEnd/>
          </a:ln>
        </p:spPr>
        <p:txBody>
          <a:bodyPr wrap="none" lIns="130573" tIns="65287" rIns="130573" bIns="65287">
            <a:spAutoFit/>
          </a:bodyPr>
          <a:lstStyle/>
          <a:p>
            <a:pPr algn="ctr" defTabSz="1307773"/>
            <a:r>
              <a:rPr lang="en-US" sz="1733" dirty="0">
                <a:solidFill>
                  <a:srgbClr val="000000"/>
                </a:solidFill>
                <a:latin typeface="Univers LT Std 57 Cn"/>
                <a:ea typeface="Osaka" pitchFamily="-106" charset="-128"/>
              </a:rPr>
              <a:t>Oracle 11g</a:t>
            </a:r>
          </a:p>
          <a:p>
            <a:pPr algn="ctr" defTabSz="1307773"/>
            <a:r>
              <a:rPr lang="en-US" sz="1733" dirty="0">
                <a:solidFill>
                  <a:srgbClr val="000000"/>
                </a:solidFill>
                <a:latin typeface="Univers LT Std 57 Cn"/>
                <a:ea typeface="Osaka" pitchFamily="-106" charset="-128"/>
              </a:rPr>
              <a:t>Linux</a:t>
            </a:r>
          </a:p>
        </p:txBody>
      </p:sp>
      <p:sp>
        <p:nvSpPr>
          <p:cNvPr id="4125" name="Text Box 71"/>
          <p:cNvSpPr txBox="1">
            <a:spLocks noChangeAspect="1" noChangeArrowheads="1"/>
          </p:cNvSpPr>
          <p:nvPr/>
        </p:nvSpPr>
        <p:spPr bwMode="auto">
          <a:xfrm>
            <a:off x="10134079" y="4009871"/>
            <a:ext cx="1337708" cy="665200"/>
          </a:xfrm>
          <a:prstGeom prst="rect">
            <a:avLst/>
          </a:prstGeom>
          <a:noFill/>
          <a:ln w="9525">
            <a:noFill/>
            <a:miter lim="800000"/>
            <a:headEnd/>
            <a:tailEnd/>
          </a:ln>
        </p:spPr>
        <p:txBody>
          <a:bodyPr wrap="none" lIns="130573" tIns="65287" rIns="130573" bIns="65287" anchor="ctr" anchorCtr="1">
            <a:spAutoFit/>
          </a:bodyPr>
          <a:lstStyle/>
          <a:p>
            <a:pPr defTabSz="1307773"/>
            <a:r>
              <a:rPr lang="en-US" sz="1733" dirty="0">
                <a:solidFill>
                  <a:srgbClr val="000000"/>
                </a:solidFill>
                <a:latin typeface="Univers LT Std 57 Cn"/>
                <a:ea typeface="Osaka" pitchFamily="-106" charset="-128"/>
              </a:rPr>
              <a:t>Oracle 12c</a:t>
            </a:r>
          </a:p>
          <a:p>
            <a:pPr defTabSz="1307773"/>
            <a:r>
              <a:rPr lang="en-US" sz="1733" dirty="0">
                <a:solidFill>
                  <a:srgbClr val="000000"/>
                </a:solidFill>
                <a:latin typeface="Univers LT Std 57 Cn"/>
                <a:ea typeface="Osaka" pitchFamily="-106" charset="-128"/>
              </a:rPr>
              <a:t>    Linux</a:t>
            </a:r>
          </a:p>
        </p:txBody>
      </p:sp>
      <p:sp>
        <p:nvSpPr>
          <p:cNvPr id="163912" name="Line 72"/>
          <p:cNvSpPr>
            <a:spLocks noChangeShapeType="1"/>
          </p:cNvSpPr>
          <p:nvPr/>
        </p:nvSpPr>
        <p:spPr bwMode="auto">
          <a:xfrm flipH="1" flipV="1">
            <a:off x="1661151" y="3457579"/>
            <a:ext cx="8673957" cy="11110"/>
          </a:xfrm>
          <a:prstGeom prst="line">
            <a:avLst/>
          </a:prstGeom>
          <a:noFill/>
          <a:ln w="38100">
            <a:solidFill>
              <a:schemeClr val="tx1"/>
            </a:solidFill>
            <a:prstDash val="sysDot"/>
            <a:round/>
            <a:headEnd type="triangle" w="med" len="med"/>
            <a:tailEnd/>
          </a:ln>
        </p:spPr>
        <p:txBody>
          <a:bodyPr/>
          <a:lstStyle/>
          <a:p>
            <a:pPr algn="ctr">
              <a:lnSpc>
                <a:spcPct val="90000"/>
              </a:lnSpc>
              <a:spcBef>
                <a:spcPct val="50000"/>
              </a:spcBef>
              <a:buClr>
                <a:srgbClr val="FD0000"/>
              </a:buClr>
            </a:pPr>
            <a:endParaRPr lang="en-US" sz="2666" b="1">
              <a:solidFill>
                <a:srgbClr val="000000"/>
              </a:solidFill>
            </a:endParaRPr>
          </a:p>
        </p:txBody>
      </p:sp>
      <p:sp>
        <p:nvSpPr>
          <p:cNvPr id="163913" name="Text Box 73"/>
          <p:cNvSpPr txBox="1">
            <a:spLocks noChangeAspect="1" noChangeArrowheads="1"/>
          </p:cNvSpPr>
          <p:nvPr/>
        </p:nvSpPr>
        <p:spPr bwMode="auto">
          <a:xfrm>
            <a:off x="4873415" y="3087787"/>
            <a:ext cx="2047839" cy="398525"/>
          </a:xfrm>
          <a:prstGeom prst="rect">
            <a:avLst/>
          </a:prstGeom>
          <a:noFill/>
          <a:ln w="9525">
            <a:noFill/>
            <a:miter lim="800000"/>
            <a:headEnd/>
            <a:tailEnd/>
          </a:ln>
        </p:spPr>
        <p:txBody>
          <a:bodyPr wrap="none" lIns="130573" tIns="65287" rIns="130573" bIns="65287">
            <a:spAutoFit/>
          </a:bodyPr>
          <a:lstStyle/>
          <a:p>
            <a:pPr defTabSz="1307773"/>
            <a:r>
              <a:rPr lang="en-US" sz="1733" dirty="0">
                <a:solidFill>
                  <a:srgbClr val="000000"/>
                </a:solidFill>
                <a:latin typeface="Univers LT Std 57 Cn"/>
                <a:ea typeface="Osaka" pitchFamily="-106" charset="-128"/>
              </a:rPr>
              <a:t>Initial Instantiation</a:t>
            </a:r>
          </a:p>
        </p:txBody>
      </p:sp>
      <p:grpSp>
        <p:nvGrpSpPr>
          <p:cNvPr id="13" name="Group 74"/>
          <p:cNvGrpSpPr>
            <a:grpSpLocks/>
          </p:cNvGrpSpPr>
          <p:nvPr/>
        </p:nvGrpSpPr>
        <p:grpSpPr bwMode="auto">
          <a:xfrm>
            <a:off x="4469235" y="750001"/>
            <a:ext cx="2640912" cy="1003039"/>
            <a:chOff x="1008" y="568"/>
            <a:chExt cx="1248" cy="632"/>
          </a:xfrm>
        </p:grpSpPr>
        <p:grpSp>
          <p:nvGrpSpPr>
            <p:cNvPr id="14" name="Group 75"/>
            <p:cNvGrpSpPr>
              <a:grpSpLocks/>
            </p:cNvGrpSpPr>
            <p:nvPr/>
          </p:nvGrpSpPr>
          <p:grpSpPr bwMode="auto">
            <a:xfrm>
              <a:off x="1008" y="816"/>
              <a:ext cx="1248" cy="384"/>
              <a:chOff x="384" y="768"/>
              <a:chExt cx="1248" cy="384"/>
            </a:xfrm>
          </p:grpSpPr>
          <p:pic>
            <p:nvPicPr>
              <p:cNvPr id="4154" name="Picture 76" descr="user-256"/>
              <p:cNvPicPr>
                <a:picLocks noChangeAspect="1" noChangeArrowheads="1"/>
              </p:cNvPicPr>
              <p:nvPr/>
            </p:nvPicPr>
            <p:blipFill>
              <a:blip r:embed="rId8" cstate="print"/>
              <a:srcRect/>
              <a:stretch>
                <a:fillRect/>
              </a:stretch>
            </p:blipFill>
            <p:spPr bwMode="auto">
              <a:xfrm>
                <a:off x="384" y="768"/>
                <a:ext cx="384" cy="384"/>
              </a:xfrm>
              <a:prstGeom prst="rect">
                <a:avLst/>
              </a:prstGeom>
              <a:noFill/>
              <a:ln w="9525">
                <a:noFill/>
                <a:miter lim="800000"/>
                <a:headEnd/>
                <a:tailEnd/>
              </a:ln>
            </p:spPr>
          </p:pic>
          <p:pic>
            <p:nvPicPr>
              <p:cNvPr id="4155" name="Picture 77" descr="user-256"/>
              <p:cNvPicPr>
                <a:picLocks noChangeAspect="1" noChangeArrowheads="1"/>
              </p:cNvPicPr>
              <p:nvPr/>
            </p:nvPicPr>
            <p:blipFill>
              <a:blip r:embed="rId8" cstate="print"/>
              <a:srcRect/>
              <a:stretch>
                <a:fillRect/>
              </a:stretch>
            </p:blipFill>
            <p:spPr bwMode="auto">
              <a:xfrm>
                <a:off x="528" y="768"/>
                <a:ext cx="384" cy="384"/>
              </a:xfrm>
              <a:prstGeom prst="rect">
                <a:avLst/>
              </a:prstGeom>
              <a:noFill/>
              <a:ln w="9525">
                <a:noFill/>
                <a:miter lim="800000"/>
                <a:headEnd/>
                <a:tailEnd/>
              </a:ln>
            </p:spPr>
          </p:pic>
          <p:pic>
            <p:nvPicPr>
              <p:cNvPr id="4156" name="Picture 78" descr="user-256"/>
              <p:cNvPicPr>
                <a:picLocks noChangeAspect="1" noChangeArrowheads="1"/>
              </p:cNvPicPr>
              <p:nvPr/>
            </p:nvPicPr>
            <p:blipFill>
              <a:blip r:embed="rId8" cstate="print"/>
              <a:srcRect/>
              <a:stretch>
                <a:fillRect/>
              </a:stretch>
            </p:blipFill>
            <p:spPr bwMode="auto">
              <a:xfrm>
                <a:off x="672" y="768"/>
                <a:ext cx="384" cy="384"/>
              </a:xfrm>
              <a:prstGeom prst="rect">
                <a:avLst/>
              </a:prstGeom>
              <a:noFill/>
              <a:ln w="9525">
                <a:noFill/>
                <a:miter lim="800000"/>
                <a:headEnd/>
                <a:tailEnd/>
              </a:ln>
            </p:spPr>
          </p:pic>
          <p:pic>
            <p:nvPicPr>
              <p:cNvPr id="4157" name="Picture 79" descr="user-256"/>
              <p:cNvPicPr>
                <a:picLocks noChangeAspect="1" noChangeArrowheads="1"/>
              </p:cNvPicPr>
              <p:nvPr/>
            </p:nvPicPr>
            <p:blipFill>
              <a:blip r:embed="rId8" cstate="print"/>
              <a:srcRect/>
              <a:stretch>
                <a:fillRect/>
              </a:stretch>
            </p:blipFill>
            <p:spPr bwMode="auto">
              <a:xfrm>
                <a:off x="816" y="768"/>
                <a:ext cx="384" cy="384"/>
              </a:xfrm>
              <a:prstGeom prst="rect">
                <a:avLst/>
              </a:prstGeom>
              <a:noFill/>
              <a:ln w="9525">
                <a:noFill/>
                <a:miter lim="800000"/>
                <a:headEnd/>
                <a:tailEnd/>
              </a:ln>
            </p:spPr>
          </p:pic>
          <p:pic>
            <p:nvPicPr>
              <p:cNvPr id="4158" name="Picture 80" descr="user-256"/>
              <p:cNvPicPr>
                <a:picLocks noChangeAspect="1" noChangeArrowheads="1"/>
              </p:cNvPicPr>
              <p:nvPr/>
            </p:nvPicPr>
            <p:blipFill>
              <a:blip r:embed="rId8" cstate="print"/>
              <a:srcRect/>
              <a:stretch>
                <a:fillRect/>
              </a:stretch>
            </p:blipFill>
            <p:spPr bwMode="auto">
              <a:xfrm>
                <a:off x="960" y="768"/>
                <a:ext cx="384" cy="384"/>
              </a:xfrm>
              <a:prstGeom prst="rect">
                <a:avLst/>
              </a:prstGeom>
              <a:noFill/>
              <a:ln w="9525">
                <a:noFill/>
                <a:miter lim="800000"/>
                <a:headEnd/>
                <a:tailEnd/>
              </a:ln>
            </p:spPr>
          </p:pic>
          <p:pic>
            <p:nvPicPr>
              <p:cNvPr id="4159" name="Picture 81" descr="user-256"/>
              <p:cNvPicPr>
                <a:picLocks noChangeAspect="1" noChangeArrowheads="1"/>
              </p:cNvPicPr>
              <p:nvPr/>
            </p:nvPicPr>
            <p:blipFill>
              <a:blip r:embed="rId8" cstate="print"/>
              <a:srcRect/>
              <a:stretch>
                <a:fillRect/>
              </a:stretch>
            </p:blipFill>
            <p:spPr bwMode="auto">
              <a:xfrm>
                <a:off x="1104" y="768"/>
                <a:ext cx="384" cy="384"/>
              </a:xfrm>
              <a:prstGeom prst="rect">
                <a:avLst/>
              </a:prstGeom>
              <a:noFill/>
              <a:ln w="9525">
                <a:noFill/>
                <a:miter lim="800000"/>
                <a:headEnd/>
                <a:tailEnd/>
              </a:ln>
            </p:spPr>
          </p:pic>
          <p:pic>
            <p:nvPicPr>
              <p:cNvPr id="4160" name="Picture 82" descr="user-256"/>
              <p:cNvPicPr>
                <a:picLocks noChangeAspect="1" noChangeArrowheads="1"/>
              </p:cNvPicPr>
              <p:nvPr/>
            </p:nvPicPr>
            <p:blipFill>
              <a:blip r:embed="rId8" cstate="print"/>
              <a:srcRect/>
              <a:stretch>
                <a:fillRect/>
              </a:stretch>
            </p:blipFill>
            <p:spPr bwMode="auto">
              <a:xfrm>
                <a:off x="1248" y="768"/>
                <a:ext cx="384" cy="384"/>
              </a:xfrm>
              <a:prstGeom prst="rect">
                <a:avLst/>
              </a:prstGeom>
              <a:noFill/>
              <a:ln w="9525">
                <a:noFill/>
                <a:miter lim="800000"/>
                <a:headEnd/>
                <a:tailEnd/>
              </a:ln>
            </p:spPr>
          </p:pic>
        </p:grpSp>
        <p:sp>
          <p:nvSpPr>
            <p:cNvPr id="4153" name="Text Box 83"/>
            <p:cNvSpPr txBox="1">
              <a:spLocks noChangeAspect="1" noChangeArrowheads="1"/>
            </p:cNvSpPr>
            <p:nvPr/>
          </p:nvSpPr>
          <p:spPr bwMode="auto">
            <a:xfrm>
              <a:off x="1324" y="568"/>
              <a:ext cx="692" cy="251"/>
            </a:xfrm>
            <a:prstGeom prst="rect">
              <a:avLst/>
            </a:prstGeom>
            <a:noFill/>
            <a:ln w="9525">
              <a:noFill/>
              <a:miter lim="800000"/>
              <a:headEnd/>
              <a:tailEnd/>
            </a:ln>
          </p:spPr>
          <p:txBody>
            <a:bodyPr wrap="none" lIns="130573" tIns="65287" rIns="130573" bIns="65287">
              <a:spAutoFit/>
            </a:bodyPr>
            <a:lstStyle/>
            <a:p>
              <a:pPr defTabSz="1307773"/>
              <a:r>
                <a:rPr lang="en-US" sz="1733" dirty="0" err="1">
                  <a:solidFill>
                    <a:srgbClr val="000000"/>
                  </a:solidFill>
                  <a:latin typeface="Univers LT Std 57 Cn"/>
                  <a:ea typeface="Osaka" pitchFamily="-106" charset="-128"/>
                </a:rPr>
                <a:t>OLTP</a:t>
              </a:r>
              <a:r>
                <a:rPr lang="en-US" sz="1733" dirty="0">
                  <a:solidFill>
                    <a:srgbClr val="000000"/>
                  </a:solidFill>
                  <a:latin typeface="Univers LT Std 57 Cn"/>
                  <a:ea typeface="Osaka" pitchFamily="-106" charset="-128"/>
                </a:rPr>
                <a:t> Users</a:t>
              </a:r>
            </a:p>
          </p:txBody>
        </p:sp>
      </p:grpSp>
      <p:grpSp>
        <p:nvGrpSpPr>
          <p:cNvPr id="15" name="Group 84"/>
          <p:cNvGrpSpPr>
            <a:grpSpLocks/>
          </p:cNvGrpSpPr>
          <p:nvPr/>
        </p:nvGrpSpPr>
        <p:grpSpPr bwMode="auto">
          <a:xfrm>
            <a:off x="9852633" y="851575"/>
            <a:ext cx="2031471" cy="2196528"/>
            <a:chOff x="4656" y="536"/>
            <a:chExt cx="960" cy="1384"/>
          </a:xfrm>
        </p:grpSpPr>
        <p:sp>
          <p:nvSpPr>
            <p:cNvPr id="4140" name="Line 85"/>
            <p:cNvSpPr>
              <a:spLocks noChangeShapeType="1"/>
            </p:cNvSpPr>
            <p:nvPr/>
          </p:nvSpPr>
          <p:spPr bwMode="auto">
            <a:xfrm rot="1151274">
              <a:off x="4976" y="1118"/>
              <a:ext cx="446" cy="802"/>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41" name="Line 86"/>
            <p:cNvSpPr>
              <a:spLocks noChangeShapeType="1"/>
            </p:cNvSpPr>
            <p:nvPr/>
          </p:nvSpPr>
          <p:spPr bwMode="auto">
            <a:xfrm rot="1151274">
              <a:off x="4977" y="1105"/>
              <a:ext cx="351" cy="806"/>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42" name="Line 87"/>
            <p:cNvSpPr>
              <a:spLocks noChangeShapeType="1"/>
            </p:cNvSpPr>
            <p:nvPr/>
          </p:nvSpPr>
          <p:spPr bwMode="auto">
            <a:xfrm rot="1151274">
              <a:off x="4976" y="1097"/>
              <a:ext cx="301" cy="819"/>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43" name="Line 88"/>
            <p:cNvSpPr>
              <a:spLocks noChangeShapeType="1"/>
            </p:cNvSpPr>
            <p:nvPr/>
          </p:nvSpPr>
          <p:spPr bwMode="auto">
            <a:xfrm rot="1151274">
              <a:off x="4977" y="1091"/>
              <a:ext cx="252" cy="824"/>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44" name="Line 89"/>
            <p:cNvSpPr>
              <a:spLocks noChangeShapeType="1"/>
            </p:cNvSpPr>
            <p:nvPr/>
          </p:nvSpPr>
          <p:spPr bwMode="auto">
            <a:xfrm rot="1151274">
              <a:off x="4977" y="1083"/>
              <a:ext cx="198" cy="830"/>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45" name="Line 90"/>
            <p:cNvSpPr>
              <a:spLocks noChangeShapeType="1"/>
            </p:cNvSpPr>
            <p:nvPr/>
          </p:nvSpPr>
          <p:spPr bwMode="auto">
            <a:xfrm rot="1151274">
              <a:off x="4977" y="1112"/>
              <a:ext cx="398" cy="803"/>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grpSp>
          <p:nvGrpSpPr>
            <p:cNvPr id="16" name="Group 91"/>
            <p:cNvGrpSpPr>
              <a:grpSpLocks/>
            </p:cNvGrpSpPr>
            <p:nvPr/>
          </p:nvGrpSpPr>
          <p:grpSpPr bwMode="auto">
            <a:xfrm>
              <a:off x="4656" y="792"/>
              <a:ext cx="960" cy="320"/>
              <a:chOff x="3456" y="768"/>
              <a:chExt cx="960" cy="384"/>
            </a:xfrm>
          </p:grpSpPr>
          <p:pic>
            <p:nvPicPr>
              <p:cNvPr id="4148" name="Picture 92" descr="user-256"/>
              <p:cNvPicPr>
                <a:picLocks noChangeAspect="1" noChangeArrowheads="1"/>
              </p:cNvPicPr>
              <p:nvPr/>
            </p:nvPicPr>
            <p:blipFill>
              <a:blip r:embed="rId9" cstate="print"/>
              <a:srcRect/>
              <a:stretch>
                <a:fillRect/>
              </a:stretch>
            </p:blipFill>
            <p:spPr bwMode="auto">
              <a:xfrm>
                <a:off x="3456" y="768"/>
                <a:ext cx="384" cy="384"/>
              </a:xfrm>
              <a:prstGeom prst="rect">
                <a:avLst/>
              </a:prstGeom>
              <a:noFill/>
              <a:ln w="9525">
                <a:noFill/>
                <a:miter lim="800000"/>
                <a:headEnd/>
                <a:tailEnd/>
              </a:ln>
            </p:spPr>
          </p:pic>
          <p:pic>
            <p:nvPicPr>
              <p:cNvPr id="4149" name="Picture 93" descr="user-256"/>
              <p:cNvPicPr>
                <a:picLocks noChangeAspect="1" noChangeArrowheads="1"/>
              </p:cNvPicPr>
              <p:nvPr/>
            </p:nvPicPr>
            <p:blipFill>
              <a:blip r:embed="rId9" cstate="print"/>
              <a:srcRect/>
              <a:stretch>
                <a:fillRect/>
              </a:stretch>
            </p:blipFill>
            <p:spPr bwMode="auto">
              <a:xfrm>
                <a:off x="3648" y="768"/>
                <a:ext cx="384" cy="384"/>
              </a:xfrm>
              <a:prstGeom prst="rect">
                <a:avLst/>
              </a:prstGeom>
              <a:noFill/>
              <a:ln w="9525">
                <a:noFill/>
                <a:miter lim="800000"/>
                <a:headEnd/>
                <a:tailEnd/>
              </a:ln>
            </p:spPr>
          </p:pic>
          <p:pic>
            <p:nvPicPr>
              <p:cNvPr id="4150" name="Picture 94" descr="user-256"/>
              <p:cNvPicPr>
                <a:picLocks noChangeAspect="1" noChangeArrowheads="1"/>
              </p:cNvPicPr>
              <p:nvPr/>
            </p:nvPicPr>
            <p:blipFill>
              <a:blip r:embed="rId9" cstate="print"/>
              <a:srcRect/>
              <a:stretch>
                <a:fillRect/>
              </a:stretch>
            </p:blipFill>
            <p:spPr bwMode="auto">
              <a:xfrm>
                <a:off x="3840" y="768"/>
                <a:ext cx="384" cy="384"/>
              </a:xfrm>
              <a:prstGeom prst="rect">
                <a:avLst/>
              </a:prstGeom>
              <a:noFill/>
              <a:ln w="9525">
                <a:noFill/>
                <a:miter lim="800000"/>
                <a:headEnd/>
                <a:tailEnd/>
              </a:ln>
            </p:spPr>
          </p:pic>
          <p:pic>
            <p:nvPicPr>
              <p:cNvPr id="4151" name="Picture 95" descr="user-256"/>
              <p:cNvPicPr>
                <a:picLocks noChangeAspect="1" noChangeArrowheads="1"/>
              </p:cNvPicPr>
              <p:nvPr/>
            </p:nvPicPr>
            <p:blipFill>
              <a:blip r:embed="rId9" cstate="print"/>
              <a:srcRect/>
              <a:stretch>
                <a:fillRect/>
              </a:stretch>
            </p:blipFill>
            <p:spPr bwMode="auto">
              <a:xfrm>
                <a:off x="4032" y="768"/>
                <a:ext cx="384" cy="384"/>
              </a:xfrm>
              <a:prstGeom prst="rect">
                <a:avLst/>
              </a:prstGeom>
              <a:noFill/>
              <a:ln w="9525">
                <a:noFill/>
                <a:miter lim="800000"/>
                <a:headEnd/>
                <a:tailEnd/>
              </a:ln>
            </p:spPr>
          </p:pic>
        </p:grpSp>
        <p:sp>
          <p:nvSpPr>
            <p:cNvPr id="4147" name="Text Box 96"/>
            <p:cNvSpPr txBox="1">
              <a:spLocks noChangeAspect="1" noChangeArrowheads="1"/>
            </p:cNvSpPr>
            <p:nvPr/>
          </p:nvSpPr>
          <p:spPr bwMode="auto">
            <a:xfrm>
              <a:off x="4879" y="536"/>
              <a:ext cx="463" cy="251"/>
            </a:xfrm>
            <a:prstGeom prst="rect">
              <a:avLst/>
            </a:prstGeom>
            <a:noFill/>
            <a:ln w="9525">
              <a:noFill/>
              <a:miter lim="800000"/>
              <a:headEnd/>
              <a:tailEnd/>
            </a:ln>
          </p:spPr>
          <p:txBody>
            <a:bodyPr wrap="none" lIns="130573" tIns="65287" rIns="130573" bIns="65287">
              <a:spAutoFit/>
            </a:bodyPr>
            <a:lstStyle/>
            <a:p>
              <a:pPr algn="ctr" defTabSz="1307773"/>
              <a:r>
                <a:rPr lang="en-US" sz="1733" dirty="0">
                  <a:solidFill>
                    <a:srgbClr val="000000"/>
                  </a:solidFill>
                  <a:latin typeface="Univers LT Std 57 Cn"/>
                  <a:ea typeface="Osaka" pitchFamily="-106" charset="-128"/>
                </a:rPr>
                <a:t>Testers</a:t>
              </a:r>
            </a:p>
          </p:txBody>
        </p:sp>
      </p:grpSp>
      <p:sp>
        <p:nvSpPr>
          <p:cNvPr id="163937" name="Text Box 97"/>
          <p:cNvSpPr txBox="1">
            <a:spLocks noChangeArrowheads="1"/>
          </p:cNvSpPr>
          <p:nvPr/>
        </p:nvSpPr>
        <p:spPr bwMode="auto">
          <a:xfrm>
            <a:off x="306837" y="915055"/>
            <a:ext cx="3857678" cy="1096994"/>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OLTP users are connected to primary server.  The new database is empty.</a:t>
            </a:r>
          </a:p>
        </p:txBody>
      </p:sp>
      <p:sp>
        <p:nvSpPr>
          <p:cNvPr id="163938" name="Text Box 98"/>
          <p:cNvSpPr txBox="1">
            <a:spLocks noChangeArrowheads="1"/>
          </p:cNvSpPr>
          <p:nvPr/>
        </p:nvSpPr>
        <p:spPr bwMode="auto">
          <a:xfrm>
            <a:off x="306837" y="925212"/>
            <a:ext cx="3857678" cy="1076680"/>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Start GoldenGate capture process &amp; store transactions in trail. Eliminates need for point-of-consistency.</a:t>
            </a:r>
          </a:p>
        </p:txBody>
      </p:sp>
      <p:sp>
        <p:nvSpPr>
          <p:cNvPr id="163939" name="Text Box 99"/>
          <p:cNvSpPr txBox="1">
            <a:spLocks noChangeArrowheads="1"/>
          </p:cNvSpPr>
          <p:nvPr/>
        </p:nvSpPr>
        <p:spPr bwMode="auto">
          <a:xfrm>
            <a:off x="306837" y="904898"/>
            <a:ext cx="3857678" cy="1096994"/>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Instantiate new database with primary data while OLTP users are active.  Can use any method preferred.</a:t>
            </a:r>
          </a:p>
        </p:txBody>
      </p:sp>
      <p:sp>
        <p:nvSpPr>
          <p:cNvPr id="163940" name="Text Box 100"/>
          <p:cNvSpPr txBox="1">
            <a:spLocks noChangeArrowheads="1"/>
          </p:cNvSpPr>
          <p:nvPr/>
        </p:nvSpPr>
        <p:spPr bwMode="auto">
          <a:xfrm>
            <a:off x="296679" y="884583"/>
            <a:ext cx="3857678" cy="1107152"/>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Once instantiation is complete, deliver the real-time transactions to new database handling collisions.</a:t>
            </a:r>
          </a:p>
        </p:txBody>
      </p:sp>
      <p:sp>
        <p:nvSpPr>
          <p:cNvPr id="163941" name="Text Box 101"/>
          <p:cNvSpPr txBox="1">
            <a:spLocks noChangeArrowheads="1"/>
          </p:cNvSpPr>
          <p:nvPr/>
        </p:nvSpPr>
        <p:spPr bwMode="auto">
          <a:xfrm>
            <a:off x="316994" y="874426"/>
            <a:ext cx="3857678" cy="1096994"/>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Now testers can confirm that the application will work correctly with live data and not affect production.</a:t>
            </a:r>
          </a:p>
        </p:txBody>
      </p:sp>
      <p:sp>
        <p:nvSpPr>
          <p:cNvPr id="163942" name="Text Box 102"/>
          <p:cNvSpPr txBox="1">
            <a:spLocks noChangeArrowheads="1"/>
          </p:cNvSpPr>
          <p:nvPr/>
        </p:nvSpPr>
        <p:spPr bwMode="auto">
          <a:xfrm>
            <a:off x="327152" y="884583"/>
            <a:ext cx="3857678" cy="1137624"/>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Once testing is complete, start replication back to primary from new database.  Enables a fallback option.</a:t>
            </a:r>
          </a:p>
        </p:txBody>
      </p:sp>
      <p:sp>
        <p:nvSpPr>
          <p:cNvPr id="163943" name="Text Box 103"/>
          <p:cNvSpPr txBox="1">
            <a:spLocks noChangeArrowheads="1"/>
          </p:cNvSpPr>
          <p:nvPr/>
        </p:nvSpPr>
        <p:spPr bwMode="auto">
          <a:xfrm>
            <a:off x="316994" y="894740"/>
            <a:ext cx="3857678" cy="1107152"/>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Switch OLTP users to new database.  If problems occur, can immediate fallback to “old” database.</a:t>
            </a:r>
          </a:p>
        </p:txBody>
      </p:sp>
      <p:grpSp>
        <p:nvGrpSpPr>
          <p:cNvPr id="17" name="Group 107"/>
          <p:cNvGrpSpPr>
            <a:grpSpLocks/>
          </p:cNvGrpSpPr>
          <p:nvPr/>
        </p:nvGrpSpPr>
        <p:grpSpPr bwMode="auto">
          <a:xfrm>
            <a:off x="1597667" y="3514703"/>
            <a:ext cx="8673957" cy="371378"/>
            <a:chOff x="755" y="2214"/>
            <a:chExt cx="4099" cy="234"/>
          </a:xfrm>
        </p:grpSpPr>
        <p:sp>
          <p:nvSpPr>
            <p:cNvPr id="4138" name="Line 104"/>
            <p:cNvSpPr>
              <a:spLocks noChangeShapeType="1"/>
            </p:cNvSpPr>
            <p:nvPr/>
          </p:nvSpPr>
          <p:spPr bwMode="auto">
            <a:xfrm flipH="1" flipV="1">
              <a:off x="755" y="2323"/>
              <a:ext cx="4099" cy="7"/>
            </a:xfrm>
            <a:prstGeom prst="line">
              <a:avLst/>
            </a:prstGeom>
            <a:noFill/>
            <a:ln w="38100">
              <a:solidFill>
                <a:srgbClr val="FF0000"/>
              </a:solidFill>
              <a:prstDash val="dash"/>
              <a:round/>
              <a:headEnd type="triangle" w="med" len="me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pic>
          <p:nvPicPr>
            <p:cNvPr id="4139" name="Picture 106"/>
            <p:cNvPicPr>
              <a:picLocks noChangeAspect="1" noChangeArrowheads="1"/>
            </p:cNvPicPr>
            <p:nvPr/>
          </p:nvPicPr>
          <p:blipFill>
            <a:blip r:embed="rId10" cstate="print"/>
            <a:srcRect/>
            <a:stretch>
              <a:fillRect/>
            </a:stretch>
          </p:blipFill>
          <p:spPr bwMode="auto">
            <a:xfrm>
              <a:off x="2484" y="2214"/>
              <a:ext cx="573" cy="234"/>
            </a:xfrm>
            <a:prstGeom prst="rect">
              <a:avLst/>
            </a:prstGeom>
            <a:noFill/>
            <a:ln w="9525" algn="ctr">
              <a:noFill/>
              <a:miter lim="800000"/>
              <a:headEnd/>
              <a:tailEnd/>
            </a:ln>
          </p:spPr>
        </p:pic>
      </p:grpSp>
    </p:spTree>
    <p:extLst>
      <p:ext uri="{BB962C8B-B14F-4D97-AF65-F5344CB8AC3E}">
        <p14:creationId xmlns:p14="http://schemas.microsoft.com/office/powerpoint/2010/main" val="1388800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3937"/>
                                        </p:tgtEl>
                                        <p:attrNameLst>
                                          <p:attrName>style.visibility</p:attrName>
                                        </p:attrNameLst>
                                      </p:cBhvr>
                                      <p:to>
                                        <p:strVal val="visible"/>
                                      </p:to>
                                    </p:set>
                                    <p:animEffect transition="in" filter="dissolve">
                                      <p:cBhvr>
                                        <p:cTn id="7" dur="1000"/>
                                        <p:tgtEl>
                                          <p:spTgt spid="1639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3852"/>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0"/>
                            </p:stCondLst>
                            <p:childTnLst>
                              <p:par>
                                <p:cTn id="20" presetID="9" presetClass="entr" presetSubtype="0" fill="hold" grpId="0" nodeType="afterEffect">
                                  <p:stCondLst>
                                    <p:cond delay="0"/>
                                  </p:stCondLst>
                                  <p:childTnLst>
                                    <p:set>
                                      <p:cBhvr>
                                        <p:cTn id="21" dur="1" fill="hold">
                                          <p:stCondLst>
                                            <p:cond delay="0"/>
                                          </p:stCondLst>
                                        </p:cTn>
                                        <p:tgtEl>
                                          <p:spTgt spid="163938"/>
                                        </p:tgtEl>
                                        <p:attrNameLst>
                                          <p:attrName>style.visibility</p:attrName>
                                        </p:attrNameLst>
                                      </p:cBhvr>
                                      <p:to>
                                        <p:strVal val="visible"/>
                                      </p:to>
                                    </p:set>
                                    <p:animEffect transition="in" filter="dissolve">
                                      <p:cBhvr>
                                        <p:cTn id="22" dur="1000"/>
                                        <p:tgtEl>
                                          <p:spTgt spid="16393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9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913"/>
                                        </p:tgtEl>
                                        <p:attrNameLst>
                                          <p:attrName>style.visibility</p:attrName>
                                        </p:attrNameLst>
                                      </p:cBhvr>
                                      <p:to>
                                        <p:strVal val="visible"/>
                                      </p:to>
                                    </p:set>
                                  </p:childTnLst>
                                </p:cTn>
                              </p:par>
                            </p:childTnLst>
                          </p:cTn>
                        </p:par>
                        <p:par>
                          <p:cTn id="29" fill="hold">
                            <p:stCondLst>
                              <p:cond delay="0"/>
                            </p:stCondLst>
                            <p:childTnLst>
                              <p:par>
                                <p:cTn id="30" presetID="9" presetClass="entr" presetSubtype="0" fill="hold" grpId="0" nodeType="afterEffect">
                                  <p:stCondLst>
                                    <p:cond delay="0"/>
                                  </p:stCondLst>
                                  <p:childTnLst>
                                    <p:set>
                                      <p:cBhvr>
                                        <p:cTn id="31" dur="1" fill="hold">
                                          <p:stCondLst>
                                            <p:cond delay="0"/>
                                          </p:stCondLst>
                                        </p:cTn>
                                        <p:tgtEl>
                                          <p:spTgt spid="163939"/>
                                        </p:tgtEl>
                                        <p:attrNameLst>
                                          <p:attrName>style.visibility</p:attrName>
                                        </p:attrNameLst>
                                      </p:cBhvr>
                                      <p:to>
                                        <p:strVal val="visible"/>
                                      </p:to>
                                    </p:set>
                                    <p:animEffect transition="in" filter="dissolve">
                                      <p:cBhvr>
                                        <p:cTn id="32" dur="1000"/>
                                        <p:tgtEl>
                                          <p:spTgt spid="16393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639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3913"/>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grpId="0" nodeType="afterEffect">
                                  <p:stCondLst>
                                    <p:cond delay="1000"/>
                                  </p:stCondLst>
                                  <p:childTnLst>
                                    <p:set>
                                      <p:cBhvr>
                                        <p:cTn id="41" dur="1" fill="hold">
                                          <p:stCondLst>
                                            <p:cond delay="0"/>
                                          </p:stCondLst>
                                        </p:cTn>
                                        <p:tgtEl>
                                          <p:spTgt spid="163849"/>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3851"/>
                                        </p:tgtEl>
                                        <p:attrNameLst>
                                          <p:attrName>style.visibility</p:attrName>
                                        </p:attrNameLst>
                                      </p:cBhvr>
                                      <p:to>
                                        <p:strVal val="visible"/>
                                      </p:to>
                                    </p:set>
                                  </p:childTnLst>
                                </p:cTn>
                              </p:par>
                            </p:childTnLst>
                          </p:cTn>
                        </p:par>
                        <p:par>
                          <p:cTn id="48" fill="hold">
                            <p:stCondLst>
                              <p:cond delay="1000"/>
                            </p:stCondLst>
                            <p:childTnLst>
                              <p:par>
                                <p:cTn id="49" presetID="9" presetClass="entr" presetSubtype="0" fill="hold" grpId="0" nodeType="afterEffect">
                                  <p:stCondLst>
                                    <p:cond delay="0"/>
                                  </p:stCondLst>
                                  <p:childTnLst>
                                    <p:set>
                                      <p:cBhvr>
                                        <p:cTn id="50" dur="1" fill="hold">
                                          <p:stCondLst>
                                            <p:cond delay="0"/>
                                          </p:stCondLst>
                                        </p:cTn>
                                        <p:tgtEl>
                                          <p:spTgt spid="163940"/>
                                        </p:tgtEl>
                                        <p:attrNameLst>
                                          <p:attrName>style.visibility</p:attrName>
                                        </p:attrNameLst>
                                      </p:cBhvr>
                                      <p:to>
                                        <p:strVal val="visible"/>
                                      </p:to>
                                    </p:set>
                                    <p:animEffect transition="in" filter="dissolve">
                                      <p:cBhvr>
                                        <p:cTn id="51" dur="1000"/>
                                        <p:tgtEl>
                                          <p:spTgt spid="16394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20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dissolve">
                                      <p:cBhvr>
                                        <p:cTn id="61" dur="500"/>
                                        <p:tgtEl>
                                          <p:spTgt spid="15"/>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163941"/>
                                        </p:tgtEl>
                                        <p:attrNameLst>
                                          <p:attrName>style.visibility</p:attrName>
                                        </p:attrNameLst>
                                      </p:cBhvr>
                                      <p:to>
                                        <p:strVal val="visible"/>
                                      </p:to>
                                    </p:set>
                                    <p:animEffect transition="in" filter="dissolve">
                                      <p:cBhvr>
                                        <p:cTn id="65" dur="1000"/>
                                        <p:tgtEl>
                                          <p:spTgt spid="163941"/>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nodeType="clickEffect">
                                  <p:stCondLst>
                                    <p:cond delay="0"/>
                                  </p:stCondLst>
                                  <p:childTnLst>
                                    <p:animEffect transition="out" filter="dissolve">
                                      <p:cBhvr>
                                        <p:cTn id="69" dur="500"/>
                                        <p:tgtEl>
                                          <p:spTgt spid="15"/>
                                        </p:tgtEl>
                                      </p:cBhvr>
                                    </p:animEffect>
                                    <p:set>
                                      <p:cBhvr>
                                        <p:cTn id="70" dur="1" fill="hold">
                                          <p:stCondLst>
                                            <p:cond delay="499"/>
                                          </p:stCondLst>
                                        </p:cTn>
                                        <p:tgtEl>
                                          <p:spTgt spid="15"/>
                                        </p:tgtEl>
                                        <p:attrNameLst>
                                          <p:attrName>style.visibility</p:attrName>
                                        </p:attrNameLst>
                                      </p:cBhvr>
                                      <p:to>
                                        <p:strVal val="hidden"/>
                                      </p:to>
                                    </p:se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0"/>
                                          </p:stCondLst>
                                        </p:cTn>
                                        <p:tgtEl>
                                          <p:spTgt spid="163850"/>
                                        </p:tgtEl>
                                        <p:attrNameLst>
                                          <p:attrName>style.visibility</p:attrName>
                                        </p:attrNameLst>
                                      </p:cBhvr>
                                      <p:to>
                                        <p:strVal val="visible"/>
                                      </p:to>
                                    </p:set>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par>
                          <p:cTn id="77" fill="hold">
                            <p:stCondLst>
                              <p:cond delay="500"/>
                            </p:stCondLst>
                            <p:childTnLst>
                              <p:par>
                                <p:cTn id="78" presetID="1" presetClass="entr" presetSubtype="0" fill="hold" grpId="0" nodeType="afterEffect">
                                  <p:stCondLst>
                                    <p:cond delay="0"/>
                                  </p:stCondLst>
                                  <p:childTnLst>
                                    <p:set>
                                      <p:cBhvr>
                                        <p:cTn id="79" dur="1" fill="hold">
                                          <p:stCondLst>
                                            <p:cond delay="0"/>
                                          </p:stCondLst>
                                        </p:cTn>
                                        <p:tgtEl>
                                          <p:spTgt spid="163848"/>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nodeType="after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163875"/>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163853"/>
                                        </p:tgtEl>
                                        <p:attrNameLst>
                                          <p:attrName>style.visibility</p:attrName>
                                        </p:attrNameLst>
                                      </p:cBhvr>
                                      <p:to>
                                        <p:strVal val="visible"/>
                                      </p:to>
                                    </p:set>
                                  </p:childTnLst>
                                </p:cTn>
                              </p:par>
                            </p:childTnLst>
                          </p:cTn>
                        </p:par>
                        <p:par>
                          <p:cTn id="92" fill="hold">
                            <p:stCondLst>
                              <p:cond delay="500"/>
                            </p:stCondLst>
                            <p:childTnLst>
                              <p:par>
                                <p:cTn id="93" presetID="9" presetClass="entr" presetSubtype="0" fill="hold" grpId="0" nodeType="afterEffect">
                                  <p:stCondLst>
                                    <p:cond delay="0"/>
                                  </p:stCondLst>
                                  <p:childTnLst>
                                    <p:set>
                                      <p:cBhvr>
                                        <p:cTn id="94" dur="1" fill="hold">
                                          <p:stCondLst>
                                            <p:cond delay="0"/>
                                          </p:stCondLst>
                                        </p:cTn>
                                        <p:tgtEl>
                                          <p:spTgt spid="163942"/>
                                        </p:tgtEl>
                                        <p:attrNameLst>
                                          <p:attrName>style.visibility</p:attrName>
                                        </p:attrNameLst>
                                      </p:cBhvr>
                                      <p:to>
                                        <p:strVal val="visible"/>
                                      </p:to>
                                    </p:set>
                                    <p:animEffect transition="in" filter="dissolve">
                                      <p:cBhvr>
                                        <p:cTn id="95" dur="1000"/>
                                        <p:tgtEl>
                                          <p:spTgt spid="163942"/>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8"/>
                                        </p:tgtEl>
                                        <p:attrNameLst>
                                          <p:attrName>style.visibility</p:attrName>
                                        </p:attrNameLst>
                                      </p:cBhvr>
                                      <p:to>
                                        <p:strVal val="hidden"/>
                                      </p:to>
                                    </p:set>
                                  </p:childTnLst>
                                </p:cTn>
                              </p:par>
                            </p:childTnLst>
                          </p:cTn>
                        </p:par>
                        <p:par>
                          <p:cTn id="100" fill="hold">
                            <p:stCondLst>
                              <p:cond delay="0"/>
                            </p:stCondLst>
                            <p:childTnLst>
                              <p:par>
                                <p:cTn id="101" presetID="1" presetClass="entr" presetSubtype="0" fill="hold" nodeType="afterEffect">
                                  <p:stCondLst>
                                    <p:cond delay="0"/>
                                  </p:stCondLst>
                                  <p:childTnLst>
                                    <p:set>
                                      <p:cBhvr>
                                        <p:cTn id="102" dur="1" fill="hold">
                                          <p:stCondLst>
                                            <p:cond delay="0"/>
                                          </p:stCondLst>
                                        </p:cTn>
                                        <p:tgtEl>
                                          <p:spTgt spid="12"/>
                                        </p:tgtEl>
                                        <p:attrNameLst>
                                          <p:attrName>style.visibility</p:attrName>
                                        </p:attrNameLst>
                                      </p:cBhvr>
                                      <p:to>
                                        <p:strVal val="visible"/>
                                      </p:to>
                                    </p:set>
                                  </p:childTnLst>
                                </p:cTn>
                              </p:par>
                            </p:childTnLst>
                          </p:cTn>
                        </p:par>
                        <p:par>
                          <p:cTn id="103" fill="hold">
                            <p:stCondLst>
                              <p:cond delay="0"/>
                            </p:stCondLst>
                            <p:childTnLst>
                              <p:par>
                                <p:cTn id="104" presetID="9" presetClass="entr" presetSubtype="0" fill="hold" grpId="0" nodeType="afterEffect">
                                  <p:stCondLst>
                                    <p:cond delay="0"/>
                                  </p:stCondLst>
                                  <p:childTnLst>
                                    <p:set>
                                      <p:cBhvr>
                                        <p:cTn id="105" dur="1" fill="hold">
                                          <p:stCondLst>
                                            <p:cond delay="0"/>
                                          </p:stCondLst>
                                        </p:cTn>
                                        <p:tgtEl>
                                          <p:spTgt spid="163943"/>
                                        </p:tgtEl>
                                        <p:attrNameLst>
                                          <p:attrName>style.visibility</p:attrName>
                                        </p:attrNameLst>
                                      </p:cBhvr>
                                      <p:to>
                                        <p:strVal val="visible"/>
                                      </p:to>
                                    </p:set>
                                    <p:animEffect transition="in" filter="dissolve">
                                      <p:cBhvr>
                                        <p:cTn id="106" dur="1000"/>
                                        <p:tgtEl>
                                          <p:spTgt spid="163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7" grpId="0" animBg="1"/>
      <p:bldP spid="163848" grpId="0" animBg="1"/>
      <p:bldP spid="163849" grpId="0" animBg="1"/>
      <p:bldP spid="163850" grpId="0" animBg="1"/>
      <p:bldP spid="163851" grpId="0" animBg="1"/>
      <p:bldP spid="163852" grpId="0" animBg="1"/>
      <p:bldP spid="163853" grpId="0" animBg="1"/>
      <p:bldP spid="163875" grpId="0" animBg="1"/>
      <p:bldP spid="163912" grpId="0" animBg="1"/>
      <p:bldP spid="163912" grpId="1" animBg="1"/>
      <p:bldP spid="163913" grpId="0"/>
      <p:bldP spid="163913" grpId="1"/>
      <p:bldP spid="163937" grpId="0" animBg="1"/>
      <p:bldP spid="163938" grpId="0" animBg="1"/>
      <p:bldP spid="163939" grpId="0" animBg="1"/>
      <p:bldP spid="163940" grpId="0" animBg="1"/>
      <p:bldP spid="163941" grpId="0" animBg="1"/>
      <p:bldP spid="163942" grpId="0" animBg="1"/>
      <p:bldP spid="1639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12"/>
          </p:nvPr>
        </p:nvSpPr>
        <p:spPr>
          <a:xfrm>
            <a:off x="11324205" y="6556248"/>
            <a:ext cx="333467" cy="182880"/>
          </a:xfrm>
        </p:spPr>
        <p:txBody>
          <a:bodyPr/>
          <a:lstStyle/>
          <a:p>
            <a:fld id="{C51EAA63-D034-42AE-91FA-B13B9518C7BE}" type="slidenum">
              <a:rPr lang="en-CA" smtClean="0"/>
              <a:t>7</a:t>
            </a:fld>
            <a:endParaRPr lang="en-CA"/>
          </a:p>
        </p:txBody>
      </p:sp>
      <p:graphicFrame>
        <p:nvGraphicFramePr>
          <p:cNvPr id="7" name="Diagram 6">
            <a:extLst>
              <a:ext uri="{FF2B5EF4-FFF2-40B4-BE49-F238E27FC236}">
                <a16:creationId xmlns="" xmlns:a16="http://schemas.microsoft.com/office/drawing/2014/main" id="{9571A163-464B-47BA-921D-156D84677678}"/>
              </a:ext>
            </a:extLst>
          </p:cNvPr>
          <p:cNvGraphicFramePr/>
          <p:nvPr>
            <p:extLst>
              <p:ext uri="{D42A27DB-BD31-4B8C-83A1-F6EECF244321}">
                <p14:modId xmlns:p14="http://schemas.microsoft.com/office/powerpoint/2010/main" val="3224956405"/>
              </p:ext>
            </p:extLst>
          </p:nvPr>
        </p:nvGraphicFramePr>
        <p:xfrm>
          <a:off x="5660733" y="887717"/>
          <a:ext cx="6617173" cy="4406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 xmlns:a16="http://schemas.microsoft.com/office/drawing/2014/main" id="{4413C5FA-62D1-46A7-BC44-83B8079B2B49}"/>
              </a:ext>
            </a:extLst>
          </p:cNvPr>
          <p:cNvGrpSpPr/>
          <p:nvPr/>
        </p:nvGrpSpPr>
        <p:grpSpPr bwMode="gray">
          <a:xfrm>
            <a:off x="255750" y="5004035"/>
            <a:ext cx="11628355" cy="1870230"/>
            <a:chOff x="254227" y="4589847"/>
            <a:chExt cx="11631384" cy="1870717"/>
          </a:xfrm>
          <a:solidFill>
            <a:schemeClr val="bg1"/>
          </a:solidFill>
        </p:grpSpPr>
        <p:grpSp>
          <p:nvGrpSpPr>
            <p:cNvPr id="9" name="Group 8">
              <a:extLst>
                <a:ext uri="{FF2B5EF4-FFF2-40B4-BE49-F238E27FC236}">
                  <a16:creationId xmlns="" xmlns:a16="http://schemas.microsoft.com/office/drawing/2014/main" id="{FE2169D5-11D9-4183-B86A-96498F896C2F}"/>
                </a:ext>
              </a:extLst>
            </p:cNvPr>
            <p:cNvGrpSpPr/>
            <p:nvPr/>
          </p:nvGrpSpPr>
          <p:grpSpPr bwMode="gray">
            <a:xfrm>
              <a:off x="254227" y="4603633"/>
              <a:ext cx="3292928" cy="1856931"/>
              <a:chOff x="227012" y="1547055"/>
              <a:chExt cx="5791201" cy="3265745"/>
            </a:xfrm>
            <a:grpFill/>
          </p:grpSpPr>
          <p:sp>
            <p:nvSpPr>
              <p:cNvPr id="25" name="Freeform 1753">
                <a:extLst>
                  <a:ext uri="{FF2B5EF4-FFF2-40B4-BE49-F238E27FC236}">
                    <a16:creationId xmlns="" xmlns:a16="http://schemas.microsoft.com/office/drawing/2014/main" id="{B37755CB-EA17-4A43-88C2-50F9C34F6C63}"/>
                  </a:ext>
                </a:extLst>
              </p:cNvPr>
              <p:cNvSpPr>
                <a:spLocks noEditPoints="1"/>
              </p:cNvSpPr>
              <p:nvPr/>
            </p:nvSpPr>
            <p:spPr bwMode="gray">
              <a:xfrm>
                <a:off x="227012" y="1828800"/>
                <a:ext cx="2693355" cy="2970213"/>
              </a:xfrm>
              <a:custGeom>
                <a:avLst/>
                <a:gdLst/>
                <a:ahLst/>
                <a:cxnLst>
                  <a:cxn ang="0">
                    <a:pos x="0" y="332"/>
                  </a:cxn>
                  <a:cxn ang="0">
                    <a:pos x="18" y="93"/>
                  </a:cxn>
                  <a:cxn ang="0">
                    <a:pos x="144" y="146"/>
                  </a:cxn>
                  <a:cxn ang="0">
                    <a:pos x="152" y="320"/>
                  </a:cxn>
                  <a:cxn ang="0">
                    <a:pos x="170" y="331"/>
                  </a:cxn>
                  <a:cxn ang="0">
                    <a:pos x="170" y="66"/>
                  </a:cxn>
                  <a:cxn ang="0">
                    <a:pos x="297" y="1"/>
                  </a:cxn>
                  <a:cxn ang="0">
                    <a:pos x="303" y="331"/>
                  </a:cxn>
                  <a:cxn ang="0">
                    <a:pos x="322" y="351"/>
                  </a:cxn>
                  <a:cxn ang="0">
                    <a:pos x="279" y="93"/>
                  </a:cxn>
                  <a:cxn ang="0">
                    <a:pos x="246" y="70"/>
                  </a:cxn>
                  <a:cxn ang="0">
                    <a:pos x="251" y="92"/>
                  </a:cxn>
                  <a:cxn ang="0">
                    <a:pos x="227" y="235"/>
                  </a:cxn>
                  <a:cxn ang="0">
                    <a:pos x="209" y="212"/>
                  </a:cxn>
                  <a:cxn ang="0">
                    <a:pos x="194" y="230"/>
                  </a:cxn>
                  <a:cxn ang="0">
                    <a:pos x="227" y="235"/>
                  </a:cxn>
                  <a:cxn ang="0">
                    <a:pos x="227" y="92"/>
                  </a:cxn>
                  <a:cxn ang="0">
                    <a:pos x="195" y="70"/>
                  </a:cxn>
                  <a:cxn ang="0">
                    <a:pos x="44" y="187"/>
                  </a:cxn>
                  <a:cxn ang="0">
                    <a:pos x="76" y="165"/>
                  </a:cxn>
                  <a:cxn ang="0">
                    <a:pos x="44" y="187"/>
                  </a:cxn>
                  <a:cxn ang="0">
                    <a:pos x="96" y="165"/>
                  </a:cxn>
                  <a:cxn ang="0">
                    <a:pos x="128" y="187"/>
                  </a:cxn>
                  <a:cxn ang="0">
                    <a:pos x="227" y="165"/>
                  </a:cxn>
                  <a:cxn ang="0">
                    <a:pos x="194" y="183"/>
                  </a:cxn>
                  <a:cxn ang="0">
                    <a:pos x="227" y="188"/>
                  </a:cxn>
                  <a:cxn ang="0">
                    <a:pos x="279" y="165"/>
                  </a:cxn>
                  <a:cxn ang="0">
                    <a:pos x="247" y="187"/>
                  </a:cxn>
                  <a:cxn ang="0">
                    <a:pos x="279" y="165"/>
                  </a:cxn>
                  <a:cxn ang="0">
                    <a:pos x="43" y="230"/>
                  </a:cxn>
                  <a:cxn ang="0">
                    <a:pos x="76" y="235"/>
                  </a:cxn>
                  <a:cxn ang="0">
                    <a:pos x="43" y="212"/>
                  </a:cxn>
                  <a:cxn ang="0">
                    <a:pos x="127" y="212"/>
                  </a:cxn>
                  <a:cxn ang="0">
                    <a:pos x="96" y="235"/>
                  </a:cxn>
                  <a:cxn ang="0">
                    <a:pos x="127" y="235"/>
                  </a:cxn>
                  <a:cxn ang="0">
                    <a:pos x="262" y="212"/>
                  </a:cxn>
                  <a:cxn ang="0">
                    <a:pos x="251" y="235"/>
                  </a:cxn>
                  <a:cxn ang="0">
                    <a:pos x="279" y="212"/>
                  </a:cxn>
                  <a:cxn ang="0">
                    <a:pos x="227" y="139"/>
                  </a:cxn>
                  <a:cxn ang="0">
                    <a:pos x="194" y="118"/>
                  </a:cxn>
                  <a:cxn ang="0">
                    <a:pos x="247" y="139"/>
                  </a:cxn>
                  <a:cxn ang="0">
                    <a:pos x="279" y="118"/>
                  </a:cxn>
                  <a:cxn ang="0">
                    <a:pos x="247" y="139"/>
                  </a:cxn>
                  <a:cxn ang="0">
                    <a:pos x="195" y="282"/>
                  </a:cxn>
                  <a:cxn ang="0">
                    <a:pos x="227" y="260"/>
                  </a:cxn>
                  <a:cxn ang="0">
                    <a:pos x="44" y="329"/>
                  </a:cxn>
                  <a:cxn ang="0">
                    <a:pos x="76" y="308"/>
                  </a:cxn>
                  <a:cxn ang="0">
                    <a:pos x="44" y="329"/>
                  </a:cxn>
                  <a:cxn ang="0">
                    <a:pos x="96" y="330"/>
                  </a:cxn>
                  <a:cxn ang="0">
                    <a:pos x="128" y="308"/>
                  </a:cxn>
                  <a:cxn ang="0">
                    <a:pos x="194" y="329"/>
                  </a:cxn>
                  <a:cxn ang="0">
                    <a:pos x="227" y="308"/>
                  </a:cxn>
                  <a:cxn ang="0">
                    <a:pos x="194" y="329"/>
                  </a:cxn>
                  <a:cxn ang="0">
                    <a:pos x="247" y="329"/>
                  </a:cxn>
                  <a:cxn ang="0">
                    <a:pos x="279" y="307"/>
                  </a:cxn>
                  <a:cxn ang="0">
                    <a:pos x="76" y="282"/>
                  </a:cxn>
                  <a:cxn ang="0">
                    <a:pos x="44" y="260"/>
                  </a:cxn>
                  <a:cxn ang="0">
                    <a:pos x="76" y="282"/>
                  </a:cxn>
                  <a:cxn ang="0">
                    <a:pos x="96" y="282"/>
                  </a:cxn>
                  <a:cxn ang="0">
                    <a:pos x="128" y="260"/>
                  </a:cxn>
                  <a:cxn ang="0">
                    <a:pos x="247" y="260"/>
                  </a:cxn>
                  <a:cxn ang="0">
                    <a:pos x="279" y="282"/>
                  </a:cxn>
                  <a:cxn ang="0">
                    <a:pos x="247" y="260"/>
                  </a:cxn>
                </a:cxnLst>
                <a:rect l="0" t="0" r="r" b="b"/>
                <a:pathLst>
                  <a:path w="322" h="351">
                    <a:moveTo>
                      <a:pt x="0" y="351"/>
                    </a:moveTo>
                    <a:cubicBezTo>
                      <a:pt x="0" y="345"/>
                      <a:pt x="0" y="339"/>
                      <a:pt x="0" y="332"/>
                    </a:cubicBezTo>
                    <a:cubicBezTo>
                      <a:pt x="6" y="332"/>
                      <a:pt x="12" y="331"/>
                      <a:pt x="18" y="331"/>
                    </a:cubicBezTo>
                    <a:cubicBezTo>
                      <a:pt x="18" y="252"/>
                      <a:pt x="18" y="173"/>
                      <a:pt x="18" y="93"/>
                    </a:cubicBezTo>
                    <a:cubicBezTo>
                      <a:pt x="30" y="97"/>
                      <a:pt x="39" y="101"/>
                      <a:pt x="49" y="105"/>
                    </a:cubicBezTo>
                    <a:cubicBezTo>
                      <a:pt x="81" y="119"/>
                      <a:pt x="112" y="133"/>
                      <a:pt x="144" y="146"/>
                    </a:cubicBezTo>
                    <a:cubicBezTo>
                      <a:pt x="150" y="149"/>
                      <a:pt x="152" y="153"/>
                      <a:pt x="152" y="159"/>
                    </a:cubicBezTo>
                    <a:cubicBezTo>
                      <a:pt x="152" y="213"/>
                      <a:pt x="152" y="266"/>
                      <a:pt x="152" y="320"/>
                    </a:cubicBezTo>
                    <a:cubicBezTo>
                      <a:pt x="152" y="323"/>
                      <a:pt x="152" y="327"/>
                      <a:pt x="152" y="331"/>
                    </a:cubicBezTo>
                    <a:cubicBezTo>
                      <a:pt x="158" y="331"/>
                      <a:pt x="163" y="331"/>
                      <a:pt x="170" y="331"/>
                    </a:cubicBezTo>
                    <a:cubicBezTo>
                      <a:pt x="170" y="327"/>
                      <a:pt x="170" y="323"/>
                      <a:pt x="170" y="319"/>
                    </a:cubicBezTo>
                    <a:cubicBezTo>
                      <a:pt x="170" y="235"/>
                      <a:pt x="170" y="151"/>
                      <a:pt x="170" y="66"/>
                    </a:cubicBezTo>
                    <a:cubicBezTo>
                      <a:pt x="170" y="59"/>
                      <a:pt x="172" y="55"/>
                      <a:pt x="179" y="52"/>
                    </a:cubicBezTo>
                    <a:cubicBezTo>
                      <a:pt x="219" y="35"/>
                      <a:pt x="258" y="18"/>
                      <a:pt x="297" y="1"/>
                    </a:cubicBezTo>
                    <a:cubicBezTo>
                      <a:pt x="299" y="1"/>
                      <a:pt x="300" y="0"/>
                      <a:pt x="303" y="0"/>
                    </a:cubicBezTo>
                    <a:cubicBezTo>
                      <a:pt x="303" y="110"/>
                      <a:pt x="303" y="220"/>
                      <a:pt x="303" y="331"/>
                    </a:cubicBezTo>
                    <a:cubicBezTo>
                      <a:pt x="309" y="331"/>
                      <a:pt x="315" y="332"/>
                      <a:pt x="322" y="332"/>
                    </a:cubicBezTo>
                    <a:cubicBezTo>
                      <a:pt x="322" y="339"/>
                      <a:pt x="322" y="345"/>
                      <a:pt x="322" y="351"/>
                    </a:cubicBezTo>
                    <a:cubicBezTo>
                      <a:pt x="215" y="351"/>
                      <a:pt x="108" y="351"/>
                      <a:pt x="0" y="351"/>
                    </a:cubicBezTo>
                    <a:close/>
                    <a:moveTo>
                      <a:pt x="279" y="93"/>
                    </a:moveTo>
                    <a:cubicBezTo>
                      <a:pt x="279" y="84"/>
                      <a:pt x="279" y="77"/>
                      <a:pt x="279" y="70"/>
                    </a:cubicBezTo>
                    <a:cubicBezTo>
                      <a:pt x="268" y="70"/>
                      <a:pt x="258" y="70"/>
                      <a:pt x="246" y="70"/>
                    </a:cubicBezTo>
                    <a:cubicBezTo>
                      <a:pt x="246" y="76"/>
                      <a:pt x="246" y="82"/>
                      <a:pt x="247" y="88"/>
                    </a:cubicBezTo>
                    <a:cubicBezTo>
                      <a:pt x="247" y="89"/>
                      <a:pt x="250" y="92"/>
                      <a:pt x="251" y="92"/>
                    </a:cubicBezTo>
                    <a:cubicBezTo>
                      <a:pt x="260" y="93"/>
                      <a:pt x="269" y="93"/>
                      <a:pt x="279" y="93"/>
                    </a:cubicBezTo>
                    <a:close/>
                    <a:moveTo>
                      <a:pt x="227" y="235"/>
                    </a:moveTo>
                    <a:cubicBezTo>
                      <a:pt x="227" y="227"/>
                      <a:pt x="227" y="220"/>
                      <a:pt x="227" y="212"/>
                    </a:cubicBezTo>
                    <a:cubicBezTo>
                      <a:pt x="221" y="212"/>
                      <a:pt x="215" y="212"/>
                      <a:pt x="209" y="212"/>
                    </a:cubicBezTo>
                    <a:cubicBezTo>
                      <a:pt x="193" y="212"/>
                      <a:pt x="194" y="209"/>
                      <a:pt x="194" y="227"/>
                    </a:cubicBezTo>
                    <a:cubicBezTo>
                      <a:pt x="194" y="228"/>
                      <a:pt x="194" y="229"/>
                      <a:pt x="194" y="230"/>
                    </a:cubicBezTo>
                    <a:cubicBezTo>
                      <a:pt x="196" y="232"/>
                      <a:pt x="198" y="235"/>
                      <a:pt x="200" y="235"/>
                    </a:cubicBezTo>
                    <a:cubicBezTo>
                      <a:pt x="208" y="236"/>
                      <a:pt x="217" y="235"/>
                      <a:pt x="227" y="235"/>
                    </a:cubicBezTo>
                    <a:close/>
                    <a:moveTo>
                      <a:pt x="195" y="92"/>
                    </a:moveTo>
                    <a:cubicBezTo>
                      <a:pt x="206" y="92"/>
                      <a:pt x="216" y="92"/>
                      <a:pt x="227" y="92"/>
                    </a:cubicBezTo>
                    <a:cubicBezTo>
                      <a:pt x="227" y="84"/>
                      <a:pt x="227" y="77"/>
                      <a:pt x="227" y="70"/>
                    </a:cubicBezTo>
                    <a:cubicBezTo>
                      <a:pt x="216" y="70"/>
                      <a:pt x="205" y="70"/>
                      <a:pt x="195" y="70"/>
                    </a:cubicBezTo>
                    <a:cubicBezTo>
                      <a:pt x="195" y="78"/>
                      <a:pt x="195" y="84"/>
                      <a:pt x="195" y="92"/>
                    </a:cubicBezTo>
                    <a:close/>
                    <a:moveTo>
                      <a:pt x="44" y="187"/>
                    </a:moveTo>
                    <a:cubicBezTo>
                      <a:pt x="55" y="187"/>
                      <a:pt x="65" y="187"/>
                      <a:pt x="76" y="187"/>
                    </a:cubicBezTo>
                    <a:cubicBezTo>
                      <a:pt x="76" y="179"/>
                      <a:pt x="76" y="172"/>
                      <a:pt x="76" y="165"/>
                    </a:cubicBezTo>
                    <a:cubicBezTo>
                      <a:pt x="65" y="165"/>
                      <a:pt x="54" y="165"/>
                      <a:pt x="44" y="165"/>
                    </a:cubicBezTo>
                    <a:cubicBezTo>
                      <a:pt x="44" y="173"/>
                      <a:pt x="44" y="180"/>
                      <a:pt x="44" y="187"/>
                    </a:cubicBezTo>
                    <a:close/>
                    <a:moveTo>
                      <a:pt x="128" y="165"/>
                    </a:moveTo>
                    <a:cubicBezTo>
                      <a:pt x="118" y="165"/>
                      <a:pt x="107" y="165"/>
                      <a:pt x="96" y="165"/>
                    </a:cubicBezTo>
                    <a:cubicBezTo>
                      <a:pt x="96" y="173"/>
                      <a:pt x="96" y="180"/>
                      <a:pt x="96" y="187"/>
                    </a:cubicBezTo>
                    <a:cubicBezTo>
                      <a:pt x="107" y="187"/>
                      <a:pt x="117" y="187"/>
                      <a:pt x="128" y="187"/>
                    </a:cubicBezTo>
                    <a:cubicBezTo>
                      <a:pt x="128" y="180"/>
                      <a:pt x="128" y="174"/>
                      <a:pt x="128" y="165"/>
                    </a:cubicBezTo>
                    <a:close/>
                    <a:moveTo>
                      <a:pt x="227" y="165"/>
                    </a:moveTo>
                    <a:cubicBezTo>
                      <a:pt x="216" y="165"/>
                      <a:pt x="206" y="165"/>
                      <a:pt x="194" y="165"/>
                    </a:cubicBezTo>
                    <a:cubicBezTo>
                      <a:pt x="194" y="171"/>
                      <a:pt x="194" y="177"/>
                      <a:pt x="194" y="183"/>
                    </a:cubicBezTo>
                    <a:cubicBezTo>
                      <a:pt x="195" y="185"/>
                      <a:pt x="197" y="187"/>
                      <a:pt x="199" y="187"/>
                    </a:cubicBezTo>
                    <a:cubicBezTo>
                      <a:pt x="208" y="188"/>
                      <a:pt x="217" y="188"/>
                      <a:pt x="227" y="188"/>
                    </a:cubicBezTo>
                    <a:cubicBezTo>
                      <a:pt x="227" y="179"/>
                      <a:pt x="227" y="173"/>
                      <a:pt x="227" y="165"/>
                    </a:cubicBezTo>
                    <a:close/>
                    <a:moveTo>
                      <a:pt x="279" y="165"/>
                    </a:moveTo>
                    <a:cubicBezTo>
                      <a:pt x="268" y="165"/>
                      <a:pt x="258" y="165"/>
                      <a:pt x="247" y="165"/>
                    </a:cubicBezTo>
                    <a:cubicBezTo>
                      <a:pt x="247" y="173"/>
                      <a:pt x="247" y="180"/>
                      <a:pt x="247" y="187"/>
                    </a:cubicBezTo>
                    <a:cubicBezTo>
                      <a:pt x="258" y="187"/>
                      <a:pt x="268" y="187"/>
                      <a:pt x="279" y="187"/>
                    </a:cubicBezTo>
                    <a:cubicBezTo>
                      <a:pt x="279" y="179"/>
                      <a:pt x="279" y="172"/>
                      <a:pt x="279" y="165"/>
                    </a:cubicBezTo>
                    <a:close/>
                    <a:moveTo>
                      <a:pt x="43" y="212"/>
                    </a:moveTo>
                    <a:cubicBezTo>
                      <a:pt x="43" y="218"/>
                      <a:pt x="43" y="225"/>
                      <a:pt x="43" y="230"/>
                    </a:cubicBezTo>
                    <a:cubicBezTo>
                      <a:pt x="44" y="232"/>
                      <a:pt x="46" y="235"/>
                      <a:pt x="48" y="235"/>
                    </a:cubicBezTo>
                    <a:cubicBezTo>
                      <a:pt x="57" y="235"/>
                      <a:pt x="66" y="235"/>
                      <a:pt x="76" y="235"/>
                    </a:cubicBezTo>
                    <a:cubicBezTo>
                      <a:pt x="76" y="227"/>
                      <a:pt x="76" y="219"/>
                      <a:pt x="76" y="212"/>
                    </a:cubicBezTo>
                    <a:cubicBezTo>
                      <a:pt x="65" y="212"/>
                      <a:pt x="55" y="212"/>
                      <a:pt x="43" y="212"/>
                    </a:cubicBezTo>
                    <a:close/>
                    <a:moveTo>
                      <a:pt x="127" y="235"/>
                    </a:moveTo>
                    <a:cubicBezTo>
                      <a:pt x="127" y="227"/>
                      <a:pt x="127" y="219"/>
                      <a:pt x="127" y="212"/>
                    </a:cubicBezTo>
                    <a:cubicBezTo>
                      <a:pt x="116" y="212"/>
                      <a:pt x="106" y="212"/>
                      <a:pt x="96" y="212"/>
                    </a:cubicBezTo>
                    <a:cubicBezTo>
                      <a:pt x="96" y="220"/>
                      <a:pt x="96" y="227"/>
                      <a:pt x="96" y="235"/>
                    </a:cubicBezTo>
                    <a:cubicBezTo>
                      <a:pt x="105" y="235"/>
                      <a:pt x="112" y="235"/>
                      <a:pt x="120" y="235"/>
                    </a:cubicBezTo>
                    <a:cubicBezTo>
                      <a:pt x="122" y="235"/>
                      <a:pt x="125" y="235"/>
                      <a:pt x="127" y="235"/>
                    </a:cubicBezTo>
                    <a:close/>
                    <a:moveTo>
                      <a:pt x="279" y="212"/>
                    </a:moveTo>
                    <a:cubicBezTo>
                      <a:pt x="273" y="212"/>
                      <a:pt x="267" y="212"/>
                      <a:pt x="262" y="212"/>
                    </a:cubicBezTo>
                    <a:cubicBezTo>
                      <a:pt x="245" y="212"/>
                      <a:pt x="244" y="213"/>
                      <a:pt x="246" y="230"/>
                    </a:cubicBezTo>
                    <a:cubicBezTo>
                      <a:pt x="247" y="232"/>
                      <a:pt x="249" y="235"/>
                      <a:pt x="251" y="235"/>
                    </a:cubicBezTo>
                    <a:cubicBezTo>
                      <a:pt x="260" y="235"/>
                      <a:pt x="269" y="235"/>
                      <a:pt x="279" y="235"/>
                    </a:cubicBezTo>
                    <a:cubicBezTo>
                      <a:pt x="279" y="227"/>
                      <a:pt x="279" y="220"/>
                      <a:pt x="279" y="212"/>
                    </a:cubicBezTo>
                    <a:close/>
                    <a:moveTo>
                      <a:pt x="194" y="139"/>
                    </a:moveTo>
                    <a:cubicBezTo>
                      <a:pt x="206" y="139"/>
                      <a:pt x="216" y="139"/>
                      <a:pt x="227" y="139"/>
                    </a:cubicBezTo>
                    <a:cubicBezTo>
                      <a:pt x="227" y="132"/>
                      <a:pt x="227" y="125"/>
                      <a:pt x="227" y="118"/>
                    </a:cubicBezTo>
                    <a:cubicBezTo>
                      <a:pt x="216" y="118"/>
                      <a:pt x="205" y="118"/>
                      <a:pt x="194" y="118"/>
                    </a:cubicBezTo>
                    <a:cubicBezTo>
                      <a:pt x="194" y="125"/>
                      <a:pt x="194" y="132"/>
                      <a:pt x="194" y="139"/>
                    </a:cubicBezTo>
                    <a:close/>
                    <a:moveTo>
                      <a:pt x="247" y="139"/>
                    </a:moveTo>
                    <a:cubicBezTo>
                      <a:pt x="258" y="139"/>
                      <a:pt x="268" y="139"/>
                      <a:pt x="279" y="139"/>
                    </a:cubicBezTo>
                    <a:cubicBezTo>
                      <a:pt x="279" y="132"/>
                      <a:pt x="279" y="125"/>
                      <a:pt x="279" y="118"/>
                    </a:cubicBezTo>
                    <a:cubicBezTo>
                      <a:pt x="268" y="118"/>
                      <a:pt x="257" y="118"/>
                      <a:pt x="247" y="118"/>
                    </a:cubicBezTo>
                    <a:cubicBezTo>
                      <a:pt x="247" y="125"/>
                      <a:pt x="247" y="132"/>
                      <a:pt x="247" y="139"/>
                    </a:cubicBezTo>
                    <a:close/>
                    <a:moveTo>
                      <a:pt x="195" y="260"/>
                    </a:moveTo>
                    <a:cubicBezTo>
                      <a:pt x="195" y="268"/>
                      <a:pt x="195" y="274"/>
                      <a:pt x="195" y="282"/>
                    </a:cubicBezTo>
                    <a:cubicBezTo>
                      <a:pt x="206" y="282"/>
                      <a:pt x="216" y="282"/>
                      <a:pt x="227" y="282"/>
                    </a:cubicBezTo>
                    <a:cubicBezTo>
                      <a:pt x="227" y="274"/>
                      <a:pt x="227" y="267"/>
                      <a:pt x="227" y="260"/>
                    </a:cubicBezTo>
                    <a:cubicBezTo>
                      <a:pt x="216" y="260"/>
                      <a:pt x="206" y="260"/>
                      <a:pt x="195" y="260"/>
                    </a:cubicBezTo>
                    <a:close/>
                    <a:moveTo>
                      <a:pt x="44" y="329"/>
                    </a:moveTo>
                    <a:cubicBezTo>
                      <a:pt x="55" y="329"/>
                      <a:pt x="65" y="329"/>
                      <a:pt x="76" y="329"/>
                    </a:cubicBezTo>
                    <a:cubicBezTo>
                      <a:pt x="76" y="322"/>
                      <a:pt x="76" y="315"/>
                      <a:pt x="76" y="308"/>
                    </a:cubicBezTo>
                    <a:cubicBezTo>
                      <a:pt x="65" y="308"/>
                      <a:pt x="54" y="308"/>
                      <a:pt x="44" y="308"/>
                    </a:cubicBezTo>
                    <a:cubicBezTo>
                      <a:pt x="44" y="315"/>
                      <a:pt x="44" y="322"/>
                      <a:pt x="44" y="329"/>
                    </a:cubicBezTo>
                    <a:close/>
                    <a:moveTo>
                      <a:pt x="96" y="308"/>
                    </a:moveTo>
                    <a:cubicBezTo>
                      <a:pt x="96" y="315"/>
                      <a:pt x="96" y="322"/>
                      <a:pt x="96" y="330"/>
                    </a:cubicBezTo>
                    <a:cubicBezTo>
                      <a:pt x="107" y="330"/>
                      <a:pt x="117" y="330"/>
                      <a:pt x="128" y="330"/>
                    </a:cubicBezTo>
                    <a:cubicBezTo>
                      <a:pt x="128" y="322"/>
                      <a:pt x="128" y="315"/>
                      <a:pt x="128" y="308"/>
                    </a:cubicBezTo>
                    <a:cubicBezTo>
                      <a:pt x="117" y="308"/>
                      <a:pt x="107" y="308"/>
                      <a:pt x="96" y="308"/>
                    </a:cubicBezTo>
                    <a:close/>
                    <a:moveTo>
                      <a:pt x="194" y="329"/>
                    </a:moveTo>
                    <a:cubicBezTo>
                      <a:pt x="206" y="329"/>
                      <a:pt x="216" y="329"/>
                      <a:pt x="227" y="329"/>
                    </a:cubicBezTo>
                    <a:cubicBezTo>
                      <a:pt x="227" y="322"/>
                      <a:pt x="227" y="315"/>
                      <a:pt x="227" y="308"/>
                    </a:cubicBezTo>
                    <a:cubicBezTo>
                      <a:pt x="216" y="308"/>
                      <a:pt x="205" y="308"/>
                      <a:pt x="194" y="308"/>
                    </a:cubicBezTo>
                    <a:cubicBezTo>
                      <a:pt x="194" y="315"/>
                      <a:pt x="194" y="322"/>
                      <a:pt x="194" y="329"/>
                    </a:cubicBezTo>
                    <a:close/>
                    <a:moveTo>
                      <a:pt x="247" y="307"/>
                    </a:moveTo>
                    <a:cubicBezTo>
                      <a:pt x="247" y="315"/>
                      <a:pt x="247" y="322"/>
                      <a:pt x="247" y="329"/>
                    </a:cubicBezTo>
                    <a:cubicBezTo>
                      <a:pt x="258" y="329"/>
                      <a:pt x="269" y="329"/>
                      <a:pt x="279" y="329"/>
                    </a:cubicBezTo>
                    <a:cubicBezTo>
                      <a:pt x="279" y="322"/>
                      <a:pt x="279" y="315"/>
                      <a:pt x="279" y="307"/>
                    </a:cubicBezTo>
                    <a:cubicBezTo>
                      <a:pt x="268" y="307"/>
                      <a:pt x="258" y="307"/>
                      <a:pt x="247" y="307"/>
                    </a:cubicBezTo>
                    <a:close/>
                    <a:moveTo>
                      <a:pt x="76" y="282"/>
                    </a:moveTo>
                    <a:cubicBezTo>
                      <a:pt x="76" y="274"/>
                      <a:pt x="76" y="267"/>
                      <a:pt x="76" y="260"/>
                    </a:cubicBezTo>
                    <a:cubicBezTo>
                      <a:pt x="65" y="260"/>
                      <a:pt x="55" y="260"/>
                      <a:pt x="44" y="260"/>
                    </a:cubicBezTo>
                    <a:cubicBezTo>
                      <a:pt x="44" y="267"/>
                      <a:pt x="44" y="274"/>
                      <a:pt x="44" y="282"/>
                    </a:cubicBezTo>
                    <a:cubicBezTo>
                      <a:pt x="55" y="282"/>
                      <a:pt x="65" y="282"/>
                      <a:pt x="76" y="282"/>
                    </a:cubicBezTo>
                    <a:close/>
                    <a:moveTo>
                      <a:pt x="96" y="260"/>
                    </a:moveTo>
                    <a:cubicBezTo>
                      <a:pt x="96" y="268"/>
                      <a:pt x="96" y="274"/>
                      <a:pt x="96" y="282"/>
                    </a:cubicBezTo>
                    <a:cubicBezTo>
                      <a:pt x="107" y="282"/>
                      <a:pt x="117" y="282"/>
                      <a:pt x="128" y="282"/>
                    </a:cubicBezTo>
                    <a:cubicBezTo>
                      <a:pt x="128" y="274"/>
                      <a:pt x="128" y="267"/>
                      <a:pt x="128" y="260"/>
                    </a:cubicBezTo>
                    <a:cubicBezTo>
                      <a:pt x="117" y="260"/>
                      <a:pt x="107" y="260"/>
                      <a:pt x="96" y="260"/>
                    </a:cubicBezTo>
                    <a:close/>
                    <a:moveTo>
                      <a:pt x="247" y="260"/>
                    </a:moveTo>
                    <a:cubicBezTo>
                      <a:pt x="247" y="267"/>
                      <a:pt x="247" y="274"/>
                      <a:pt x="247" y="282"/>
                    </a:cubicBezTo>
                    <a:cubicBezTo>
                      <a:pt x="258" y="282"/>
                      <a:pt x="268" y="282"/>
                      <a:pt x="279" y="282"/>
                    </a:cubicBezTo>
                    <a:cubicBezTo>
                      <a:pt x="279" y="274"/>
                      <a:pt x="279" y="267"/>
                      <a:pt x="279" y="260"/>
                    </a:cubicBezTo>
                    <a:cubicBezTo>
                      <a:pt x="268" y="260"/>
                      <a:pt x="258" y="260"/>
                      <a:pt x="247" y="260"/>
                    </a:cubicBezTo>
                    <a:close/>
                  </a:path>
                </a:pathLst>
              </a:custGeom>
              <a:solidFill>
                <a:schemeClr val="bg2">
                  <a:lumMod val="90000"/>
                </a:schemeClr>
              </a:solidFill>
              <a:ln w="9525">
                <a:noFill/>
                <a:round/>
                <a:headEnd/>
                <a:tailEnd/>
              </a:ln>
            </p:spPr>
            <p:txBody>
              <a:bodyPr/>
              <a:lstStyle/>
              <a:p>
                <a:pPr>
                  <a:defRPr/>
                </a:pPr>
                <a:endParaRPr lang="en-US" sz="1799">
                  <a:solidFill>
                    <a:srgbClr val="5F5F5F"/>
                  </a:solidFill>
                </a:endParaRPr>
              </a:p>
            </p:txBody>
          </p:sp>
          <p:grpSp>
            <p:nvGrpSpPr>
              <p:cNvPr id="26" name="Group 32">
                <a:extLst>
                  <a:ext uri="{FF2B5EF4-FFF2-40B4-BE49-F238E27FC236}">
                    <a16:creationId xmlns="" xmlns:a16="http://schemas.microsoft.com/office/drawing/2014/main" id="{2F37D996-742D-4BE8-BB10-19BE98437A12}"/>
                  </a:ext>
                </a:extLst>
              </p:cNvPr>
              <p:cNvGrpSpPr>
                <a:grpSpLocks/>
              </p:cNvGrpSpPr>
              <p:nvPr/>
            </p:nvGrpSpPr>
            <p:grpSpPr bwMode="gray">
              <a:xfrm>
                <a:off x="2970213" y="1547055"/>
                <a:ext cx="3048000" cy="3265745"/>
                <a:chOff x="6282130" y="2323641"/>
                <a:chExt cx="2728571" cy="2922551"/>
              </a:xfrm>
              <a:grpFill/>
            </p:grpSpPr>
            <p:sp>
              <p:nvSpPr>
                <p:cNvPr id="27" name="Freeform 18">
                  <a:extLst>
                    <a:ext uri="{FF2B5EF4-FFF2-40B4-BE49-F238E27FC236}">
                      <a16:creationId xmlns="" xmlns:a16="http://schemas.microsoft.com/office/drawing/2014/main" id="{0B9FA28D-A3B6-4E82-8657-B3BC47E06CEF}"/>
                    </a:ext>
                  </a:extLst>
                </p:cNvPr>
                <p:cNvSpPr>
                  <a:spLocks noEditPoints="1"/>
                </p:cNvSpPr>
                <p:nvPr/>
              </p:nvSpPr>
              <p:spPr bwMode="gray">
                <a:xfrm>
                  <a:off x="7174442" y="3565923"/>
                  <a:ext cx="769613" cy="1680269"/>
                </a:xfrm>
                <a:custGeom>
                  <a:avLst/>
                  <a:gdLst>
                    <a:gd name="T0" fmla="*/ 1311677693 w 425"/>
                    <a:gd name="T1" fmla="*/ 1373648878 h 928"/>
                    <a:gd name="T2" fmla="*/ 1246093990 w 425"/>
                    <a:gd name="T3" fmla="*/ 104908174 h 928"/>
                    <a:gd name="T4" fmla="*/ 1144438072 w 425"/>
                    <a:gd name="T5" fmla="*/ 72124823 h 928"/>
                    <a:gd name="T6" fmla="*/ 321361415 w 425"/>
                    <a:gd name="T7" fmla="*/ 0 h 928"/>
                    <a:gd name="T8" fmla="*/ 252498255 w 425"/>
                    <a:gd name="T9" fmla="*/ 104908174 h 928"/>
                    <a:gd name="T10" fmla="*/ 150842337 w 425"/>
                    <a:gd name="T11" fmla="*/ 1373648878 h 928"/>
                    <a:gd name="T12" fmla="*/ 78701531 w 425"/>
                    <a:gd name="T13" fmla="*/ 1465444436 h 928"/>
                    <a:gd name="T14" fmla="*/ 0 w 425"/>
                    <a:gd name="T15" fmla="*/ 2147483647 h 928"/>
                    <a:gd name="T16" fmla="*/ 1393656870 w 425"/>
                    <a:gd name="T17" fmla="*/ 1465444436 h 928"/>
                    <a:gd name="T18" fmla="*/ 363990732 w 425"/>
                    <a:gd name="T19" fmla="*/ 2147483647 h 928"/>
                    <a:gd name="T20" fmla="*/ 163960164 w 425"/>
                    <a:gd name="T21" fmla="*/ 2147483647 h 928"/>
                    <a:gd name="T22" fmla="*/ 363990732 w 425"/>
                    <a:gd name="T23" fmla="*/ 2147483647 h 928"/>
                    <a:gd name="T24" fmla="*/ 163960164 w 425"/>
                    <a:gd name="T25" fmla="*/ 2147483647 h 928"/>
                    <a:gd name="T26" fmla="*/ 363990732 w 425"/>
                    <a:gd name="T27" fmla="*/ 2147483647 h 928"/>
                    <a:gd name="T28" fmla="*/ 363990732 w 425"/>
                    <a:gd name="T29" fmla="*/ 2147483647 h 928"/>
                    <a:gd name="T30" fmla="*/ 163960164 w 425"/>
                    <a:gd name="T31" fmla="*/ 1999822486 h 928"/>
                    <a:gd name="T32" fmla="*/ 363990732 w 425"/>
                    <a:gd name="T33" fmla="*/ 2147483647 h 928"/>
                    <a:gd name="T34" fmla="*/ 163960164 w 425"/>
                    <a:gd name="T35" fmla="*/ 1865408209 h 928"/>
                    <a:gd name="T36" fmla="*/ 363990732 w 425"/>
                    <a:gd name="T37" fmla="*/ 1681818903 h 928"/>
                    <a:gd name="T38" fmla="*/ 577137316 w 425"/>
                    <a:gd name="T39" fmla="*/ 1186780513 h 928"/>
                    <a:gd name="T40" fmla="*/ 380386205 w 425"/>
                    <a:gd name="T41" fmla="*/ 996633089 h 928"/>
                    <a:gd name="T42" fmla="*/ 577137316 w 425"/>
                    <a:gd name="T43" fmla="*/ 1186780513 h 928"/>
                    <a:gd name="T44" fmla="*/ 380386205 w 425"/>
                    <a:gd name="T45" fmla="*/ 858939752 h 928"/>
                    <a:gd name="T46" fmla="*/ 577137316 w 425"/>
                    <a:gd name="T47" fmla="*/ 675350447 h 928"/>
                    <a:gd name="T48" fmla="*/ 577137316 w 425"/>
                    <a:gd name="T49" fmla="*/ 540936169 h 928"/>
                    <a:gd name="T50" fmla="*/ 380386205 w 425"/>
                    <a:gd name="T51" fmla="*/ 354067805 h 928"/>
                    <a:gd name="T52" fmla="*/ 577137316 w 425"/>
                    <a:gd name="T53" fmla="*/ 540936169 h 928"/>
                    <a:gd name="T54" fmla="*/ 596812246 w 425"/>
                    <a:gd name="T55" fmla="*/ 2147483647 h 928"/>
                    <a:gd name="T56" fmla="*/ 790285711 w 425"/>
                    <a:gd name="T57" fmla="*/ 2147483647 h 928"/>
                    <a:gd name="T58" fmla="*/ 790285711 w 425"/>
                    <a:gd name="T59" fmla="*/ 2147483647 h 928"/>
                    <a:gd name="T60" fmla="*/ 596812246 w 425"/>
                    <a:gd name="T61" fmla="*/ 2147483647 h 928"/>
                    <a:gd name="T62" fmla="*/ 790285711 w 425"/>
                    <a:gd name="T63" fmla="*/ 2147483647 h 928"/>
                    <a:gd name="T64" fmla="*/ 596812246 w 425"/>
                    <a:gd name="T65" fmla="*/ 2147483647 h 928"/>
                    <a:gd name="T66" fmla="*/ 790285711 w 425"/>
                    <a:gd name="T67" fmla="*/ 1999822486 h 928"/>
                    <a:gd name="T68" fmla="*/ 790285711 w 425"/>
                    <a:gd name="T69" fmla="*/ 1865408209 h 928"/>
                    <a:gd name="T70" fmla="*/ 596812246 w 425"/>
                    <a:gd name="T71" fmla="*/ 1681818903 h 928"/>
                    <a:gd name="T72" fmla="*/ 790285711 w 425"/>
                    <a:gd name="T73" fmla="*/ 1865408209 h 928"/>
                    <a:gd name="T74" fmla="*/ 813240097 w 425"/>
                    <a:gd name="T75" fmla="*/ 1186780513 h 928"/>
                    <a:gd name="T76" fmla="*/ 1013270665 w 425"/>
                    <a:gd name="T77" fmla="*/ 996633089 h 928"/>
                    <a:gd name="T78" fmla="*/ 1013270665 w 425"/>
                    <a:gd name="T79" fmla="*/ 858939752 h 928"/>
                    <a:gd name="T80" fmla="*/ 813240097 w 425"/>
                    <a:gd name="T81" fmla="*/ 675350447 h 928"/>
                    <a:gd name="T82" fmla="*/ 1013270665 w 425"/>
                    <a:gd name="T83" fmla="*/ 858939752 h 928"/>
                    <a:gd name="T84" fmla="*/ 813240097 w 425"/>
                    <a:gd name="T85" fmla="*/ 540936169 h 928"/>
                    <a:gd name="T86" fmla="*/ 1013270665 w 425"/>
                    <a:gd name="T87" fmla="*/ 354067805 h 928"/>
                    <a:gd name="T88" fmla="*/ 1226417249 w 425"/>
                    <a:gd name="T89" fmla="*/ 2147483647 h 928"/>
                    <a:gd name="T90" fmla="*/ 1023109035 w 425"/>
                    <a:gd name="T91" fmla="*/ 2147483647 h 928"/>
                    <a:gd name="T92" fmla="*/ 1226417249 w 425"/>
                    <a:gd name="T93" fmla="*/ 2147483647 h 928"/>
                    <a:gd name="T94" fmla="*/ 1023109035 w 425"/>
                    <a:gd name="T95" fmla="*/ 2147483647 h 928"/>
                    <a:gd name="T96" fmla="*/ 1226417249 w 425"/>
                    <a:gd name="T97" fmla="*/ 2147483647 h 928"/>
                    <a:gd name="T98" fmla="*/ 1226417249 w 425"/>
                    <a:gd name="T99" fmla="*/ 2147483647 h 928"/>
                    <a:gd name="T100" fmla="*/ 1023109035 w 425"/>
                    <a:gd name="T101" fmla="*/ 1999822486 h 928"/>
                    <a:gd name="T102" fmla="*/ 1226417249 w 425"/>
                    <a:gd name="T103" fmla="*/ 2147483647 h 928"/>
                    <a:gd name="T104" fmla="*/ 1023109035 w 425"/>
                    <a:gd name="T105" fmla="*/ 1865408209 h 928"/>
                    <a:gd name="T106" fmla="*/ 1226417249 w 425"/>
                    <a:gd name="T107" fmla="*/ 1681818903 h 9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5"/>
                    <a:gd name="T163" fmla="*/ 0 h 928"/>
                    <a:gd name="T164" fmla="*/ 425 w 425"/>
                    <a:gd name="T165" fmla="*/ 928 h 92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5" h="928">
                      <a:moveTo>
                        <a:pt x="400" y="447"/>
                      </a:moveTo>
                      <a:cubicBezTo>
                        <a:pt x="400" y="419"/>
                        <a:pt x="400" y="419"/>
                        <a:pt x="400" y="419"/>
                      </a:cubicBezTo>
                      <a:cubicBezTo>
                        <a:pt x="380" y="419"/>
                        <a:pt x="380" y="419"/>
                        <a:pt x="380" y="419"/>
                      </a:cubicBezTo>
                      <a:cubicBezTo>
                        <a:pt x="380" y="32"/>
                        <a:pt x="380" y="32"/>
                        <a:pt x="380" y="32"/>
                      </a:cubicBezTo>
                      <a:cubicBezTo>
                        <a:pt x="349" y="32"/>
                        <a:pt x="349" y="32"/>
                        <a:pt x="349" y="32"/>
                      </a:cubicBezTo>
                      <a:cubicBezTo>
                        <a:pt x="349" y="22"/>
                        <a:pt x="349" y="22"/>
                        <a:pt x="349" y="22"/>
                      </a:cubicBezTo>
                      <a:cubicBezTo>
                        <a:pt x="349" y="10"/>
                        <a:pt x="339" y="0"/>
                        <a:pt x="327" y="0"/>
                      </a:cubicBezTo>
                      <a:cubicBezTo>
                        <a:pt x="327" y="0"/>
                        <a:pt x="327" y="0"/>
                        <a:pt x="98" y="0"/>
                      </a:cubicBezTo>
                      <a:cubicBezTo>
                        <a:pt x="86" y="0"/>
                        <a:pt x="77" y="10"/>
                        <a:pt x="77" y="22"/>
                      </a:cubicBezTo>
                      <a:cubicBezTo>
                        <a:pt x="77" y="22"/>
                        <a:pt x="77" y="22"/>
                        <a:pt x="77" y="32"/>
                      </a:cubicBezTo>
                      <a:cubicBezTo>
                        <a:pt x="46" y="32"/>
                        <a:pt x="46" y="32"/>
                        <a:pt x="46" y="32"/>
                      </a:cubicBezTo>
                      <a:cubicBezTo>
                        <a:pt x="46" y="419"/>
                        <a:pt x="46" y="419"/>
                        <a:pt x="46" y="419"/>
                      </a:cubicBezTo>
                      <a:cubicBezTo>
                        <a:pt x="24" y="419"/>
                        <a:pt x="24" y="419"/>
                        <a:pt x="24" y="419"/>
                      </a:cubicBezTo>
                      <a:cubicBezTo>
                        <a:pt x="24" y="447"/>
                        <a:pt x="24" y="447"/>
                        <a:pt x="24" y="447"/>
                      </a:cubicBezTo>
                      <a:cubicBezTo>
                        <a:pt x="0" y="447"/>
                        <a:pt x="0" y="447"/>
                        <a:pt x="0" y="447"/>
                      </a:cubicBezTo>
                      <a:cubicBezTo>
                        <a:pt x="0" y="928"/>
                        <a:pt x="0" y="928"/>
                        <a:pt x="0" y="928"/>
                      </a:cubicBezTo>
                      <a:cubicBezTo>
                        <a:pt x="425" y="928"/>
                        <a:pt x="425" y="928"/>
                        <a:pt x="425" y="928"/>
                      </a:cubicBezTo>
                      <a:cubicBezTo>
                        <a:pt x="425" y="447"/>
                        <a:pt x="425" y="447"/>
                        <a:pt x="425" y="447"/>
                      </a:cubicBezTo>
                      <a:lnTo>
                        <a:pt x="400" y="447"/>
                      </a:lnTo>
                      <a:close/>
                      <a:moveTo>
                        <a:pt x="111" y="864"/>
                      </a:moveTo>
                      <a:cubicBezTo>
                        <a:pt x="50" y="864"/>
                        <a:pt x="50" y="864"/>
                        <a:pt x="50" y="864"/>
                      </a:cubicBezTo>
                      <a:cubicBezTo>
                        <a:pt x="50" y="805"/>
                        <a:pt x="50" y="805"/>
                        <a:pt x="50" y="805"/>
                      </a:cubicBezTo>
                      <a:cubicBezTo>
                        <a:pt x="111" y="805"/>
                        <a:pt x="111" y="805"/>
                        <a:pt x="111" y="805"/>
                      </a:cubicBezTo>
                      <a:lnTo>
                        <a:pt x="111" y="864"/>
                      </a:lnTo>
                      <a:close/>
                      <a:moveTo>
                        <a:pt x="111" y="765"/>
                      </a:moveTo>
                      <a:cubicBezTo>
                        <a:pt x="50" y="765"/>
                        <a:pt x="50" y="765"/>
                        <a:pt x="50" y="765"/>
                      </a:cubicBezTo>
                      <a:cubicBezTo>
                        <a:pt x="50" y="708"/>
                        <a:pt x="50" y="708"/>
                        <a:pt x="50" y="708"/>
                      </a:cubicBezTo>
                      <a:cubicBezTo>
                        <a:pt x="111" y="708"/>
                        <a:pt x="111" y="708"/>
                        <a:pt x="111" y="708"/>
                      </a:cubicBezTo>
                      <a:lnTo>
                        <a:pt x="111" y="765"/>
                      </a:lnTo>
                      <a:close/>
                      <a:moveTo>
                        <a:pt x="111" y="667"/>
                      </a:moveTo>
                      <a:cubicBezTo>
                        <a:pt x="50" y="667"/>
                        <a:pt x="50" y="667"/>
                        <a:pt x="50" y="667"/>
                      </a:cubicBezTo>
                      <a:cubicBezTo>
                        <a:pt x="50" y="610"/>
                        <a:pt x="50" y="610"/>
                        <a:pt x="50" y="610"/>
                      </a:cubicBezTo>
                      <a:cubicBezTo>
                        <a:pt x="111" y="610"/>
                        <a:pt x="111" y="610"/>
                        <a:pt x="111" y="610"/>
                      </a:cubicBezTo>
                      <a:lnTo>
                        <a:pt x="111" y="667"/>
                      </a:lnTo>
                      <a:close/>
                      <a:moveTo>
                        <a:pt x="111" y="569"/>
                      </a:moveTo>
                      <a:cubicBezTo>
                        <a:pt x="50" y="569"/>
                        <a:pt x="50" y="569"/>
                        <a:pt x="50" y="569"/>
                      </a:cubicBezTo>
                      <a:cubicBezTo>
                        <a:pt x="50" y="513"/>
                        <a:pt x="50" y="513"/>
                        <a:pt x="50" y="513"/>
                      </a:cubicBezTo>
                      <a:cubicBezTo>
                        <a:pt x="111" y="513"/>
                        <a:pt x="111" y="513"/>
                        <a:pt x="111" y="513"/>
                      </a:cubicBezTo>
                      <a:lnTo>
                        <a:pt x="111" y="569"/>
                      </a:lnTo>
                      <a:close/>
                      <a:moveTo>
                        <a:pt x="176" y="362"/>
                      </a:moveTo>
                      <a:cubicBezTo>
                        <a:pt x="116" y="362"/>
                        <a:pt x="116" y="362"/>
                        <a:pt x="116" y="362"/>
                      </a:cubicBezTo>
                      <a:cubicBezTo>
                        <a:pt x="116" y="304"/>
                        <a:pt x="116" y="304"/>
                        <a:pt x="116" y="304"/>
                      </a:cubicBezTo>
                      <a:cubicBezTo>
                        <a:pt x="176" y="304"/>
                        <a:pt x="176" y="304"/>
                        <a:pt x="176" y="304"/>
                      </a:cubicBezTo>
                      <a:lnTo>
                        <a:pt x="176" y="362"/>
                      </a:lnTo>
                      <a:close/>
                      <a:moveTo>
                        <a:pt x="176" y="262"/>
                      </a:moveTo>
                      <a:cubicBezTo>
                        <a:pt x="116" y="262"/>
                        <a:pt x="116" y="262"/>
                        <a:pt x="116" y="262"/>
                      </a:cubicBezTo>
                      <a:cubicBezTo>
                        <a:pt x="116" y="206"/>
                        <a:pt x="116" y="206"/>
                        <a:pt x="116" y="206"/>
                      </a:cubicBezTo>
                      <a:cubicBezTo>
                        <a:pt x="176" y="206"/>
                        <a:pt x="176" y="206"/>
                        <a:pt x="176" y="206"/>
                      </a:cubicBezTo>
                      <a:lnTo>
                        <a:pt x="176" y="262"/>
                      </a:lnTo>
                      <a:close/>
                      <a:moveTo>
                        <a:pt x="176" y="165"/>
                      </a:moveTo>
                      <a:cubicBezTo>
                        <a:pt x="116" y="165"/>
                        <a:pt x="116" y="165"/>
                        <a:pt x="116" y="165"/>
                      </a:cubicBezTo>
                      <a:cubicBezTo>
                        <a:pt x="116" y="108"/>
                        <a:pt x="116" y="108"/>
                        <a:pt x="116" y="108"/>
                      </a:cubicBezTo>
                      <a:cubicBezTo>
                        <a:pt x="176" y="108"/>
                        <a:pt x="176" y="108"/>
                        <a:pt x="176" y="108"/>
                      </a:cubicBezTo>
                      <a:lnTo>
                        <a:pt x="176" y="165"/>
                      </a:lnTo>
                      <a:close/>
                      <a:moveTo>
                        <a:pt x="241" y="864"/>
                      </a:moveTo>
                      <a:cubicBezTo>
                        <a:pt x="182" y="864"/>
                        <a:pt x="182" y="864"/>
                        <a:pt x="182" y="864"/>
                      </a:cubicBezTo>
                      <a:cubicBezTo>
                        <a:pt x="182" y="805"/>
                        <a:pt x="182" y="805"/>
                        <a:pt x="182" y="805"/>
                      </a:cubicBezTo>
                      <a:cubicBezTo>
                        <a:pt x="241" y="805"/>
                        <a:pt x="241" y="805"/>
                        <a:pt x="241" y="805"/>
                      </a:cubicBezTo>
                      <a:lnTo>
                        <a:pt x="241" y="864"/>
                      </a:lnTo>
                      <a:close/>
                      <a:moveTo>
                        <a:pt x="241" y="765"/>
                      </a:moveTo>
                      <a:cubicBezTo>
                        <a:pt x="182" y="765"/>
                        <a:pt x="182" y="765"/>
                        <a:pt x="182" y="765"/>
                      </a:cubicBezTo>
                      <a:cubicBezTo>
                        <a:pt x="182" y="708"/>
                        <a:pt x="182" y="708"/>
                        <a:pt x="182" y="708"/>
                      </a:cubicBezTo>
                      <a:cubicBezTo>
                        <a:pt x="241" y="708"/>
                        <a:pt x="241" y="708"/>
                        <a:pt x="241" y="708"/>
                      </a:cubicBezTo>
                      <a:lnTo>
                        <a:pt x="241" y="765"/>
                      </a:lnTo>
                      <a:close/>
                      <a:moveTo>
                        <a:pt x="241" y="667"/>
                      </a:moveTo>
                      <a:cubicBezTo>
                        <a:pt x="182" y="667"/>
                        <a:pt x="182" y="667"/>
                        <a:pt x="182" y="667"/>
                      </a:cubicBezTo>
                      <a:cubicBezTo>
                        <a:pt x="182" y="610"/>
                        <a:pt x="182" y="610"/>
                        <a:pt x="182" y="610"/>
                      </a:cubicBezTo>
                      <a:cubicBezTo>
                        <a:pt x="241" y="610"/>
                        <a:pt x="241" y="610"/>
                        <a:pt x="241" y="610"/>
                      </a:cubicBezTo>
                      <a:lnTo>
                        <a:pt x="241" y="667"/>
                      </a:lnTo>
                      <a:close/>
                      <a:moveTo>
                        <a:pt x="241" y="569"/>
                      </a:moveTo>
                      <a:cubicBezTo>
                        <a:pt x="182" y="569"/>
                        <a:pt x="182" y="569"/>
                        <a:pt x="182" y="569"/>
                      </a:cubicBezTo>
                      <a:cubicBezTo>
                        <a:pt x="182" y="513"/>
                        <a:pt x="182" y="513"/>
                        <a:pt x="182" y="513"/>
                      </a:cubicBezTo>
                      <a:cubicBezTo>
                        <a:pt x="241" y="513"/>
                        <a:pt x="241" y="513"/>
                        <a:pt x="241" y="513"/>
                      </a:cubicBezTo>
                      <a:lnTo>
                        <a:pt x="241" y="569"/>
                      </a:lnTo>
                      <a:close/>
                      <a:moveTo>
                        <a:pt x="309" y="362"/>
                      </a:moveTo>
                      <a:cubicBezTo>
                        <a:pt x="248" y="362"/>
                        <a:pt x="248" y="362"/>
                        <a:pt x="248" y="362"/>
                      </a:cubicBezTo>
                      <a:cubicBezTo>
                        <a:pt x="248" y="304"/>
                        <a:pt x="248" y="304"/>
                        <a:pt x="248" y="304"/>
                      </a:cubicBezTo>
                      <a:cubicBezTo>
                        <a:pt x="309" y="304"/>
                        <a:pt x="309" y="304"/>
                        <a:pt x="309" y="304"/>
                      </a:cubicBezTo>
                      <a:lnTo>
                        <a:pt x="309" y="362"/>
                      </a:lnTo>
                      <a:close/>
                      <a:moveTo>
                        <a:pt x="309" y="262"/>
                      </a:moveTo>
                      <a:cubicBezTo>
                        <a:pt x="248" y="262"/>
                        <a:pt x="248" y="262"/>
                        <a:pt x="248" y="262"/>
                      </a:cubicBezTo>
                      <a:cubicBezTo>
                        <a:pt x="248" y="206"/>
                        <a:pt x="248" y="206"/>
                        <a:pt x="248" y="206"/>
                      </a:cubicBezTo>
                      <a:cubicBezTo>
                        <a:pt x="309" y="206"/>
                        <a:pt x="309" y="206"/>
                        <a:pt x="309" y="206"/>
                      </a:cubicBezTo>
                      <a:lnTo>
                        <a:pt x="309" y="262"/>
                      </a:lnTo>
                      <a:close/>
                      <a:moveTo>
                        <a:pt x="309" y="165"/>
                      </a:moveTo>
                      <a:cubicBezTo>
                        <a:pt x="248" y="165"/>
                        <a:pt x="248" y="165"/>
                        <a:pt x="248" y="165"/>
                      </a:cubicBezTo>
                      <a:cubicBezTo>
                        <a:pt x="248" y="108"/>
                        <a:pt x="248" y="108"/>
                        <a:pt x="248" y="108"/>
                      </a:cubicBezTo>
                      <a:cubicBezTo>
                        <a:pt x="309" y="108"/>
                        <a:pt x="309" y="108"/>
                        <a:pt x="309" y="108"/>
                      </a:cubicBezTo>
                      <a:lnTo>
                        <a:pt x="309" y="165"/>
                      </a:lnTo>
                      <a:close/>
                      <a:moveTo>
                        <a:pt x="374" y="864"/>
                      </a:moveTo>
                      <a:cubicBezTo>
                        <a:pt x="312" y="864"/>
                        <a:pt x="312" y="864"/>
                        <a:pt x="312" y="864"/>
                      </a:cubicBezTo>
                      <a:cubicBezTo>
                        <a:pt x="312" y="805"/>
                        <a:pt x="312" y="805"/>
                        <a:pt x="312" y="805"/>
                      </a:cubicBezTo>
                      <a:cubicBezTo>
                        <a:pt x="374" y="805"/>
                        <a:pt x="374" y="805"/>
                        <a:pt x="374" y="805"/>
                      </a:cubicBezTo>
                      <a:lnTo>
                        <a:pt x="374" y="864"/>
                      </a:lnTo>
                      <a:close/>
                      <a:moveTo>
                        <a:pt x="374" y="765"/>
                      </a:moveTo>
                      <a:cubicBezTo>
                        <a:pt x="312" y="765"/>
                        <a:pt x="312" y="765"/>
                        <a:pt x="312" y="765"/>
                      </a:cubicBezTo>
                      <a:cubicBezTo>
                        <a:pt x="312" y="708"/>
                        <a:pt x="312" y="708"/>
                        <a:pt x="312" y="708"/>
                      </a:cubicBezTo>
                      <a:cubicBezTo>
                        <a:pt x="374" y="708"/>
                        <a:pt x="374" y="708"/>
                        <a:pt x="374" y="708"/>
                      </a:cubicBezTo>
                      <a:lnTo>
                        <a:pt x="374" y="765"/>
                      </a:lnTo>
                      <a:close/>
                      <a:moveTo>
                        <a:pt x="374" y="667"/>
                      </a:moveTo>
                      <a:cubicBezTo>
                        <a:pt x="312" y="667"/>
                        <a:pt x="312" y="667"/>
                        <a:pt x="312" y="667"/>
                      </a:cubicBezTo>
                      <a:cubicBezTo>
                        <a:pt x="312" y="610"/>
                        <a:pt x="312" y="610"/>
                        <a:pt x="312" y="610"/>
                      </a:cubicBezTo>
                      <a:cubicBezTo>
                        <a:pt x="374" y="610"/>
                        <a:pt x="374" y="610"/>
                        <a:pt x="374" y="610"/>
                      </a:cubicBezTo>
                      <a:lnTo>
                        <a:pt x="374" y="667"/>
                      </a:lnTo>
                      <a:close/>
                      <a:moveTo>
                        <a:pt x="374" y="569"/>
                      </a:moveTo>
                      <a:cubicBezTo>
                        <a:pt x="312" y="569"/>
                        <a:pt x="312" y="569"/>
                        <a:pt x="312" y="569"/>
                      </a:cubicBezTo>
                      <a:cubicBezTo>
                        <a:pt x="312" y="513"/>
                        <a:pt x="312" y="513"/>
                        <a:pt x="312" y="513"/>
                      </a:cubicBezTo>
                      <a:cubicBezTo>
                        <a:pt x="374" y="513"/>
                        <a:pt x="374" y="513"/>
                        <a:pt x="374" y="513"/>
                      </a:cubicBezTo>
                      <a:lnTo>
                        <a:pt x="374" y="569"/>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sp>
              <p:nvSpPr>
                <p:cNvPr id="28" name="Freeform 27">
                  <a:extLst>
                    <a:ext uri="{FF2B5EF4-FFF2-40B4-BE49-F238E27FC236}">
                      <a16:creationId xmlns="" xmlns:a16="http://schemas.microsoft.com/office/drawing/2014/main" id="{F95252E4-5A64-4279-A4D6-11BC25256A5F}"/>
                    </a:ext>
                  </a:extLst>
                </p:cNvPr>
                <p:cNvSpPr>
                  <a:spLocks noEditPoints="1"/>
                </p:cNvSpPr>
                <p:nvPr/>
              </p:nvSpPr>
              <p:spPr bwMode="gray">
                <a:xfrm>
                  <a:off x="7996901" y="2323641"/>
                  <a:ext cx="1013800" cy="2922551"/>
                </a:xfrm>
                <a:custGeom>
                  <a:avLst/>
                  <a:gdLst>
                    <a:gd name="T0" fmla="*/ 0 w 307"/>
                    <a:gd name="T1" fmla="*/ 1079623363 h 885"/>
                    <a:gd name="T2" fmla="*/ 2147483647 w 307"/>
                    <a:gd name="T3" fmla="*/ 283536982 h 885"/>
                    <a:gd name="T4" fmla="*/ 2147483647 w 307"/>
                    <a:gd name="T5" fmla="*/ 1199583349 h 885"/>
                    <a:gd name="T6" fmla="*/ 2147483647 w 307"/>
                    <a:gd name="T7" fmla="*/ 1384972152 h 885"/>
                    <a:gd name="T8" fmla="*/ 2050151271 w 307"/>
                    <a:gd name="T9" fmla="*/ 1973861225 h 885"/>
                    <a:gd name="T10" fmla="*/ 2050151271 w 307"/>
                    <a:gd name="T11" fmla="*/ 1973861225 h 885"/>
                    <a:gd name="T12" fmla="*/ 2050151271 w 307"/>
                    <a:gd name="T13" fmla="*/ 2147483647 h 885"/>
                    <a:gd name="T14" fmla="*/ 2147483647 w 307"/>
                    <a:gd name="T15" fmla="*/ 2147483647 h 885"/>
                    <a:gd name="T16" fmla="*/ 2147483647 w 307"/>
                    <a:gd name="T17" fmla="*/ 2147483647 h 885"/>
                    <a:gd name="T18" fmla="*/ 2050151271 w 307"/>
                    <a:gd name="T19" fmla="*/ 2147483647 h 885"/>
                    <a:gd name="T20" fmla="*/ 2050151271 w 307"/>
                    <a:gd name="T21" fmla="*/ 2147483647 h 885"/>
                    <a:gd name="T22" fmla="*/ 2050151271 w 307"/>
                    <a:gd name="T23" fmla="*/ 2147483647 h 885"/>
                    <a:gd name="T24" fmla="*/ 2147483647 w 307"/>
                    <a:gd name="T25" fmla="*/ 2147483647 h 885"/>
                    <a:gd name="T26" fmla="*/ 2147483647 w 307"/>
                    <a:gd name="T27" fmla="*/ 2147483647 h 885"/>
                    <a:gd name="T28" fmla="*/ 2050151271 w 307"/>
                    <a:gd name="T29" fmla="*/ 2147483647 h 885"/>
                    <a:gd name="T30" fmla="*/ 2050151271 w 307"/>
                    <a:gd name="T31" fmla="*/ 2147483647 h 885"/>
                    <a:gd name="T32" fmla="*/ 2050151271 w 307"/>
                    <a:gd name="T33" fmla="*/ 2147483647 h 885"/>
                    <a:gd name="T34" fmla="*/ 1733905112 w 307"/>
                    <a:gd name="T35" fmla="*/ 1199583349 h 885"/>
                    <a:gd name="T36" fmla="*/ 1733905112 w 307"/>
                    <a:gd name="T37" fmla="*/ 1384972152 h 885"/>
                    <a:gd name="T38" fmla="*/ 174479273 w 307"/>
                    <a:gd name="T39" fmla="*/ 1973861225 h 885"/>
                    <a:gd name="T40" fmla="*/ 174479273 w 307"/>
                    <a:gd name="T41" fmla="*/ 1973861225 h 885"/>
                    <a:gd name="T42" fmla="*/ 174479273 w 307"/>
                    <a:gd name="T43" fmla="*/ 2147483647 h 885"/>
                    <a:gd name="T44" fmla="*/ 1733905112 w 307"/>
                    <a:gd name="T45" fmla="*/ 2147483647 h 885"/>
                    <a:gd name="T46" fmla="*/ 1733905112 w 307"/>
                    <a:gd name="T47" fmla="*/ 2147483647 h 885"/>
                    <a:gd name="T48" fmla="*/ 174479273 w 307"/>
                    <a:gd name="T49" fmla="*/ 2147483647 h 885"/>
                    <a:gd name="T50" fmla="*/ 174479273 w 307"/>
                    <a:gd name="T51" fmla="*/ 2147483647 h 885"/>
                    <a:gd name="T52" fmla="*/ 174479273 w 307"/>
                    <a:gd name="T53" fmla="*/ 2147483647 h 885"/>
                    <a:gd name="T54" fmla="*/ 1733905112 w 307"/>
                    <a:gd name="T55" fmla="*/ 2147483647 h 885"/>
                    <a:gd name="T56" fmla="*/ 1733905112 w 307"/>
                    <a:gd name="T57" fmla="*/ 2147483647 h 885"/>
                    <a:gd name="T58" fmla="*/ 174479273 w 307"/>
                    <a:gd name="T59" fmla="*/ 2147483647 h 885"/>
                    <a:gd name="T60" fmla="*/ 174479273 w 307"/>
                    <a:gd name="T61" fmla="*/ 2147483647 h 885"/>
                    <a:gd name="T62" fmla="*/ 174479273 w 307"/>
                    <a:gd name="T63" fmla="*/ 2147483647 h 885"/>
                    <a:gd name="T64" fmla="*/ 523441121 w 307"/>
                    <a:gd name="T65" fmla="*/ 2147483647 h 885"/>
                    <a:gd name="T66" fmla="*/ 2147483647 w 307"/>
                    <a:gd name="T67" fmla="*/ 2147483647 h 885"/>
                    <a:gd name="T68" fmla="*/ 2147483647 w 307"/>
                    <a:gd name="T69" fmla="*/ 2147483647 h 885"/>
                    <a:gd name="T70" fmla="*/ 2147483647 w 307"/>
                    <a:gd name="T71" fmla="*/ 2147483647 h 885"/>
                    <a:gd name="T72" fmla="*/ 2147483647 w 307"/>
                    <a:gd name="T73" fmla="*/ 2147483647 h 885"/>
                    <a:gd name="T74" fmla="*/ 2147483647 w 307"/>
                    <a:gd name="T75" fmla="*/ 2147483647 h 885"/>
                    <a:gd name="T76" fmla="*/ 2147483647 w 307"/>
                    <a:gd name="T77" fmla="*/ 2147483647 h 885"/>
                    <a:gd name="T78" fmla="*/ 2147483647 w 307"/>
                    <a:gd name="T79" fmla="*/ 2147483647 h 885"/>
                    <a:gd name="T80" fmla="*/ 2147483647 w 307"/>
                    <a:gd name="T81" fmla="*/ 2147483647 h 885"/>
                    <a:gd name="T82" fmla="*/ 2147483647 w 307"/>
                    <a:gd name="T83" fmla="*/ 2147483647 h 885"/>
                    <a:gd name="T84" fmla="*/ 2147483647 w 307"/>
                    <a:gd name="T85" fmla="*/ 2147483647 h 885"/>
                    <a:gd name="T86" fmla="*/ 2147483647 w 307"/>
                    <a:gd name="T87" fmla="*/ 2147483647 h 885"/>
                    <a:gd name="T88" fmla="*/ 2147483647 w 307"/>
                    <a:gd name="T89" fmla="*/ 2147483647 h 885"/>
                    <a:gd name="T90" fmla="*/ 2147483647 w 307"/>
                    <a:gd name="T91" fmla="*/ 2147483647 h 885"/>
                    <a:gd name="T92" fmla="*/ 2147483647 w 307"/>
                    <a:gd name="T93" fmla="*/ 1384972152 h 885"/>
                    <a:gd name="T94" fmla="*/ 2147483647 w 307"/>
                    <a:gd name="T95" fmla="*/ 817898188 h 8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7"/>
                    <a:gd name="T145" fmla="*/ 0 h 885"/>
                    <a:gd name="T146" fmla="*/ 307 w 307"/>
                    <a:gd name="T147" fmla="*/ 885 h 8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7" h="885">
                      <a:moveTo>
                        <a:pt x="282" y="0"/>
                      </a:moveTo>
                      <a:cubicBezTo>
                        <a:pt x="26" y="0"/>
                        <a:pt x="26" y="0"/>
                        <a:pt x="26" y="0"/>
                      </a:cubicBezTo>
                      <a:cubicBezTo>
                        <a:pt x="11" y="0"/>
                        <a:pt x="0" y="11"/>
                        <a:pt x="0" y="26"/>
                      </a:cubicBezTo>
                      <a:cubicBezTo>
                        <a:pt x="0" y="99"/>
                        <a:pt x="0" y="99"/>
                        <a:pt x="0" y="99"/>
                      </a:cubicBezTo>
                      <a:cubicBezTo>
                        <a:pt x="0" y="885"/>
                        <a:pt x="0" y="885"/>
                        <a:pt x="0" y="885"/>
                      </a:cubicBezTo>
                      <a:cubicBezTo>
                        <a:pt x="307" y="885"/>
                        <a:pt x="307" y="885"/>
                        <a:pt x="307" y="885"/>
                      </a:cubicBezTo>
                      <a:cubicBezTo>
                        <a:pt x="307" y="99"/>
                        <a:pt x="307" y="99"/>
                        <a:pt x="307" y="99"/>
                      </a:cubicBezTo>
                      <a:cubicBezTo>
                        <a:pt x="307" y="26"/>
                        <a:pt x="307" y="26"/>
                        <a:pt x="307" y="26"/>
                      </a:cubicBezTo>
                      <a:cubicBezTo>
                        <a:pt x="307" y="11"/>
                        <a:pt x="295" y="0"/>
                        <a:pt x="282" y="0"/>
                      </a:cubicBezTo>
                      <a:close/>
                      <a:moveTo>
                        <a:pt x="188" y="75"/>
                      </a:moveTo>
                      <a:cubicBezTo>
                        <a:pt x="226" y="75"/>
                        <a:pt x="226" y="75"/>
                        <a:pt x="226" y="75"/>
                      </a:cubicBezTo>
                      <a:cubicBezTo>
                        <a:pt x="226" y="110"/>
                        <a:pt x="226" y="110"/>
                        <a:pt x="226" y="110"/>
                      </a:cubicBezTo>
                      <a:cubicBezTo>
                        <a:pt x="188" y="110"/>
                        <a:pt x="188" y="110"/>
                        <a:pt x="188" y="110"/>
                      </a:cubicBezTo>
                      <a:lnTo>
                        <a:pt x="188" y="75"/>
                      </a:lnTo>
                      <a:close/>
                      <a:moveTo>
                        <a:pt x="188" y="127"/>
                      </a:moveTo>
                      <a:cubicBezTo>
                        <a:pt x="226" y="127"/>
                        <a:pt x="226" y="127"/>
                        <a:pt x="226" y="127"/>
                      </a:cubicBezTo>
                      <a:cubicBezTo>
                        <a:pt x="226" y="165"/>
                        <a:pt x="226" y="165"/>
                        <a:pt x="226" y="165"/>
                      </a:cubicBezTo>
                      <a:cubicBezTo>
                        <a:pt x="188" y="165"/>
                        <a:pt x="188" y="165"/>
                        <a:pt x="188" y="165"/>
                      </a:cubicBezTo>
                      <a:lnTo>
                        <a:pt x="188" y="127"/>
                      </a:lnTo>
                      <a:close/>
                      <a:moveTo>
                        <a:pt x="188" y="181"/>
                      </a:moveTo>
                      <a:cubicBezTo>
                        <a:pt x="226" y="181"/>
                        <a:pt x="226" y="181"/>
                        <a:pt x="226" y="181"/>
                      </a:cubicBezTo>
                      <a:cubicBezTo>
                        <a:pt x="226" y="218"/>
                        <a:pt x="226" y="218"/>
                        <a:pt x="226" y="218"/>
                      </a:cubicBezTo>
                      <a:cubicBezTo>
                        <a:pt x="188" y="218"/>
                        <a:pt x="188" y="218"/>
                        <a:pt x="188" y="218"/>
                      </a:cubicBezTo>
                      <a:lnTo>
                        <a:pt x="188" y="181"/>
                      </a:lnTo>
                      <a:close/>
                      <a:moveTo>
                        <a:pt x="188" y="235"/>
                      </a:moveTo>
                      <a:cubicBezTo>
                        <a:pt x="226" y="235"/>
                        <a:pt x="226" y="235"/>
                        <a:pt x="226" y="235"/>
                      </a:cubicBezTo>
                      <a:cubicBezTo>
                        <a:pt x="226" y="272"/>
                        <a:pt x="226" y="272"/>
                        <a:pt x="226" y="272"/>
                      </a:cubicBezTo>
                      <a:cubicBezTo>
                        <a:pt x="188" y="272"/>
                        <a:pt x="188" y="272"/>
                        <a:pt x="188" y="272"/>
                      </a:cubicBezTo>
                      <a:lnTo>
                        <a:pt x="188" y="235"/>
                      </a:lnTo>
                      <a:close/>
                      <a:moveTo>
                        <a:pt x="188" y="289"/>
                      </a:moveTo>
                      <a:cubicBezTo>
                        <a:pt x="226" y="289"/>
                        <a:pt x="226" y="289"/>
                        <a:pt x="226" y="289"/>
                      </a:cubicBezTo>
                      <a:cubicBezTo>
                        <a:pt x="226" y="325"/>
                        <a:pt x="226" y="325"/>
                        <a:pt x="226" y="325"/>
                      </a:cubicBezTo>
                      <a:cubicBezTo>
                        <a:pt x="188" y="325"/>
                        <a:pt x="188" y="325"/>
                        <a:pt x="188" y="325"/>
                      </a:cubicBezTo>
                      <a:lnTo>
                        <a:pt x="188" y="289"/>
                      </a:lnTo>
                      <a:close/>
                      <a:moveTo>
                        <a:pt x="188" y="343"/>
                      </a:moveTo>
                      <a:cubicBezTo>
                        <a:pt x="226" y="343"/>
                        <a:pt x="226" y="343"/>
                        <a:pt x="226" y="343"/>
                      </a:cubicBezTo>
                      <a:cubicBezTo>
                        <a:pt x="226" y="379"/>
                        <a:pt x="226" y="379"/>
                        <a:pt x="226" y="379"/>
                      </a:cubicBezTo>
                      <a:cubicBezTo>
                        <a:pt x="188" y="379"/>
                        <a:pt x="188" y="379"/>
                        <a:pt x="188" y="379"/>
                      </a:cubicBezTo>
                      <a:lnTo>
                        <a:pt x="188" y="343"/>
                      </a:lnTo>
                      <a:close/>
                      <a:moveTo>
                        <a:pt x="188" y="393"/>
                      </a:moveTo>
                      <a:cubicBezTo>
                        <a:pt x="226" y="393"/>
                        <a:pt x="226" y="393"/>
                        <a:pt x="226" y="393"/>
                      </a:cubicBezTo>
                      <a:cubicBezTo>
                        <a:pt x="226" y="431"/>
                        <a:pt x="226" y="431"/>
                        <a:pt x="226" y="431"/>
                      </a:cubicBezTo>
                      <a:cubicBezTo>
                        <a:pt x="188" y="431"/>
                        <a:pt x="188" y="431"/>
                        <a:pt x="188" y="431"/>
                      </a:cubicBezTo>
                      <a:lnTo>
                        <a:pt x="188" y="393"/>
                      </a:lnTo>
                      <a:close/>
                      <a:moveTo>
                        <a:pt x="188" y="448"/>
                      </a:moveTo>
                      <a:cubicBezTo>
                        <a:pt x="226" y="448"/>
                        <a:pt x="226" y="448"/>
                        <a:pt x="226" y="448"/>
                      </a:cubicBezTo>
                      <a:cubicBezTo>
                        <a:pt x="226" y="485"/>
                        <a:pt x="226" y="485"/>
                        <a:pt x="226" y="485"/>
                      </a:cubicBezTo>
                      <a:cubicBezTo>
                        <a:pt x="188" y="485"/>
                        <a:pt x="188" y="485"/>
                        <a:pt x="188" y="485"/>
                      </a:cubicBezTo>
                      <a:lnTo>
                        <a:pt x="188" y="448"/>
                      </a:lnTo>
                      <a:close/>
                      <a:moveTo>
                        <a:pt x="188" y="503"/>
                      </a:moveTo>
                      <a:cubicBezTo>
                        <a:pt x="226" y="503"/>
                        <a:pt x="226" y="503"/>
                        <a:pt x="226" y="503"/>
                      </a:cubicBezTo>
                      <a:cubicBezTo>
                        <a:pt x="226" y="539"/>
                        <a:pt x="226" y="539"/>
                        <a:pt x="226" y="539"/>
                      </a:cubicBezTo>
                      <a:cubicBezTo>
                        <a:pt x="188" y="539"/>
                        <a:pt x="188" y="539"/>
                        <a:pt x="188" y="539"/>
                      </a:cubicBezTo>
                      <a:lnTo>
                        <a:pt x="188" y="503"/>
                      </a:lnTo>
                      <a:close/>
                      <a:moveTo>
                        <a:pt x="188" y="556"/>
                      </a:moveTo>
                      <a:cubicBezTo>
                        <a:pt x="226" y="556"/>
                        <a:pt x="226" y="556"/>
                        <a:pt x="226" y="556"/>
                      </a:cubicBezTo>
                      <a:cubicBezTo>
                        <a:pt x="226" y="593"/>
                        <a:pt x="226" y="593"/>
                        <a:pt x="226" y="593"/>
                      </a:cubicBezTo>
                      <a:cubicBezTo>
                        <a:pt x="188" y="593"/>
                        <a:pt x="188" y="593"/>
                        <a:pt x="188" y="593"/>
                      </a:cubicBezTo>
                      <a:lnTo>
                        <a:pt x="188" y="556"/>
                      </a:lnTo>
                      <a:close/>
                      <a:moveTo>
                        <a:pt x="188" y="610"/>
                      </a:moveTo>
                      <a:cubicBezTo>
                        <a:pt x="226" y="610"/>
                        <a:pt x="226" y="610"/>
                        <a:pt x="226" y="610"/>
                      </a:cubicBezTo>
                      <a:cubicBezTo>
                        <a:pt x="226" y="643"/>
                        <a:pt x="226" y="643"/>
                        <a:pt x="226" y="643"/>
                      </a:cubicBezTo>
                      <a:cubicBezTo>
                        <a:pt x="188" y="643"/>
                        <a:pt x="188" y="643"/>
                        <a:pt x="188" y="643"/>
                      </a:cubicBezTo>
                      <a:lnTo>
                        <a:pt x="188" y="610"/>
                      </a:lnTo>
                      <a:close/>
                      <a:moveTo>
                        <a:pt x="188" y="661"/>
                      </a:moveTo>
                      <a:cubicBezTo>
                        <a:pt x="226" y="661"/>
                        <a:pt x="226" y="661"/>
                        <a:pt x="226" y="661"/>
                      </a:cubicBezTo>
                      <a:cubicBezTo>
                        <a:pt x="226" y="698"/>
                        <a:pt x="226" y="698"/>
                        <a:pt x="226" y="698"/>
                      </a:cubicBezTo>
                      <a:cubicBezTo>
                        <a:pt x="188" y="698"/>
                        <a:pt x="188" y="698"/>
                        <a:pt x="188" y="698"/>
                      </a:cubicBezTo>
                      <a:lnTo>
                        <a:pt x="188" y="661"/>
                      </a:lnTo>
                      <a:close/>
                      <a:moveTo>
                        <a:pt x="16" y="75"/>
                      </a:moveTo>
                      <a:cubicBezTo>
                        <a:pt x="159" y="75"/>
                        <a:pt x="159" y="75"/>
                        <a:pt x="159" y="75"/>
                      </a:cubicBezTo>
                      <a:cubicBezTo>
                        <a:pt x="159" y="110"/>
                        <a:pt x="159" y="110"/>
                        <a:pt x="159" y="110"/>
                      </a:cubicBezTo>
                      <a:cubicBezTo>
                        <a:pt x="16" y="110"/>
                        <a:pt x="16" y="110"/>
                        <a:pt x="16" y="110"/>
                      </a:cubicBezTo>
                      <a:lnTo>
                        <a:pt x="16" y="75"/>
                      </a:lnTo>
                      <a:close/>
                      <a:moveTo>
                        <a:pt x="16" y="127"/>
                      </a:moveTo>
                      <a:cubicBezTo>
                        <a:pt x="159" y="127"/>
                        <a:pt x="159" y="127"/>
                        <a:pt x="159" y="127"/>
                      </a:cubicBezTo>
                      <a:cubicBezTo>
                        <a:pt x="159" y="165"/>
                        <a:pt x="159" y="165"/>
                        <a:pt x="159" y="165"/>
                      </a:cubicBezTo>
                      <a:cubicBezTo>
                        <a:pt x="16" y="165"/>
                        <a:pt x="16" y="165"/>
                        <a:pt x="16" y="165"/>
                      </a:cubicBezTo>
                      <a:lnTo>
                        <a:pt x="16" y="127"/>
                      </a:lnTo>
                      <a:close/>
                      <a:moveTo>
                        <a:pt x="16" y="181"/>
                      </a:moveTo>
                      <a:cubicBezTo>
                        <a:pt x="159" y="181"/>
                        <a:pt x="159" y="181"/>
                        <a:pt x="159" y="181"/>
                      </a:cubicBezTo>
                      <a:cubicBezTo>
                        <a:pt x="159" y="218"/>
                        <a:pt x="159" y="218"/>
                        <a:pt x="159" y="218"/>
                      </a:cubicBezTo>
                      <a:cubicBezTo>
                        <a:pt x="16" y="218"/>
                        <a:pt x="16" y="218"/>
                        <a:pt x="16" y="218"/>
                      </a:cubicBezTo>
                      <a:lnTo>
                        <a:pt x="16" y="181"/>
                      </a:lnTo>
                      <a:close/>
                      <a:moveTo>
                        <a:pt x="16" y="232"/>
                      </a:moveTo>
                      <a:cubicBezTo>
                        <a:pt x="159" y="232"/>
                        <a:pt x="159" y="232"/>
                        <a:pt x="159" y="232"/>
                      </a:cubicBezTo>
                      <a:cubicBezTo>
                        <a:pt x="159" y="272"/>
                        <a:pt x="159" y="272"/>
                        <a:pt x="159" y="272"/>
                      </a:cubicBezTo>
                      <a:cubicBezTo>
                        <a:pt x="16" y="272"/>
                        <a:pt x="16" y="272"/>
                        <a:pt x="16" y="272"/>
                      </a:cubicBezTo>
                      <a:lnTo>
                        <a:pt x="16" y="232"/>
                      </a:lnTo>
                      <a:close/>
                      <a:moveTo>
                        <a:pt x="16" y="286"/>
                      </a:moveTo>
                      <a:cubicBezTo>
                        <a:pt x="159" y="286"/>
                        <a:pt x="159" y="286"/>
                        <a:pt x="159" y="286"/>
                      </a:cubicBezTo>
                      <a:cubicBezTo>
                        <a:pt x="159" y="322"/>
                        <a:pt x="159" y="322"/>
                        <a:pt x="159" y="322"/>
                      </a:cubicBezTo>
                      <a:cubicBezTo>
                        <a:pt x="16" y="322"/>
                        <a:pt x="16" y="322"/>
                        <a:pt x="16" y="322"/>
                      </a:cubicBezTo>
                      <a:lnTo>
                        <a:pt x="16" y="286"/>
                      </a:lnTo>
                      <a:close/>
                      <a:moveTo>
                        <a:pt x="16" y="340"/>
                      </a:moveTo>
                      <a:cubicBezTo>
                        <a:pt x="159" y="340"/>
                        <a:pt x="159" y="340"/>
                        <a:pt x="159" y="340"/>
                      </a:cubicBezTo>
                      <a:cubicBezTo>
                        <a:pt x="159" y="376"/>
                        <a:pt x="159" y="376"/>
                        <a:pt x="159" y="376"/>
                      </a:cubicBezTo>
                      <a:cubicBezTo>
                        <a:pt x="16" y="376"/>
                        <a:pt x="16" y="376"/>
                        <a:pt x="16" y="376"/>
                      </a:cubicBezTo>
                      <a:lnTo>
                        <a:pt x="16" y="340"/>
                      </a:lnTo>
                      <a:close/>
                      <a:moveTo>
                        <a:pt x="16" y="396"/>
                      </a:moveTo>
                      <a:cubicBezTo>
                        <a:pt x="159" y="396"/>
                        <a:pt x="159" y="396"/>
                        <a:pt x="159" y="396"/>
                      </a:cubicBezTo>
                      <a:cubicBezTo>
                        <a:pt x="159" y="433"/>
                        <a:pt x="159" y="433"/>
                        <a:pt x="159" y="433"/>
                      </a:cubicBezTo>
                      <a:cubicBezTo>
                        <a:pt x="16" y="433"/>
                        <a:pt x="16" y="433"/>
                        <a:pt x="16" y="433"/>
                      </a:cubicBezTo>
                      <a:lnTo>
                        <a:pt x="16" y="396"/>
                      </a:lnTo>
                      <a:close/>
                      <a:moveTo>
                        <a:pt x="16" y="448"/>
                      </a:moveTo>
                      <a:cubicBezTo>
                        <a:pt x="159" y="448"/>
                        <a:pt x="159" y="448"/>
                        <a:pt x="159" y="448"/>
                      </a:cubicBezTo>
                      <a:cubicBezTo>
                        <a:pt x="159" y="486"/>
                        <a:pt x="159" y="486"/>
                        <a:pt x="159" y="486"/>
                      </a:cubicBezTo>
                      <a:cubicBezTo>
                        <a:pt x="16" y="486"/>
                        <a:pt x="16" y="486"/>
                        <a:pt x="16" y="486"/>
                      </a:cubicBezTo>
                      <a:lnTo>
                        <a:pt x="16" y="448"/>
                      </a:lnTo>
                      <a:close/>
                      <a:moveTo>
                        <a:pt x="16" y="503"/>
                      </a:moveTo>
                      <a:cubicBezTo>
                        <a:pt x="159" y="503"/>
                        <a:pt x="159" y="503"/>
                        <a:pt x="159" y="503"/>
                      </a:cubicBezTo>
                      <a:cubicBezTo>
                        <a:pt x="159" y="539"/>
                        <a:pt x="159" y="539"/>
                        <a:pt x="159" y="539"/>
                      </a:cubicBezTo>
                      <a:cubicBezTo>
                        <a:pt x="16" y="539"/>
                        <a:pt x="16" y="539"/>
                        <a:pt x="16" y="539"/>
                      </a:cubicBezTo>
                      <a:lnTo>
                        <a:pt x="16" y="503"/>
                      </a:lnTo>
                      <a:close/>
                      <a:moveTo>
                        <a:pt x="16" y="556"/>
                      </a:moveTo>
                      <a:cubicBezTo>
                        <a:pt x="159" y="556"/>
                        <a:pt x="159" y="556"/>
                        <a:pt x="159" y="556"/>
                      </a:cubicBezTo>
                      <a:cubicBezTo>
                        <a:pt x="159" y="593"/>
                        <a:pt x="159" y="593"/>
                        <a:pt x="159" y="593"/>
                      </a:cubicBezTo>
                      <a:cubicBezTo>
                        <a:pt x="16" y="593"/>
                        <a:pt x="16" y="593"/>
                        <a:pt x="16" y="593"/>
                      </a:cubicBezTo>
                      <a:lnTo>
                        <a:pt x="16" y="556"/>
                      </a:lnTo>
                      <a:close/>
                      <a:moveTo>
                        <a:pt x="16" y="607"/>
                      </a:moveTo>
                      <a:cubicBezTo>
                        <a:pt x="159" y="607"/>
                        <a:pt x="159" y="607"/>
                        <a:pt x="159" y="607"/>
                      </a:cubicBezTo>
                      <a:cubicBezTo>
                        <a:pt x="159" y="643"/>
                        <a:pt x="159" y="643"/>
                        <a:pt x="159" y="643"/>
                      </a:cubicBezTo>
                      <a:cubicBezTo>
                        <a:pt x="16" y="643"/>
                        <a:pt x="16" y="643"/>
                        <a:pt x="16" y="643"/>
                      </a:cubicBezTo>
                      <a:lnTo>
                        <a:pt x="16" y="607"/>
                      </a:lnTo>
                      <a:close/>
                      <a:moveTo>
                        <a:pt x="16" y="661"/>
                      </a:moveTo>
                      <a:cubicBezTo>
                        <a:pt x="159" y="661"/>
                        <a:pt x="159" y="661"/>
                        <a:pt x="159" y="661"/>
                      </a:cubicBezTo>
                      <a:cubicBezTo>
                        <a:pt x="159" y="698"/>
                        <a:pt x="159" y="698"/>
                        <a:pt x="159" y="698"/>
                      </a:cubicBezTo>
                      <a:cubicBezTo>
                        <a:pt x="16" y="698"/>
                        <a:pt x="16" y="698"/>
                        <a:pt x="16" y="698"/>
                      </a:cubicBezTo>
                      <a:lnTo>
                        <a:pt x="16" y="661"/>
                      </a:lnTo>
                      <a:close/>
                      <a:moveTo>
                        <a:pt x="260" y="877"/>
                      </a:moveTo>
                      <a:cubicBezTo>
                        <a:pt x="48" y="877"/>
                        <a:pt x="48" y="877"/>
                        <a:pt x="48" y="877"/>
                      </a:cubicBezTo>
                      <a:cubicBezTo>
                        <a:pt x="48" y="786"/>
                        <a:pt x="48" y="786"/>
                        <a:pt x="48" y="786"/>
                      </a:cubicBezTo>
                      <a:cubicBezTo>
                        <a:pt x="260" y="786"/>
                        <a:pt x="260" y="786"/>
                        <a:pt x="260" y="786"/>
                      </a:cubicBezTo>
                      <a:lnTo>
                        <a:pt x="260" y="877"/>
                      </a:lnTo>
                      <a:close/>
                      <a:moveTo>
                        <a:pt x="290" y="698"/>
                      </a:moveTo>
                      <a:cubicBezTo>
                        <a:pt x="252" y="698"/>
                        <a:pt x="252" y="698"/>
                        <a:pt x="252" y="698"/>
                      </a:cubicBezTo>
                      <a:cubicBezTo>
                        <a:pt x="252" y="661"/>
                        <a:pt x="252" y="661"/>
                        <a:pt x="252" y="661"/>
                      </a:cubicBezTo>
                      <a:cubicBezTo>
                        <a:pt x="290" y="661"/>
                        <a:pt x="290" y="661"/>
                        <a:pt x="290" y="661"/>
                      </a:cubicBezTo>
                      <a:lnTo>
                        <a:pt x="290" y="698"/>
                      </a:lnTo>
                      <a:close/>
                      <a:moveTo>
                        <a:pt x="290" y="643"/>
                      </a:moveTo>
                      <a:cubicBezTo>
                        <a:pt x="252" y="643"/>
                        <a:pt x="252" y="643"/>
                        <a:pt x="252" y="643"/>
                      </a:cubicBezTo>
                      <a:cubicBezTo>
                        <a:pt x="252" y="610"/>
                        <a:pt x="252" y="610"/>
                        <a:pt x="252" y="610"/>
                      </a:cubicBezTo>
                      <a:cubicBezTo>
                        <a:pt x="290" y="610"/>
                        <a:pt x="290" y="610"/>
                        <a:pt x="290" y="610"/>
                      </a:cubicBezTo>
                      <a:lnTo>
                        <a:pt x="290" y="643"/>
                      </a:lnTo>
                      <a:close/>
                      <a:moveTo>
                        <a:pt x="290" y="593"/>
                      </a:moveTo>
                      <a:cubicBezTo>
                        <a:pt x="252" y="593"/>
                        <a:pt x="252" y="593"/>
                        <a:pt x="252" y="593"/>
                      </a:cubicBezTo>
                      <a:cubicBezTo>
                        <a:pt x="252" y="556"/>
                        <a:pt x="252" y="556"/>
                        <a:pt x="252" y="556"/>
                      </a:cubicBezTo>
                      <a:cubicBezTo>
                        <a:pt x="290" y="556"/>
                        <a:pt x="290" y="556"/>
                        <a:pt x="290" y="556"/>
                      </a:cubicBezTo>
                      <a:lnTo>
                        <a:pt x="290" y="593"/>
                      </a:lnTo>
                      <a:close/>
                      <a:moveTo>
                        <a:pt x="290" y="539"/>
                      </a:moveTo>
                      <a:cubicBezTo>
                        <a:pt x="252" y="539"/>
                        <a:pt x="252" y="539"/>
                        <a:pt x="252" y="539"/>
                      </a:cubicBezTo>
                      <a:cubicBezTo>
                        <a:pt x="252" y="503"/>
                        <a:pt x="252" y="503"/>
                        <a:pt x="252" y="503"/>
                      </a:cubicBezTo>
                      <a:cubicBezTo>
                        <a:pt x="290" y="503"/>
                        <a:pt x="290" y="503"/>
                        <a:pt x="290" y="503"/>
                      </a:cubicBezTo>
                      <a:lnTo>
                        <a:pt x="290" y="539"/>
                      </a:lnTo>
                      <a:close/>
                      <a:moveTo>
                        <a:pt x="290" y="485"/>
                      </a:moveTo>
                      <a:cubicBezTo>
                        <a:pt x="252" y="485"/>
                        <a:pt x="252" y="485"/>
                        <a:pt x="252" y="485"/>
                      </a:cubicBezTo>
                      <a:cubicBezTo>
                        <a:pt x="252" y="448"/>
                        <a:pt x="252" y="448"/>
                        <a:pt x="252" y="448"/>
                      </a:cubicBezTo>
                      <a:cubicBezTo>
                        <a:pt x="290" y="448"/>
                        <a:pt x="290" y="448"/>
                        <a:pt x="290" y="448"/>
                      </a:cubicBezTo>
                      <a:lnTo>
                        <a:pt x="290" y="485"/>
                      </a:lnTo>
                      <a:close/>
                      <a:moveTo>
                        <a:pt x="290" y="431"/>
                      </a:moveTo>
                      <a:cubicBezTo>
                        <a:pt x="252" y="431"/>
                        <a:pt x="252" y="431"/>
                        <a:pt x="252" y="431"/>
                      </a:cubicBezTo>
                      <a:cubicBezTo>
                        <a:pt x="252" y="393"/>
                        <a:pt x="252" y="393"/>
                        <a:pt x="252" y="393"/>
                      </a:cubicBezTo>
                      <a:cubicBezTo>
                        <a:pt x="290" y="393"/>
                        <a:pt x="290" y="393"/>
                        <a:pt x="290" y="393"/>
                      </a:cubicBezTo>
                      <a:lnTo>
                        <a:pt x="290" y="431"/>
                      </a:lnTo>
                      <a:close/>
                      <a:moveTo>
                        <a:pt x="290" y="379"/>
                      </a:moveTo>
                      <a:cubicBezTo>
                        <a:pt x="252" y="379"/>
                        <a:pt x="252" y="379"/>
                        <a:pt x="252" y="379"/>
                      </a:cubicBezTo>
                      <a:cubicBezTo>
                        <a:pt x="252" y="343"/>
                        <a:pt x="252" y="343"/>
                        <a:pt x="252" y="343"/>
                      </a:cubicBezTo>
                      <a:cubicBezTo>
                        <a:pt x="290" y="343"/>
                        <a:pt x="290" y="343"/>
                        <a:pt x="290" y="343"/>
                      </a:cubicBezTo>
                      <a:lnTo>
                        <a:pt x="290" y="379"/>
                      </a:lnTo>
                      <a:close/>
                      <a:moveTo>
                        <a:pt x="290" y="325"/>
                      </a:moveTo>
                      <a:cubicBezTo>
                        <a:pt x="252" y="325"/>
                        <a:pt x="252" y="325"/>
                        <a:pt x="252" y="325"/>
                      </a:cubicBezTo>
                      <a:cubicBezTo>
                        <a:pt x="252" y="289"/>
                        <a:pt x="252" y="289"/>
                        <a:pt x="252" y="289"/>
                      </a:cubicBezTo>
                      <a:cubicBezTo>
                        <a:pt x="290" y="289"/>
                        <a:pt x="290" y="289"/>
                        <a:pt x="290" y="289"/>
                      </a:cubicBezTo>
                      <a:lnTo>
                        <a:pt x="290" y="325"/>
                      </a:lnTo>
                      <a:close/>
                      <a:moveTo>
                        <a:pt x="290" y="272"/>
                      </a:moveTo>
                      <a:cubicBezTo>
                        <a:pt x="252" y="272"/>
                        <a:pt x="252" y="272"/>
                        <a:pt x="252" y="272"/>
                      </a:cubicBezTo>
                      <a:cubicBezTo>
                        <a:pt x="252" y="235"/>
                        <a:pt x="252" y="235"/>
                        <a:pt x="252" y="235"/>
                      </a:cubicBezTo>
                      <a:cubicBezTo>
                        <a:pt x="290" y="235"/>
                        <a:pt x="290" y="235"/>
                        <a:pt x="290" y="235"/>
                      </a:cubicBezTo>
                      <a:lnTo>
                        <a:pt x="290" y="272"/>
                      </a:lnTo>
                      <a:close/>
                      <a:moveTo>
                        <a:pt x="290" y="218"/>
                      </a:moveTo>
                      <a:cubicBezTo>
                        <a:pt x="252" y="218"/>
                        <a:pt x="252" y="218"/>
                        <a:pt x="252" y="218"/>
                      </a:cubicBezTo>
                      <a:cubicBezTo>
                        <a:pt x="252" y="181"/>
                        <a:pt x="252" y="181"/>
                        <a:pt x="252" y="181"/>
                      </a:cubicBezTo>
                      <a:cubicBezTo>
                        <a:pt x="290" y="181"/>
                        <a:pt x="290" y="181"/>
                        <a:pt x="290" y="181"/>
                      </a:cubicBezTo>
                      <a:lnTo>
                        <a:pt x="290" y="218"/>
                      </a:lnTo>
                      <a:close/>
                      <a:moveTo>
                        <a:pt x="290" y="165"/>
                      </a:moveTo>
                      <a:cubicBezTo>
                        <a:pt x="252" y="165"/>
                        <a:pt x="252" y="165"/>
                        <a:pt x="252" y="165"/>
                      </a:cubicBezTo>
                      <a:cubicBezTo>
                        <a:pt x="252" y="127"/>
                        <a:pt x="252" y="127"/>
                        <a:pt x="252" y="127"/>
                      </a:cubicBezTo>
                      <a:cubicBezTo>
                        <a:pt x="290" y="127"/>
                        <a:pt x="290" y="127"/>
                        <a:pt x="290" y="127"/>
                      </a:cubicBezTo>
                      <a:lnTo>
                        <a:pt x="290" y="165"/>
                      </a:lnTo>
                      <a:close/>
                      <a:moveTo>
                        <a:pt x="290" y="110"/>
                      </a:moveTo>
                      <a:cubicBezTo>
                        <a:pt x="252" y="110"/>
                        <a:pt x="252" y="110"/>
                        <a:pt x="252" y="110"/>
                      </a:cubicBezTo>
                      <a:cubicBezTo>
                        <a:pt x="252" y="75"/>
                        <a:pt x="252" y="75"/>
                        <a:pt x="252" y="75"/>
                      </a:cubicBezTo>
                      <a:cubicBezTo>
                        <a:pt x="290" y="75"/>
                        <a:pt x="290" y="75"/>
                        <a:pt x="290" y="75"/>
                      </a:cubicBezTo>
                      <a:lnTo>
                        <a:pt x="290" y="110"/>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sp>
              <p:nvSpPr>
                <p:cNvPr id="29" name="Freeform 29">
                  <a:extLst>
                    <a:ext uri="{FF2B5EF4-FFF2-40B4-BE49-F238E27FC236}">
                      <a16:creationId xmlns="" xmlns:a16="http://schemas.microsoft.com/office/drawing/2014/main" id="{AA5C4F5F-9CFD-48F4-BA14-C10C18CBB4F6}"/>
                    </a:ext>
                  </a:extLst>
                </p:cNvPr>
                <p:cNvSpPr>
                  <a:spLocks noEditPoints="1"/>
                </p:cNvSpPr>
                <p:nvPr/>
              </p:nvSpPr>
              <p:spPr bwMode="gray">
                <a:xfrm>
                  <a:off x="6282130" y="3322876"/>
                  <a:ext cx="839465" cy="1923316"/>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grpSp>
        </p:grpSp>
        <p:sp>
          <p:nvSpPr>
            <p:cNvPr id="10" name="Freeform 29">
              <a:extLst>
                <a:ext uri="{FF2B5EF4-FFF2-40B4-BE49-F238E27FC236}">
                  <a16:creationId xmlns="" xmlns:a16="http://schemas.microsoft.com/office/drawing/2014/main" id="{21AF7625-D0D7-49F4-9BEA-FEA2FDC1D8DC}"/>
                </a:ext>
              </a:extLst>
            </p:cNvPr>
            <p:cNvSpPr>
              <a:spLocks noEditPoints="1"/>
            </p:cNvSpPr>
            <p:nvPr/>
          </p:nvSpPr>
          <p:spPr bwMode="gray">
            <a:xfrm>
              <a:off x="3607026" y="4922603"/>
              <a:ext cx="658586" cy="1509389"/>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p:spPr>
          <p:txBody>
            <a:bodyPr/>
            <a:lstStyle/>
            <a:p>
              <a:pPr>
                <a:defRPr/>
              </a:pPr>
              <a:endParaRPr lang="en-US" sz="1799">
                <a:solidFill>
                  <a:srgbClr val="5F5F5F"/>
                </a:solidFill>
              </a:endParaRPr>
            </a:p>
          </p:txBody>
        </p:sp>
        <p:sp>
          <p:nvSpPr>
            <p:cNvPr id="11" name="Freeform 1753">
              <a:extLst>
                <a:ext uri="{FF2B5EF4-FFF2-40B4-BE49-F238E27FC236}">
                  <a16:creationId xmlns="" xmlns:a16="http://schemas.microsoft.com/office/drawing/2014/main" id="{7E6996A6-5168-48CD-B22F-EDF1697CDEBC}"/>
                </a:ext>
              </a:extLst>
            </p:cNvPr>
            <p:cNvSpPr>
              <a:spLocks noEditPoints="1"/>
            </p:cNvSpPr>
            <p:nvPr/>
          </p:nvSpPr>
          <p:spPr bwMode="gray">
            <a:xfrm flipH="1">
              <a:off x="4341003" y="5133808"/>
              <a:ext cx="1187232" cy="1309270"/>
            </a:xfrm>
            <a:custGeom>
              <a:avLst/>
              <a:gdLst/>
              <a:ahLst/>
              <a:cxnLst>
                <a:cxn ang="0">
                  <a:pos x="0" y="332"/>
                </a:cxn>
                <a:cxn ang="0">
                  <a:pos x="18" y="93"/>
                </a:cxn>
                <a:cxn ang="0">
                  <a:pos x="144" y="146"/>
                </a:cxn>
                <a:cxn ang="0">
                  <a:pos x="152" y="320"/>
                </a:cxn>
                <a:cxn ang="0">
                  <a:pos x="170" y="331"/>
                </a:cxn>
                <a:cxn ang="0">
                  <a:pos x="170" y="66"/>
                </a:cxn>
                <a:cxn ang="0">
                  <a:pos x="297" y="1"/>
                </a:cxn>
                <a:cxn ang="0">
                  <a:pos x="303" y="331"/>
                </a:cxn>
                <a:cxn ang="0">
                  <a:pos x="322" y="351"/>
                </a:cxn>
                <a:cxn ang="0">
                  <a:pos x="279" y="93"/>
                </a:cxn>
                <a:cxn ang="0">
                  <a:pos x="246" y="70"/>
                </a:cxn>
                <a:cxn ang="0">
                  <a:pos x="251" y="92"/>
                </a:cxn>
                <a:cxn ang="0">
                  <a:pos x="227" y="235"/>
                </a:cxn>
                <a:cxn ang="0">
                  <a:pos x="209" y="212"/>
                </a:cxn>
                <a:cxn ang="0">
                  <a:pos x="194" y="230"/>
                </a:cxn>
                <a:cxn ang="0">
                  <a:pos x="227" y="235"/>
                </a:cxn>
                <a:cxn ang="0">
                  <a:pos x="227" y="92"/>
                </a:cxn>
                <a:cxn ang="0">
                  <a:pos x="195" y="70"/>
                </a:cxn>
                <a:cxn ang="0">
                  <a:pos x="44" y="187"/>
                </a:cxn>
                <a:cxn ang="0">
                  <a:pos x="76" y="165"/>
                </a:cxn>
                <a:cxn ang="0">
                  <a:pos x="44" y="187"/>
                </a:cxn>
                <a:cxn ang="0">
                  <a:pos x="96" y="165"/>
                </a:cxn>
                <a:cxn ang="0">
                  <a:pos x="128" y="187"/>
                </a:cxn>
                <a:cxn ang="0">
                  <a:pos x="227" y="165"/>
                </a:cxn>
                <a:cxn ang="0">
                  <a:pos x="194" y="183"/>
                </a:cxn>
                <a:cxn ang="0">
                  <a:pos x="227" y="188"/>
                </a:cxn>
                <a:cxn ang="0">
                  <a:pos x="279" y="165"/>
                </a:cxn>
                <a:cxn ang="0">
                  <a:pos x="247" y="187"/>
                </a:cxn>
                <a:cxn ang="0">
                  <a:pos x="279" y="165"/>
                </a:cxn>
                <a:cxn ang="0">
                  <a:pos x="43" y="230"/>
                </a:cxn>
                <a:cxn ang="0">
                  <a:pos x="76" y="235"/>
                </a:cxn>
                <a:cxn ang="0">
                  <a:pos x="43" y="212"/>
                </a:cxn>
                <a:cxn ang="0">
                  <a:pos x="127" y="212"/>
                </a:cxn>
                <a:cxn ang="0">
                  <a:pos x="96" y="235"/>
                </a:cxn>
                <a:cxn ang="0">
                  <a:pos x="127" y="235"/>
                </a:cxn>
                <a:cxn ang="0">
                  <a:pos x="262" y="212"/>
                </a:cxn>
                <a:cxn ang="0">
                  <a:pos x="251" y="235"/>
                </a:cxn>
                <a:cxn ang="0">
                  <a:pos x="279" y="212"/>
                </a:cxn>
                <a:cxn ang="0">
                  <a:pos x="227" y="139"/>
                </a:cxn>
                <a:cxn ang="0">
                  <a:pos x="194" y="118"/>
                </a:cxn>
                <a:cxn ang="0">
                  <a:pos x="247" y="139"/>
                </a:cxn>
                <a:cxn ang="0">
                  <a:pos x="279" y="118"/>
                </a:cxn>
                <a:cxn ang="0">
                  <a:pos x="247" y="139"/>
                </a:cxn>
                <a:cxn ang="0">
                  <a:pos x="195" y="282"/>
                </a:cxn>
                <a:cxn ang="0">
                  <a:pos x="227" y="260"/>
                </a:cxn>
                <a:cxn ang="0">
                  <a:pos x="44" y="329"/>
                </a:cxn>
                <a:cxn ang="0">
                  <a:pos x="76" y="308"/>
                </a:cxn>
                <a:cxn ang="0">
                  <a:pos x="44" y="329"/>
                </a:cxn>
                <a:cxn ang="0">
                  <a:pos x="96" y="330"/>
                </a:cxn>
                <a:cxn ang="0">
                  <a:pos x="128" y="308"/>
                </a:cxn>
                <a:cxn ang="0">
                  <a:pos x="194" y="329"/>
                </a:cxn>
                <a:cxn ang="0">
                  <a:pos x="227" y="308"/>
                </a:cxn>
                <a:cxn ang="0">
                  <a:pos x="194" y="329"/>
                </a:cxn>
                <a:cxn ang="0">
                  <a:pos x="247" y="329"/>
                </a:cxn>
                <a:cxn ang="0">
                  <a:pos x="279" y="307"/>
                </a:cxn>
                <a:cxn ang="0">
                  <a:pos x="76" y="282"/>
                </a:cxn>
                <a:cxn ang="0">
                  <a:pos x="44" y="260"/>
                </a:cxn>
                <a:cxn ang="0">
                  <a:pos x="76" y="282"/>
                </a:cxn>
                <a:cxn ang="0">
                  <a:pos x="96" y="282"/>
                </a:cxn>
                <a:cxn ang="0">
                  <a:pos x="128" y="260"/>
                </a:cxn>
                <a:cxn ang="0">
                  <a:pos x="247" y="260"/>
                </a:cxn>
                <a:cxn ang="0">
                  <a:pos x="279" y="282"/>
                </a:cxn>
                <a:cxn ang="0">
                  <a:pos x="247" y="260"/>
                </a:cxn>
              </a:cxnLst>
              <a:rect l="0" t="0" r="r" b="b"/>
              <a:pathLst>
                <a:path w="322" h="351">
                  <a:moveTo>
                    <a:pt x="0" y="351"/>
                  </a:moveTo>
                  <a:cubicBezTo>
                    <a:pt x="0" y="345"/>
                    <a:pt x="0" y="339"/>
                    <a:pt x="0" y="332"/>
                  </a:cubicBezTo>
                  <a:cubicBezTo>
                    <a:pt x="6" y="332"/>
                    <a:pt x="12" y="331"/>
                    <a:pt x="18" y="331"/>
                  </a:cubicBezTo>
                  <a:cubicBezTo>
                    <a:pt x="18" y="252"/>
                    <a:pt x="18" y="173"/>
                    <a:pt x="18" y="93"/>
                  </a:cubicBezTo>
                  <a:cubicBezTo>
                    <a:pt x="30" y="97"/>
                    <a:pt x="39" y="101"/>
                    <a:pt x="49" y="105"/>
                  </a:cubicBezTo>
                  <a:cubicBezTo>
                    <a:pt x="81" y="119"/>
                    <a:pt x="112" y="133"/>
                    <a:pt x="144" y="146"/>
                  </a:cubicBezTo>
                  <a:cubicBezTo>
                    <a:pt x="150" y="149"/>
                    <a:pt x="152" y="153"/>
                    <a:pt x="152" y="159"/>
                  </a:cubicBezTo>
                  <a:cubicBezTo>
                    <a:pt x="152" y="213"/>
                    <a:pt x="152" y="266"/>
                    <a:pt x="152" y="320"/>
                  </a:cubicBezTo>
                  <a:cubicBezTo>
                    <a:pt x="152" y="323"/>
                    <a:pt x="152" y="327"/>
                    <a:pt x="152" y="331"/>
                  </a:cubicBezTo>
                  <a:cubicBezTo>
                    <a:pt x="158" y="331"/>
                    <a:pt x="163" y="331"/>
                    <a:pt x="170" y="331"/>
                  </a:cubicBezTo>
                  <a:cubicBezTo>
                    <a:pt x="170" y="327"/>
                    <a:pt x="170" y="323"/>
                    <a:pt x="170" y="319"/>
                  </a:cubicBezTo>
                  <a:cubicBezTo>
                    <a:pt x="170" y="235"/>
                    <a:pt x="170" y="151"/>
                    <a:pt x="170" y="66"/>
                  </a:cubicBezTo>
                  <a:cubicBezTo>
                    <a:pt x="170" y="59"/>
                    <a:pt x="172" y="55"/>
                    <a:pt x="179" y="52"/>
                  </a:cubicBezTo>
                  <a:cubicBezTo>
                    <a:pt x="219" y="35"/>
                    <a:pt x="258" y="18"/>
                    <a:pt x="297" y="1"/>
                  </a:cubicBezTo>
                  <a:cubicBezTo>
                    <a:pt x="299" y="1"/>
                    <a:pt x="300" y="0"/>
                    <a:pt x="303" y="0"/>
                  </a:cubicBezTo>
                  <a:cubicBezTo>
                    <a:pt x="303" y="110"/>
                    <a:pt x="303" y="220"/>
                    <a:pt x="303" y="331"/>
                  </a:cubicBezTo>
                  <a:cubicBezTo>
                    <a:pt x="309" y="331"/>
                    <a:pt x="315" y="332"/>
                    <a:pt x="322" y="332"/>
                  </a:cubicBezTo>
                  <a:cubicBezTo>
                    <a:pt x="322" y="339"/>
                    <a:pt x="322" y="345"/>
                    <a:pt x="322" y="351"/>
                  </a:cubicBezTo>
                  <a:cubicBezTo>
                    <a:pt x="215" y="351"/>
                    <a:pt x="108" y="351"/>
                    <a:pt x="0" y="351"/>
                  </a:cubicBezTo>
                  <a:close/>
                  <a:moveTo>
                    <a:pt x="279" y="93"/>
                  </a:moveTo>
                  <a:cubicBezTo>
                    <a:pt x="279" y="84"/>
                    <a:pt x="279" y="77"/>
                    <a:pt x="279" y="70"/>
                  </a:cubicBezTo>
                  <a:cubicBezTo>
                    <a:pt x="268" y="70"/>
                    <a:pt x="258" y="70"/>
                    <a:pt x="246" y="70"/>
                  </a:cubicBezTo>
                  <a:cubicBezTo>
                    <a:pt x="246" y="76"/>
                    <a:pt x="246" y="82"/>
                    <a:pt x="247" y="88"/>
                  </a:cubicBezTo>
                  <a:cubicBezTo>
                    <a:pt x="247" y="89"/>
                    <a:pt x="250" y="92"/>
                    <a:pt x="251" y="92"/>
                  </a:cubicBezTo>
                  <a:cubicBezTo>
                    <a:pt x="260" y="93"/>
                    <a:pt x="269" y="93"/>
                    <a:pt x="279" y="93"/>
                  </a:cubicBezTo>
                  <a:close/>
                  <a:moveTo>
                    <a:pt x="227" y="235"/>
                  </a:moveTo>
                  <a:cubicBezTo>
                    <a:pt x="227" y="227"/>
                    <a:pt x="227" y="220"/>
                    <a:pt x="227" y="212"/>
                  </a:cubicBezTo>
                  <a:cubicBezTo>
                    <a:pt x="221" y="212"/>
                    <a:pt x="215" y="212"/>
                    <a:pt x="209" y="212"/>
                  </a:cubicBezTo>
                  <a:cubicBezTo>
                    <a:pt x="193" y="212"/>
                    <a:pt x="194" y="209"/>
                    <a:pt x="194" y="227"/>
                  </a:cubicBezTo>
                  <a:cubicBezTo>
                    <a:pt x="194" y="228"/>
                    <a:pt x="194" y="229"/>
                    <a:pt x="194" y="230"/>
                  </a:cubicBezTo>
                  <a:cubicBezTo>
                    <a:pt x="196" y="232"/>
                    <a:pt x="198" y="235"/>
                    <a:pt x="200" y="235"/>
                  </a:cubicBezTo>
                  <a:cubicBezTo>
                    <a:pt x="208" y="236"/>
                    <a:pt x="217" y="235"/>
                    <a:pt x="227" y="235"/>
                  </a:cubicBezTo>
                  <a:close/>
                  <a:moveTo>
                    <a:pt x="195" y="92"/>
                  </a:moveTo>
                  <a:cubicBezTo>
                    <a:pt x="206" y="92"/>
                    <a:pt x="216" y="92"/>
                    <a:pt x="227" y="92"/>
                  </a:cubicBezTo>
                  <a:cubicBezTo>
                    <a:pt x="227" y="84"/>
                    <a:pt x="227" y="77"/>
                    <a:pt x="227" y="70"/>
                  </a:cubicBezTo>
                  <a:cubicBezTo>
                    <a:pt x="216" y="70"/>
                    <a:pt x="205" y="70"/>
                    <a:pt x="195" y="70"/>
                  </a:cubicBezTo>
                  <a:cubicBezTo>
                    <a:pt x="195" y="78"/>
                    <a:pt x="195" y="84"/>
                    <a:pt x="195" y="92"/>
                  </a:cubicBezTo>
                  <a:close/>
                  <a:moveTo>
                    <a:pt x="44" y="187"/>
                  </a:moveTo>
                  <a:cubicBezTo>
                    <a:pt x="55" y="187"/>
                    <a:pt x="65" y="187"/>
                    <a:pt x="76" y="187"/>
                  </a:cubicBezTo>
                  <a:cubicBezTo>
                    <a:pt x="76" y="179"/>
                    <a:pt x="76" y="172"/>
                    <a:pt x="76" y="165"/>
                  </a:cubicBezTo>
                  <a:cubicBezTo>
                    <a:pt x="65" y="165"/>
                    <a:pt x="54" y="165"/>
                    <a:pt x="44" y="165"/>
                  </a:cubicBezTo>
                  <a:cubicBezTo>
                    <a:pt x="44" y="173"/>
                    <a:pt x="44" y="180"/>
                    <a:pt x="44" y="187"/>
                  </a:cubicBezTo>
                  <a:close/>
                  <a:moveTo>
                    <a:pt x="128" y="165"/>
                  </a:moveTo>
                  <a:cubicBezTo>
                    <a:pt x="118" y="165"/>
                    <a:pt x="107" y="165"/>
                    <a:pt x="96" y="165"/>
                  </a:cubicBezTo>
                  <a:cubicBezTo>
                    <a:pt x="96" y="173"/>
                    <a:pt x="96" y="180"/>
                    <a:pt x="96" y="187"/>
                  </a:cubicBezTo>
                  <a:cubicBezTo>
                    <a:pt x="107" y="187"/>
                    <a:pt x="117" y="187"/>
                    <a:pt x="128" y="187"/>
                  </a:cubicBezTo>
                  <a:cubicBezTo>
                    <a:pt x="128" y="180"/>
                    <a:pt x="128" y="174"/>
                    <a:pt x="128" y="165"/>
                  </a:cubicBezTo>
                  <a:close/>
                  <a:moveTo>
                    <a:pt x="227" y="165"/>
                  </a:moveTo>
                  <a:cubicBezTo>
                    <a:pt x="216" y="165"/>
                    <a:pt x="206" y="165"/>
                    <a:pt x="194" y="165"/>
                  </a:cubicBezTo>
                  <a:cubicBezTo>
                    <a:pt x="194" y="171"/>
                    <a:pt x="194" y="177"/>
                    <a:pt x="194" y="183"/>
                  </a:cubicBezTo>
                  <a:cubicBezTo>
                    <a:pt x="195" y="185"/>
                    <a:pt x="197" y="187"/>
                    <a:pt x="199" y="187"/>
                  </a:cubicBezTo>
                  <a:cubicBezTo>
                    <a:pt x="208" y="188"/>
                    <a:pt x="217" y="188"/>
                    <a:pt x="227" y="188"/>
                  </a:cubicBezTo>
                  <a:cubicBezTo>
                    <a:pt x="227" y="179"/>
                    <a:pt x="227" y="173"/>
                    <a:pt x="227" y="165"/>
                  </a:cubicBezTo>
                  <a:close/>
                  <a:moveTo>
                    <a:pt x="279" y="165"/>
                  </a:moveTo>
                  <a:cubicBezTo>
                    <a:pt x="268" y="165"/>
                    <a:pt x="258" y="165"/>
                    <a:pt x="247" y="165"/>
                  </a:cubicBezTo>
                  <a:cubicBezTo>
                    <a:pt x="247" y="173"/>
                    <a:pt x="247" y="180"/>
                    <a:pt x="247" y="187"/>
                  </a:cubicBezTo>
                  <a:cubicBezTo>
                    <a:pt x="258" y="187"/>
                    <a:pt x="268" y="187"/>
                    <a:pt x="279" y="187"/>
                  </a:cubicBezTo>
                  <a:cubicBezTo>
                    <a:pt x="279" y="179"/>
                    <a:pt x="279" y="172"/>
                    <a:pt x="279" y="165"/>
                  </a:cubicBezTo>
                  <a:close/>
                  <a:moveTo>
                    <a:pt x="43" y="212"/>
                  </a:moveTo>
                  <a:cubicBezTo>
                    <a:pt x="43" y="218"/>
                    <a:pt x="43" y="225"/>
                    <a:pt x="43" y="230"/>
                  </a:cubicBezTo>
                  <a:cubicBezTo>
                    <a:pt x="44" y="232"/>
                    <a:pt x="46" y="235"/>
                    <a:pt x="48" y="235"/>
                  </a:cubicBezTo>
                  <a:cubicBezTo>
                    <a:pt x="57" y="235"/>
                    <a:pt x="66" y="235"/>
                    <a:pt x="76" y="235"/>
                  </a:cubicBezTo>
                  <a:cubicBezTo>
                    <a:pt x="76" y="227"/>
                    <a:pt x="76" y="219"/>
                    <a:pt x="76" y="212"/>
                  </a:cubicBezTo>
                  <a:cubicBezTo>
                    <a:pt x="65" y="212"/>
                    <a:pt x="55" y="212"/>
                    <a:pt x="43" y="212"/>
                  </a:cubicBezTo>
                  <a:close/>
                  <a:moveTo>
                    <a:pt x="127" y="235"/>
                  </a:moveTo>
                  <a:cubicBezTo>
                    <a:pt x="127" y="227"/>
                    <a:pt x="127" y="219"/>
                    <a:pt x="127" y="212"/>
                  </a:cubicBezTo>
                  <a:cubicBezTo>
                    <a:pt x="116" y="212"/>
                    <a:pt x="106" y="212"/>
                    <a:pt x="96" y="212"/>
                  </a:cubicBezTo>
                  <a:cubicBezTo>
                    <a:pt x="96" y="220"/>
                    <a:pt x="96" y="227"/>
                    <a:pt x="96" y="235"/>
                  </a:cubicBezTo>
                  <a:cubicBezTo>
                    <a:pt x="105" y="235"/>
                    <a:pt x="112" y="235"/>
                    <a:pt x="120" y="235"/>
                  </a:cubicBezTo>
                  <a:cubicBezTo>
                    <a:pt x="122" y="235"/>
                    <a:pt x="125" y="235"/>
                    <a:pt x="127" y="235"/>
                  </a:cubicBezTo>
                  <a:close/>
                  <a:moveTo>
                    <a:pt x="279" y="212"/>
                  </a:moveTo>
                  <a:cubicBezTo>
                    <a:pt x="273" y="212"/>
                    <a:pt x="267" y="212"/>
                    <a:pt x="262" y="212"/>
                  </a:cubicBezTo>
                  <a:cubicBezTo>
                    <a:pt x="245" y="212"/>
                    <a:pt x="244" y="213"/>
                    <a:pt x="246" y="230"/>
                  </a:cubicBezTo>
                  <a:cubicBezTo>
                    <a:pt x="247" y="232"/>
                    <a:pt x="249" y="235"/>
                    <a:pt x="251" y="235"/>
                  </a:cubicBezTo>
                  <a:cubicBezTo>
                    <a:pt x="260" y="235"/>
                    <a:pt x="269" y="235"/>
                    <a:pt x="279" y="235"/>
                  </a:cubicBezTo>
                  <a:cubicBezTo>
                    <a:pt x="279" y="227"/>
                    <a:pt x="279" y="220"/>
                    <a:pt x="279" y="212"/>
                  </a:cubicBezTo>
                  <a:close/>
                  <a:moveTo>
                    <a:pt x="194" y="139"/>
                  </a:moveTo>
                  <a:cubicBezTo>
                    <a:pt x="206" y="139"/>
                    <a:pt x="216" y="139"/>
                    <a:pt x="227" y="139"/>
                  </a:cubicBezTo>
                  <a:cubicBezTo>
                    <a:pt x="227" y="132"/>
                    <a:pt x="227" y="125"/>
                    <a:pt x="227" y="118"/>
                  </a:cubicBezTo>
                  <a:cubicBezTo>
                    <a:pt x="216" y="118"/>
                    <a:pt x="205" y="118"/>
                    <a:pt x="194" y="118"/>
                  </a:cubicBezTo>
                  <a:cubicBezTo>
                    <a:pt x="194" y="125"/>
                    <a:pt x="194" y="132"/>
                    <a:pt x="194" y="139"/>
                  </a:cubicBezTo>
                  <a:close/>
                  <a:moveTo>
                    <a:pt x="247" y="139"/>
                  </a:moveTo>
                  <a:cubicBezTo>
                    <a:pt x="258" y="139"/>
                    <a:pt x="268" y="139"/>
                    <a:pt x="279" y="139"/>
                  </a:cubicBezTo>
                  <a:cubicBezTo>
                    <a:pt x="279" y="132"/>
                    <a:pt x="279" y="125"/>
                    <a:pt x="279" y="118"/>
                  </a:cubicBezTo>
                  <a:cubicBezTo>
                    <a:pt x="268" y="118"/>
                    <a:pt x="257" y="118"/>
                    <a:pt x="247" y="118"/>
                  </a:cubicBezTo>
                  <a:cubicBezTo>
                    <a:pt x="247" y="125"/>
                    <a:pt x="247" y="132"/>
                    <a:pt x="247" y="139"/>
                  </a:cubicBezTo>
                  <a:close/>
                  <a:moveTo>
                    <a:pt x="195" y="260"/>
                  </a:moveTo>
                  <a:cubicBezTo>
                    <a:pt x="195" y="268"/>
                    <a:pt x="195" y="274"/>
                    <a:pt x="195" y="282"/>
                  </a:cubicBezTo>
                  <a:cubicBezTo>
                    <a:pt x="206" y="282"/>
                    <a:pt x="216" y="282"/>
                    <a:pt x="227" y="282"/>
                  </a:cubicBezTo>
                  <a:cubicBezTo>
                    <a:pt x="227" y="274"/>
                    <a:pt x="227" y="267"/>
                    <a:pt x="227" y="260"/>
                  </a:cubicBezTo>
                  <a:cubicBezTo>
                    <a:pt x="216" y="260"/>
                    <a:pt x="206" y="260"/>
                    <a:pt x="195" y="260"/>
                  </a:cubicBezTo>
                  <a:close/>
                  <a:moveTo>
                    <a:pt x="44" y="329"/>
                  </a:moveTo>
                  <a:cubicBezTo>
                    <a:pt x="55" y="329"/>
                    <a:pt x="65" y="329"/>
                    <a:pt x="76" y="329"/>
                  </a:cubicBezTo>
                  <a:cubicBezTo>
                    <a:pt x="76" y="322"/>
                    <a:pt x="76" y="315"/>
                    <a:pt x="76" y="308"/>
                  </a:cubicBezTo>
                  <a:cubicBezTo>
                    <a:pt x="65" y="308"/>
                    <a:pt x="54" y="308"/>
                    <a:pt x="44" y="308"/>
                  </a:cubicBezTo>
                  <a:cubicBezTo>
                    <a:pt x="44" y="315"/>
                    <a:pt x="44" y="322"/>
                    <a:pt x="44" y="329"/>
                  </a:cubicBezTo>
                  <a:close/>
                  <a:moveTo>
                    <a:pt x="96" y="308"/>
                  </a:moveTo>
                  <a:cubicBezTo>
                    <a:pt x="96" y="315"/>
                    <a:pt x="96" y="322"/>
                    <a:pt x="96" y="330"/>
                  </a:cubicBezTo>
                  <a:cubicBezTo>
                    <a:pt x="107" y="330"/>
                    <a:pt x="117" y="330"/>
                    <a:pt x="128" y="330"/>
                  </a:cubicBezTo>
                  <a:cubicBezTo>
                    <a:pt x="128" y="322"/>
                    <a:pt x="128" y="315"/>
                    <a:pt x="128" y="308"/>
                  </a:cubicBezTo>
                  <a:cubicBezTo>
                    <a:pt x="117" y="308"/>
                    <a:pt x="107" y="308"/>
                    <a:pt x="96" y="308"/>
                  </a:cubicBezTo>
                  <a:close/>
                  <a:moveTo>
                    <a:pt x="194" y="329"/>
                  </a:moveTo>
                  <a:cubicBezTo>
                    <a:pt x="206" y="329"/>
                    <a:pt x="216" y="329"/>
                    <a:pt x="227" y="329"/>
                  </a:cubicBezTo>
                  <a:cubicBezTo>
                    <a:pt x="227" y="322"/>
                    <a:pt x="227" y="315"/>
                    <a:pt x="227" y="308"/>
                  </a:cubicBezTo>
                  <a:cubicBezTo>
                    <a:pt x="216" y="308"/>
                    <a:pt x="205" y="308"/>
                    <a:pt x="194" y="308"/>
                  </a:cubicBezTo>
                  <a:cubicBezTo>
                    <a:pt x="194" y="315"/>
                    <a:pt x="194" y="322"/>
                    <a:pt x="194" y="329"/>
                  </a:cubicBezTo>
                  <a:close/>
                  <a:moveTo>
                    <a:pt x="247" y="307"/>
                  </a:moveTo>
                  <a:cubicBezTo>
                    <a:pt x="247" y="315"/>
                    <a:pt x="247" y="322"/>
                    <a:pt x="247" y="329"/>
                  </a:cubicBezTo>
                  <a:cubicBezTo>
                    <a:pt x="258" y="329"/>
                    <a:pt x="269" y="329"/>
                    <a:pt x="279" y="329"/>
                  </a:cubicBezTo>
                  <a:cubicBezTo>
                    <a:pt x="279" y="322"/>
                    <a:pt x="279" y="315"/>
                    <a:pt x="279" y="307"/>
                  </a:cubicBezTo>
                  <a:cubicBezTo>
                    <a:pt x="268" y="307"/>
                    <a:pt x="258" y="307"/>
                    <a:pt x="247" y="307"/>
                  </a:cubicBezTo>
                  <a:close/>
                  <a:moveTo>
                    <a:pt x="76" y="282"/>
                  </a:moveTo>
                  <a:cubicBezTo>
                    <a:pt x="76" y="274"/>
                    <a:pt x="76" y="267"/>
                    <a:pt x="76" y="260"/>
                  </a:cubicBezTo>
                  <a:cubicBezTo>
                    <a:pt x="65" y="260"/>
                    <a:pt x="55" y="260"/>
                    <a:pt x="44" y="260"/>
                  </a:cubicBezTo>
                  <a:cubicBezTo>
                    <a:pt x="44" y="267"/>
                    <a:pt x="44" y="274"/>
                    <a:pt x="44" y="282"/>
                  </a:cubicBezTo>
                  <a:cubicBezTo>
                    <a:pt x="55" y="282"/>
                    <a:pt x="65" y="282"/>
                    <a:pt x="76" y="282"/>
                  </a:cubicBezTo>
                  <a:close/>
                  <a:moveTo>
                    <a:pt x="96" y="260"/>
                  </a:moveTo>
                  <a:cubicBezTo>
                    <a:pt x="96" y="268"/>
                    <a:pt x="96" y="274"/>
                    <a:pt x="96" y="282"/>
                  </a:cubicBezTo>
                  <a:cubicBezTo>
                    <a:pt x="107" y="282"/>
                    <a:pt x="117" y="282"/>
                    <a:pt x="128" y="282"/>
                  </a:cubicBezTo>
                  <a:cubicBezTo>
                    <a:pt x="128" y="274"/>
                    <a:pt x="128" y="267"/>
                    <a:pt x="128" y="260"/>
                  </a:cubicBezTo>
                  <a:cubicBezTo>
                    <a:pt x="117" y="260"/>
                    <a:pt x="107" y="260"/>
                    <a:pt x="96" y="260"/>
                  </a:cubicBezTo>
                  <a:close/>
                  <a:moveTo>
                    <a:pt x="247" y="260"/>
                  </a:moveTo>
                  <a:cubicBezTo>
                    <a:pt x="247" y="267"/>
                    <a:pt x="247" y="274"/>
                    <a:pt x="247" y="282"/>
                  </a:cubicBezTo>
                  <a:cubicBezTo>
                    <a:pt x="258" y="282"/>
                    <a:pt x="268" y="282"/>
                    <a:pt x="279" y="282"/>
                  </a:cubicBezTo>
                  <a:cubicBezTo>
                    <a:pt x="279" y="274"/>
                    <a:pt x="279" y="267"/>
                    <a:pt x="279" y="260"/>
                  </a:cubicBezTo>
                  <a:cubicBezTo>
                    <a:pt x="268" y="260"/>
                    <a:pt x="258" y="260"/>
                    <a:pt x="247" y="260"/>
                  </a:cubicBezTo>
                  <a:close/>
                </a:path>
              </a:pathLst>
            </a:custGeom>
            <a:solidFill>
              <a:schemeClr val="bg2">
                <a:lumMod val="90000"/>
              </a:schemeClr>
            </a:solidFill>
            <a:ln w="9525">
              <a:noFill/>
              <a:round/>
              <a:headEnd/>
              <a:tailEnd/>
            </a:ln>
          </p:spPr>
          <p:txBody>
            <a:bodyPr/>
            <a:lstStyle/>
            <a:p>
              <a:pPr>
                <a:defRPr/>
              </a:pPr>
              <a:endParaRPr lang="en-US" sz="1799" dirty="0">
                <a:solidFill>
                  <a:srgbClr val="5F5F5F"/>
                </a:solidFill>
              </a:endParaRPr>
            </a:p>
          </p:txBody>
        </p:sp>
        <p:sp>
          <p:nvSpPr>
            <p:cNvPr id="12" name="Freeform 18">
              <a:extLst>
                <a:ext uri="{FF2B5EF4-FFF2-40B4-BE49-F238E27FC236}">
                  <a16:creationId xmlns="" xmlns:a16="http://schemas.microsoft.com/office/drawing/2014/main" id="{68CE3221-E204-4672-89C3-BFE2072B81EB}"/>
                </a:ext>
              </a:extLst>
            </p:cNvPr>
            <p:cNvSpPr>
              <a:spLocks noEditPoints="1"/>
            </p:cNvSpPr>
            <p:nvPr/>
          </p:nvSpPr>
          <p:spPr bwMode="gray">
            <a:xfrm>
              <a:off x="6796541" y="5382121"/>
              <a:ext cx="488839" cy="1067610"/>
            </a:xfrm>
            <a:custGeom>
              <a:avLst/>
              <a:gdLst>
                <a:gd name="T0" fmla="*/ 1311677693 w 425"/>
                <a:gd name="T1" fmla="*/ 1373648878 h 928"/>
                <a:gd name="T2" fmla="*/ 1246093990 w 425"/>
                <a:gd name="T3" fmla="*/ 104908174 h 928"/>
                <a:gd name="T4" fmla="*/ 1144438072 w 425"/>
                <a:gd name="T5" fmla="*/ 72124823 h 928"/>
                <a:gd name="T6" fmla="*/ 321361415 w 425"/>
                <a:gd name="T7" fmla="*/ 0 h 928"/>
                <a:gd name="T8" fmla="*/ 252498255 w 425"/>
                <a:gd name="T9" fmla="*/ 104908174 h 928"/>
                <a:gd name="T10" fmla="*/ 150842337 w 425"/>
                <a:gd name="T11" fmla="*/ 1373648878 h 928"/>
                <a:gd name="T12" fmla="*/ 78701531 w 425"/>
                <a:gd name="T13" fmla="*/ 1465444436 h 928"/>
                <a:gd name="T14" fmla="*/ 0 w 425"/>
                <a:gd name="T15" fmla="*/ 2147483647 h 928"/>
                <a:gd name="T16" fmla="*/ 1393656870 w 425"/>
                <a:gd name="T17" fmla="*/ 1465444436 h 928"/>
                <a:gd name="T18" fmla="*/ 363990732 w 425"/>
                <a:gd name="T19" fmla="*/ 2147483647 h 928"/>
                <a:gd name="T20" fmla="*/ 163960164 w 425"/>
                <a:gd name="T21" fmla="*/ 2147483647 h 928"/>
                <a:gd name="T22" fmla="*/ 363990732 w 425"/>
                <a:gd name="T23" fmla="*/ 2147483647 h 928"/>
                <a:gd name="T24" fmla="*/ 163960164 w 425"/>
                <a:gd name="T25" fmla="*/ 2147483647 h 928"/>
                <a:gd name="T26" fmla="*/ 363990732 w 425"/>
                <a:gd name="T27" fmla="*/ 2147483647 h 928"/>
                <a:gd name="T28" fmla="*/ 363990732 w 425"/>
                <a:gd name="T29" fmla="*/ 2147483647 h 928"/>
                <a:gd name="T30" fmla="*/ 163960164 w 425"/>
                <a:gd name="T31" fmla="*/ 1999822486 h 928"/>
                <a:gd name="T32" fmla="*/ 363990732 w 425"/>
                <a:gd name="T33" fmla="*/ 2147483647 h 928"/>
                <a:gd name="T34" fmla="*/ 163960164 w 425"/>
                <a:gd name="T35" fmla="*/ 1865408209 h 928"/>
                <a:gd name="T36" fmla="*/ 363990732 w 425"/>
                <a:gd name="T37" fmla="*/ 1681818903 h 928"/>
                <a:gd name="T38" fmla="*/ 577137316 w 425"/>
                <a:gd name="T39" fmla="*/ 1186780513 h 928"/>
                <a:gd name="T40" fmla="*/ 380386205 w 425"/>
                <a:gd name="T41" fmla="*/ 996633089 h 928"/>
                <a:gd name="T42" fmla="*/ 577137316 w 425"/>
                <a:gd name="T43" fmla="*/ 1186780513 h 928"/>
                <a:gd name="T44" fmla="*/ 380386205 w 425"/>
                <a:gd name="T45" fmla="*/ 858939752 h 928"/>
                <a:gd name="T46" fmla="*/ 577137316 w 425"/>
                <a:gd name="T47" fmla="*/ 675350447 h 928"/>
                <a:gd name="T48" fmla="*/ 577137316 w 425"/>
                <a:gd name="T49" fmla="*/ 540936169 h 928"/>
                <a:gd name="T50" fmla="*/ 380386205 w 425"/>
                <a:gd name="T51" fmla="*/ 354067805 h 928"/>
                <a:gd name="T52" fmla="*/ 577137316 w 425"/>
                <a:gd name="T53" fmla="*/ 540936169 h 928"/>
                <a:gd name="T54" fmla="*/ 596812246 w 425"/>
                <a:gd name="T55" fmla="*/ 2147483647 h 928"/>
                <a:gd name="T56" fmla="*/ 790285711 w 425"/>
                <a:gd name="T57" fmla="*/ 2147483647 h 928"/>
                <a:gd name="T58" fmla="*/ 790285711 w 425"/>
                <a:gd name="T59" fmla="*/ 2147483647 h 928"/>
                <a:gd name="T60" fmla="*/ 596812246 w 425"/>
                <a:gd name="T61" fmla="*/ 2147483647 h 928"/>
                <a:gd name="T62" fmla="*/ 790285711 w 425"/>
                <a:gd name="T63" fmla="*/ 2147483647 h 928"/>
                <a:gd name="T64" fmla="*/ 596812246 w 425"/>
                <a:gd name="T65" fmla="*/ 2147483647 h 928"/>
                <a:gd name="T66" fmla="*/ 790285711 w 425"/>
                <a:gd name="T67" fmla="*/ 1999822486 h 928"/>
                <a:gd name="T68" fmla="*/ 790285711 w 425"/>
                <a:gd name="T69" fmla="*/ 1865408209 h 928"/>
                <a:gd name="T70" fmla="*/ 596812246 w 425"/>
                <a:gd name="T71" fmla="*/ 1681818903 h 928"/>
                <a:gd name="T72" fmla="*/ 790285711 w 425"/>
                <a:gd name="T73" fmla="*/ 1865408209 h 928"/>
                <a:gd name="T74" fmla="*/ 813240097 w 425"/>
                <a:gd name="T75" fmla="*/ 1186780513 h 928"/>
                <a:gd name="T76" fmla="*/ 1013270665 w 425"/>
                <a:gd name="T77" fmla="*/ 996633089 h 928"/>
                <a:gd name="T78" fmla="*/ 1013270665 w 425"/>
                <a:gd name="T79" fmla="*/ 858939752 h 928"/>
                <a:gd name="T80" fmla="*/ 813240097 w 425"/>
                <a:gd name="T81" fmla="*/ 675350447 h 928"/>
                <a:gd name="T82" fmla="*/ 1013270665 w 425"/>
                <a:gd name="T83" fmla="*/ 858939752 h 928"/>
                <a:gd name="T84" fmla="*/ 813240097 w 425"/>
                <a:gd name="T85" fmla="*/ 540936169 h 928"/>
                <a:gd name="T86" fmla="*/ 1013270665 w 425"/>
                <a:gd name="T87" fmla="*/ 354067805 h 928"/>
                <a:gd name="T88" fmla="*/ 1226417249 w 425"/>
                <a:gd name="T89" fmla="*/ 2147483647 h 928"/>
                <a:gd name="T90" fmla="*/ 1023109035 w 425"/>
                <a:gd name="T91" fmla="*/ 2147483647 h 928"/>
                <a:gd name="T92" fmla="*/ 1226417249 w 425"/>
                <a:gd name="T93" fmla="*/ 2147483647 h 928"/>
                <a:gd name="T94" fmla="*/ 1023109035 w 425"/>
                <a:gd name="T95" fmla="*/ 2147483647 h 928"/>
                <a:gd name="T96" fmla="*/ 1226417249 w 425"/>
                <a:gd name="T97" fmla="*/ 2147483647 h 928"/>
                <a:gd name="T98" fmla="*/ 1226417249 w 425"/>
                <a:gd name="T99" fmla="*/ 2147483647 h 928"/>
                <a:gd name="T100" fmla="*/ 1023109035 w 425"/>
                <a:gd name="T101" fmla="*/ 1999822486 h 928"/>
                <a:gd name="T102" fmla="*/ 1226417249 w 425"/>
                <a:gd name="T103" fmla="*/ 2147483647 h 928"/>
                <a:gd name="T104" fmla="*/ 1023109035 w 425"/>
                <a:gd name="T105" fmla="*/ 1865408209 h 928"/>
                <a:gd name="T106" fmla="*/ 1226417249 w 425"/>
                <a:gd name="T107" fmla="*/ 1681818903 h 9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5"/>
                <a:gd name="T163" fmla="*/ 0 h 928"/>
                <a:gd name="T164" fmla="*/ 425 w 425"/>
                <a:gd name="T165" fmla="*/ 928 h 92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5" h="928">
                  <a:moveTo>
                    <a:pt x="400" y="447"/>
                  </a:moveTo>
                  <a:cubicBezTo>
                    <a:pt x="400" y="419"/>
                    <a:pt x="400" y="419"/>
                    <a:pt x="400" y="419"/>
                  </a:cubicBezTo>
                  <a:cubicBezTo>
                    <a:pt x="380" y="419"/>
                    <a:pt x="380" y="419"/>
                    <a:pt x="380" y="419"/>
                  </a:cubicBezTo>
                  <a:cubicBezTo>
                    <a:pt x="380" y="32"/>
                    <a:pt x="380" y="32"/>
                    <a:pt x="380" y="32"/>
                  </a:cubicBezTo>
                  <a:cubicBezTo>
                    <a:pt x="349" y="32"/>
                    <a:pt x="349" y="32"/>
                    <a:pt x="349" y="32"/>
                  </a:cubicBezTo>
                  <a:cubicBezTo>
                    <a:pt x="349" y="22"/>
                    <a:pt x="349" y="22"/>
                    <a:pt x="349" y="22"/>
                  </a:cubicBezTo>
                  <a:cubicBezTo>
                    <a:pt x="349" y="10"/>
                    <a:pt x="339" y="0"/>
                    <a:pt x="327" y="0"/>
                  </a:cubicBezTo>
                  <a:cubicBezTo>
                    <a:pt x="327" y="0"/>
                    <a:pt x="327" y="0"/>
                    <a:pt x="98" y="0"/>
                  </a:cubicBezTo>
                  <a:cubicBezTo>
                    <a:pt x="86" y="0"/>
                    <a:pt x="77" y="10"/>
                    <a:pt x="77" y="22"/>
                  </a:cubicBezTo>
                  <a:cubicBezTo>
                    <a:pt x="77" y="22"/>
                    <a:pt x="77" y="22"/>
                    <a:pt x="77" y="32"/>
                  </a:cubicBezTo>
                  <a:cubicBezTo>
                    <a:pt x="46" y="32"/>
                    <a:pt x="46" y="32"/>
                    <a:pt x="46" y="32"/>
                  </a:cubicBezTo>
                  <a:cubicBezTo>
                    <a:pt x="46" y="419"/>
                    <a:pt x="46" y="419"/>
                    <a:pt x="46" y="419"/>
                  </a:cubicBezTo>
                  <a:cubicBezTo>
                    <a:pt x="24" y="419"/>
                    <a:pt x="24" y="419"/>
                    <a:pt x="24" y="419"/>
                  </a:cubicBezTo>
                  <a:cubicBezTo>
                    <a:pt x="24" y="447"/>
                    <a:pt x="24" y="447"/>
                    <a:pt x="24" y="447"/>
                  </a:cubicBezTo>
                  <a:cubicBezTo>
                    <a:pt x="0" y="447"/>
                    <a:pt x="0" y="447"/>
                    <a:pt x="0" y="447"/>
                  </a:cubicBezTo>
                  <a:cubicBezTo>
                    <a:pt x="0" y="928"/>
                    <a:pt x="0" y="928"/>
                    <a:pt x="0" y="928"/>
                  </a:cubicBezTo>
                  <a:cubicBezTo>
                    <a:pt x="425" y="928"/>
                    <a:pt x="425" y="928"/>
                    <a:pt x="425" y="928"/>
                  </a:cubicBezTo>
                  <a:cubicBezTo>
                    <a:pt x="425" y="447"/>
                    <a:pt x="425" y="447"/>
                    <a:pt x="425" y="447"/>
                  </a:cubicBezTo>
                  <a:lnTo>
                    <a:pt x="400" y="447"/>
                  </a:lnTo>
                  <a:close/>
                  <a:moveTo>
                    <a:pt x="111" y="864"/>
                  </a:moveTo>
                  <a:cubicBezTo>
                    <a:pt x="50" y="864"/>
                    <a:pt x="50" y="864"/>
                    <a:pt x="50" y="864"/>
                  </a:cubicBezTo>
                  <a:cubicBezTo>
                    <a:pt x="50" y="805"/>
                    <a:pt x="50" y="805"/>
                    <a:pt x="50" y="805"/>
                  </a:cubicBezTo>
                  <a:cubicBezTo>
                    <a:pt x="111" y="805"/>
                    <a:pt x="111" y="805"/>
                    <a:pt x="111" y="805"/>
                  </a:cubicBezTo>
                  <a:lnTo>
                    <a:pt x="111" y="864"/>
                  </a:lnTo>
                  <a:close/>
                  <a:moveTo>
                    <a:pt x="111" y="765"/>
                  </a:moveTo>
                  <a:cubicBezTo>
                    <a:pt x="50" y="765"/>
                    <a:pt x="50" y="765"/>
                    <a:pt x="50" y="765"/>
                  </a:cubicBezTo>
                  <a:cubicBezTo>
                    <a:pt x="50" y="708"/>
                    <a:pt x="50" y="708"/>
                    <a:pt x="50" y="708"/>
                  </a:cubicBezTo>
                  <a:cubicBezTo>
                    <a:pt x="111" y="708"/>
                    <a:pt x="111" y="708"/>
                    <a:pt x="111" y="708"/>
                  </a:cubicBezTo>
                  <a:lnTo>
                    <a:pt x="111" y="765"/>
                  </a:lnTo>
                  <a:close/>
                  <a:moveTo>
                    <a:pt x="111" y="667"/>
                  </a:moveTo>
                  <a:cubicBezTo>
                    <a:pt x="50" y="667"/>
                    <a:pt x="50" y="667"/>
                    <a:pt x="50" y="667"/>
                  </a:cubicBezTo>
                  <a:cubicBezTo>
                    <a:pt x="50" y="610"/>
                    <a:pt x="50" y="610"/>
                    <a:pt x="50" y="610"/>
                  </a:cubicBezTo>
                  <a:cubicBezTo>
                    <a:pt x="111" y="610"/>
                    <a:pt x="111" y="610"/>
                    <a:pt x="111" y="610"/>
                  </a:cubicBezTo>
                  <a:lnTo>
                    <a:pt x="111" y="667"/>
                  </a:lnTo>
                  <a:close/>
                  <a:moveTo>
                    <a:pt x="111" y="569"/>
                  </a:moveTo>
                  <a:cubicBezTo>
                    <a:pt x="50" y="569"/>
                    <a:pt x="50" y="569"/>
                    <a:pt x="50" y="569"/>
                  </a:cubicBezTo>
                  <a:cubicBezTo>
                    <a:pt x="50" y="513"/>
                    <a:pt x="50" y="513"/>
                    <a:pt x="50" y="513"/>
                  </a:cubicBezTo>
                  <a:cubicBezTo>
                    <a:pt x="111" y="513"/>
                    <a:pt x="111" y="513"/>
                    <a:pt x="111" y="513"/>
                  </a:cubicBezTo>
                  <a:lnTo>
                    <a:pt x="111" y="569"/>
                  </a:lnTo>
                  <a:close/>
                  <a:moveTo>
                    <a:pt x="176" y="362"/>
                  </a:moveTo>
                  <a:cubicBezTo>
                    <a:pt x="116" y="362"/>
                    <a:pt x="116" y="362"/>
                    <a:pt x="116" y="362"/>
                  </a:cubicBezTo>
                  <a:cubicBezTo>
                    <a:pt x="116" y="304"/>
                    <a:pt x="116" y="304"/>
                    <a:pt x="116" y="304"/>
                  </a:cubicBezTo>
                  <a:cubicBezTo>
                    <a:pt x="176" y="304"/>
                    <a:pt x="176" y="304"/>
                    <a:pt x="176" y="304"/>
                  </a:cubicBezTo>
                  <a:lnTo>
                    <a:pt x="176" y="362"/>
                  </a:lnTo>
                  <a:close/>
                  <a:moveTo>
                    <a:pt x="176" y="262"/>
                  </a:moveTo>
                  <a:cubicBezTo>
                    <a:pt x="116" y="262"/>
                    <a:pt x="116" y="262"/>
                    <a:pt x="116" y="262"/>
                  </a:cubicBezTo>
                  <a:cubicBezTo>
                    <a:pt x="116" y="206"/>
                    <a:pt x="116" y="206"/>
                    <a:pt x="116" y="206"/>
                  </a:cubicBezTo>
                  <a:cubicBezTo>
                    <a:pt x="176" y="206"/>
                    <a:pt x="176" y="206"/>
                    <a:pt x="176" y="206"/>
                  </a:cubicBezTo>
                  <a:lnTo>
                    <a:pt x="176" y="262"/>
                  </a:lnTo>
                  <a:close/>
                  <a:moveTo>
                    <a:pt x="176" y="165"/>
                  </a:moveTo>
                  <a:cubicBezTo>
                    <a:pt x="116" y="165"/>
                    <a:pt x="116" y="165"/>
                    <a:pt x="116" y="165"/>
                  </a:cubicBezTo>
                  <a:cubicBezTo>
                    <a:pt x="116" y="108"/>
                    <a:pt x="116" y="108"/>
                    <a:pt x="116" y="108"/>
                  </a:cubicBezTo>
                  <a:cubicBezTo>
                    <a:pt x="176" y="108"/>
                    <a:pt x="176" y="108"/>
                    <a:pt x="176" y="108"/>
                  </a:cubicBezTo>
                  <a:lnTo>
                    <a:pt x="176" y="165"/>
                  </a:lnTo>
                  <a:close/>
                  <a:moveTo>
                    <a:pt x="241" y="864"/>
                  </a:moveTo>
                  <a:cubicBezTo>
                    <a:pt x="182" y="864"/>
                    <a:pt x="182" y="864"/>
                    <a:pt x="182" y="864"/>
                  </a:cubicBezTo>
                  <a:cubicBezTo>
                    <a:pt x="182" y="805"/>
                    <a:pt x="182" y="805"/>
                    <a:pt x="182" y="805"/>
                  </a:cubicBezTo>
                  <a:cubicBezTo>
                    <a:pt x="241" y="805"/>
                    <a:pt x="241" y="805"/>
                    <a:pt x="241" y="805"/>
                  </a:cubicBezTo>
                  <a:lnTo>
                    <a:pt x="241" y="864"/>
                  </a:lnTo>
                  <a:close/>
                  <a:moveTo>
                    <a:pt x="241" y="765"/>
                  </a:moveTo>
                  <a:cubicBezTo>
                    <a:pt x="182" y="765"/>
                    <a:pt x="182" y="765"/>
                    <a:pt x="182" y="765"/>
                  </a:cubicBezTo>
                  <a:cubicBezTo>
                    <a:pt x="182" y="708"/>
                    <a:pt x="182" y="708"/>
                    <a:pt x="182" y="708"/>
                  </a:cubicBezTo>
                  <a:cubicBezTo>
                    <a:pt x="241" y="708"/>
                    <a:pt x="241" y="708"/>
                    <a:pt x="241" y="708"/>
                  </a:cubicBezTo>
                  <a:lnTo>
                    <a:pt x="241" y="765"/>
                  </a:lnTo>
                  <a:close/>
                  <a:moveTo>
                    <a:pt x="241" y="667"/>
                  </a:moveTo>
                  <a:cubicBezTo>
                    <a:pt x="182" y="667"/>
                    <a:pt x="182" y="667"/>
                    <a:pt x="182" y="667"/>
                  </a:cubicBezTo>
                  <a:cubicBezTo>
                    <a:pt x="182" y="610"/>
                    <a:pt x="182" y="610"/>
                    <a:pt x="182" y="610"/>
                  </a:cubicBezTo>
                  <a:cubicBezTo>
                    <a:pt x="241" y="610"/>
                    <a:pt x="241" y="610"/>
                    <a:pt x="241" y="610"/>
                  </a:cubicBezTo>
                  <a:lnTo>
                    <a:pt x="241" y="667"/>
                  </a:lnTo>
                  <a:close/>
                  <a:moveTo>
                    <a:pt x="241" y="569"/>
                  </a:moveTo>
                  <a:cubicBezTo>
                    <a:pt x="182" y="569"/>
                    <a:pt x="182" y="569"/>
                    <a:pt x="182" y="569"/>
                  </a:cubicBezTo>
                  <a:cubicBezTo>
                    <a:pt x="182" y="513"/>
                    <a:pt x="182" y="513"/>
                    <a:pt x="182" y="513"/>
                  </a:cubicBezTo>
                  <a:cubicBezTo>
                    <a:pt x="241" y="513"/>
                    <a:pt x="241" y="513"/>
                    <a:pt x="241" y="513"/>
                  </a:cubicBezTo>
                  <a:lnTo>
                    <a:pt x="241" y="569"/>
                  </a:lnTo>
                  <a:close/>
                  <a:moveTo>
                    <a:pt x="309" y="362"/>
                  </a:moveTo>
                  <a:cubicBezTo>
                    <a:pt x="248" y="362"/>
                    <a:pt x="248" y="362"/>
                    <a:pt x="248" y="362"/>
                  </a:cubicBezTo>
                  <a:cubicBezTo>
                    <a:pt x="248" y="304"/>
                    <a:pt x="248" y="304"/>
                    <a:pt x="248" y="304"/>
                  </a:cubicBezTo>
                  <a:cubicBezTo>
                    <a:pt x="309" y="304"/>
                    <a:pt x="309" y="304"/>
                    <a:pt x="309" y="304"/>
                  </a:cubicBezTo>
                  <a:lnTo>
                    <a:pt x="309" y="362"/>
                  </a:lnTo>
                  <a:close/>
                  <a:moveTo>
                    <a:pt x="309" y="262"/>
                  </a:moveTo>
                  <a:cubicBezTo>
                    <a:pt x="248" y="262"/>
                    <a:pt x="248" y="262"/>
                    <a:pt x="248" y="262"/>
                  </a:cubicBezTo>
                  <a:cubicBezTo>
                    <a:pt x="248" y="206"/>
                    <a:pt x="248" y="206"/>
                    <a:pt x="248" y="206"/>
                  </a:cubicBezTo>
                  <a:cubicBezTo>
                    <a:pt x="309" y="206"/>
                    <a:pt x="309" y="206"/>
                    <a:pt x="309" y="206"/>
                  </a:cubicBezTo>
                  <a:lnTo>
                    <a:pt x="309" y="262"/>
                  </a:lnTo>
                  <a:close/>
                  <a:moveTo>
                    <a:pt x="309" y="165"/>
                  </a:moveTo>
                  <a:cubicBezTo>
                    <a:pt x="248" y="165"/>
                    <a:pt x="248" y="165"/>
                    <a:pt x="248" y="165"/>
                  </a:cubicBezTo>
                  <a:cubicBezTo>
                    <a:pt x="248" y="108"/>
                    <a:pt x="248" y="108"/>
                    <a:pt x="248" y="108"/>
                  </a:cubicBezTo>
                  <a:cubicBezTo>
                    <a:pt x="309" y="108"/>
                    <a:pt x="309" y="108"/>
                    <a:pt x="309" y="108"/>
                  </a:cubicBezTo>
                  <a:lnTo>
                    <a:pt x="309" y="165"/>
                  </a:lnTo>
                  <a:close/>
                  <a:moveTo>
                    <a:pt x="374" y="864"/>
                  </a:moveTo>
                  <a:cubicBezTo>
                    <a:pt x="312" y="864"/>
                    <a:pt x="312" y="864"/>
                    <a:pt x="312" y="864"/>
                  </a:cubicBezTo>
                  <a:cubicBezTo>
                    <a:pt x="312" y="805"/>
                    <a:pt x="312" y="805"/>
                    <a:pt x="312" y="805"/>
                  </a:cubicBezTo>
                  <a:cubicBezTo>
                    <a:pt x="374" y="805"/>
                    <a:pt x="374" y="805"/>
                    <a:pt x="374" y="805"/>
                  </a:cubicBezTo>
                  <a:lnTo>
                    <a:pt x="374" y="864"/>
                  </a:lnTo>
                  <a:close/>
                  <a:moveTo>
                    <a:pt x="374" y="765"/>
                  </a:moveTo>
                  <a:cubicBezTo>
                    <a:pt x="312" y="765"/>
                    <a:pt x="312" y="765"/>
                    <a:pt x="312" y="765"/>
                  </a:cubicBezTo>
                  <a:cubicBezTo>
                    <a:pt x="312" y="708"/>
                    <a:pt x="312" y="708"/>
                    <a:pt x="312" y="708"/>
                  </a:cubicBezTo>
                  <a:cubicBezTo>
                    <a:pt x="374" y="708"/>
                    <a:pt x="374" y="708"/>
                    <a:pt x="374" y="708"/>
                  </a:cubicBezTo>
                  <a:lnTo>
                    <a:pt x="374" y="765"/>
                  </a:lnTo>
                  <a:close/>
                  <a:moveTo>
                    <a:pt x="374" y="667"/>
                  </a:moveTo>
                  <a:cubicBezTo>
                    <a:pt x="312" y="667"/>
                    <a:pt x="312" y="667"/>
                    <a:pt x="312" y="667"/>
                  </a:cubicBezTo>
                  <a:cubicBezTo>
                    <a:pt x="312" y="610"/>
                    <a:pt x="312" y="610"/>
                    <a:pt x="312" y="610"/>
                  </a:cubicBezTo>
                  <a:cubicBezTo>
                    <a:pt x="374" y="610"/>
                    <a:pt x="374" y="610"/>
                    <a:pt x="374" y="610"/>
                  </a:cubicBezTo>
                  <a:lnTo>
                    <a:pt x="374" y="667"/>
                  </a:lnTo>
                  <a:close/>
                  <a:moveTo>
                    <a:pt x="374" y="569"/>
                  </a:moveTo>
                  <a:cubicBezTo>
                    <a:pt x="312" y="569"/>
                    <a:pt x="312" y="569"/>
                    <a:pt x="312" y="569"/>
                  </a:cubicBezTo>
                  <a:cubicBezTo>
                    <a:pt x="312" y="513"/>
                    <a:pt x="312" y="513"/>
                    <a:pt x="312" y="513"/>
                  </a:cubicBezTo>
                  <a:cubicBezTo>
                    <a:pt x="374" y="513"/>
                    <a:pt x="374" y="513"/>
                    <a:pt x="374" y="513"/>
                  </a:cubicBezTo>
                  <a:lnTo>
                    <a:pt x="374" y="569"/>
                  </a:lnTo>
                  <a:close/>
                </a:path>
              </a:pathLst>
            </a:custGeom>
            <a:solidFill>
              <a:schemeClr val="bg2">
                <a:lumMod val="90000"/>
              </a:schemeClr>
            </a:solidFill>
            <a:ln>
              <a:noFill/>
            </a:ln>
            <a:extLst/>
          </p:spPr>
          <p:txBody>
            <a:bodyPr/>
            <a:lstStyle/>
            <a:p>
              <a:pPr>
                <a:defRPr/>
              </a:pPr>
              <a:endParaRPr lang="en-US" sz="1799">
                <a:solidFill>
                  <a:srgbClr val="5F5F5F"/>
                </a:solidFill>
              </a:endParaRPr>
            </a:p>
          </p:txBody>
        </p:sp>
        <p:sp>
          <p:nvSpPr>
            <p:cNvPr id="13" name="Freeform 24">
              <a:extLst>
                <a:ext uri="{FF2B5EF4-FFF2-40B4-BE49-F238E27FC236}">
                  <a16:creationId xmlns="" xmlns:a16="http://schemas.microsoft.com/office/drawing/2014/main" id="{93F20569-6F82-47AA-B265-CB66107C7FDB}"/>
                </a:ext>
              </a:extLst>
            </p:cNvPr>
            <p:cNvSpPr>
              <a:spLocks noEditPoints="1"/>
            </p:cNvSpPr>
            <p:nvPr/>
          </p:nvSpPr>
          <p:spPr bwMode="gray">
            <a:xfrm>
              <a:off x="5594278" y="5000566"/>
              <a:ext cx="502536" cy="1449164"/>
            </a:xfrm>
            <a:custGeom>
              <a:avLst/>
              <a:gdLst>
                <a:gd name="T0" fmla="*/ 0 w 307"/>
                <a:gd name="T1" fmla="*/ 1079623363 h 885"/>
                <a:gd name="T2" fmla="*/ 2147483647 w 307"/>
                <a:gd name="T3" fmla="*/ 283536982 h 885"/>
                <a:gd name="T4" fmla="*/ 2147483647 w 307"/>
                <a:gd name="T5" fmla="*/ 1199583349 h 885"/>
                <a:gd name="T6" fmla="*/ 2147483647 w 307"/>
                <a:gd name="T7" fmla="*/ 1384972152 h 885"/>
                <a:gd name="T8" fmla="*/ 2050151271 w 307"/>
                <a:gd name="T9" fmla="*/ 1973861225 h 885"/>
                <a:gd name="T10" fmla="*/ 2050151271 w 307"/>
                <a:gd name="T11" fmla="*/ 1973861225 h 885"/>
                <a:gd name="T12" fmla="*/ 2050151271 w 307"/>
                <a:gd name="T13" fmla="*/ 2147483647 h 885"/>
                <a:gd name="T14" fmla="*/ 2147483647 w 307"/>
                <a:gd name="T15" fmla="*/ 2147483647 h 885"/>
                <a:gd name="T16" fmla="*/ 2147483647 w 307"/>
                <a:gd name="T17" fmla="*/ 2147483647 h 885"/>
                <a:gd name="T18" fmla="*/ 2050151271 w 307"/>
                <a:gd name="T19" fmla="*/ 2147483647 h 885"/>
                <a:gd name="T20" fmla="*/ 2050151271 w 307"/>
                <a:gd name="T21" fmla="*/ 2147483647 h 885"/>
                <a:gd name="T22" fmla="*/ 2050151271 w 307"/>
                <a:gd name="T23" fmla="*/ 2147483647 h 885"/>
                <a:gd name="T24" fmla="*/ 2147483647 w 307"/>
                <a:gd name="T25" fmla="*/ 2147483647 h 885"/>
                <a:gd name="T26" fmla="*/ 2147483647 w 307"/>
                <a:gd name="T27" fmla="*/ 2147483647 h 885"/>
                <a:gd name="T28" fmla="*/ 2050151271 w 307"/>
                <a:gd name="T29" fmla="*/ 2147483647 h 885"/>
                <a:gd name="T30" fmla="*/ 2050151271 w 307"/>
                <a:gd name="T31" fmla="*/ 2147483647 h 885"/>
                <a:gd name="T32" fmla="*/ 2050151271 w 307"/>
                <a:gd name="T33" fmla="*/ 2147483647 h 885"/>
                <a:gd name="T34" fmla="*/ 1733905112 w 307"/>
                <a:gd name="T35" fmla="*/ 1199583349 h 885"/>
                <a:gd name="T36" fmla="*/ 1733905112 w 307"/>
                <a:gd name="T37" fmla="*/ 1384972152 h 885"/>
                <a:gd name="T38" fmla="*/ 174479273 w 307"/>
                <a:gd name="T39" fmla="*/ 1973861225 h 885"/>
                <a:gd name="T40" fmla="*/ 174479273 w 307"/>
                <a:gd name="T41" fmla="*/ 1973861225 h 885"/>
                <a:gd name="T42" fmla="*/ 174479273 w 307"/>
                <a:gd name="T43" fmla="*/ 2147483647 h 885"/>
                <a:gd name="T44" fmla="*/ 1733905112 w 307"/>
                <a:gd name="T45" fmla="*/ 2147483647 h 885"/>
                <a:gd name="T46" fmla="*/ 1733905112 w 307"/>
                <a:gd name="T47" fmla="*/ 2147483647 h 885"/>
                <a:gd name="T48" fmla="*/ 174479273 w 307"/>
                <a:gd name="T49" fmla="*/ 2147483647 h 885"/>
                <a:gd name="T50" fmla="*/ 174479273 w 307"/>
                <a:gd name="T51" fmla="*/ 2147483647 h 885"/>
                <a:gd name="T52" fmla="*/ 174479273 w 307"/>
                <a:gd name="T53" fmla="*/ 2147483647 h 885"/>
                <a:gd name="T54" fmla="*/ 1733905112 w 307"/>
                <a:gd name="T55" fmla="*/ 2147483647 h 885"/>
                <a:gd name="T56" fmla="*/ 1733905112 w 307"/>
                <a:gd name="T57" fmla="*/ 2147483647 h 885"/>
                <a:gd name="T58" fmla="*/ 174479273 w 307"/>
                <a:gd name="T59" fmla="*/ 2147483647 h 885"/>
                <a:gd name="T60" fmla="*/ 174479273 w 307"/>
                <a:gd name="T61" fmla="*/ 2147483647 h 885"/>
                <a:gd name="T62" fmla="*/ 174479273 w 307"/>
                <a:gd name="T63" fmla="*/ 2147483647 h 885"/>
                <a:gd name="T64" fmla="*/ 523441121 w 307"/>
                <a:gd name="T65" fmla="*/ 2147483647 h 885"/>
                <a:gd name="T66" fmla="*/ 2147483647 w 307"/>
                <a:gd name="T67" fmla="*/ 2147483647 h 885"/>
                <a:gd name="T68" fmla="*/ 2147483647 w 307"/>
                <a:gd name="T69" fmla="*/ 2147483647 h 885"/>
                <a:gd name="T70" fmla="*/ 2147483647 w 307"/>
                <a:gd name="T71" fmla="*/ 2147483647 h 885"/>
                <a:gd name="T72" fmla="*/ 2147483647 w 307"/>
                <a:gd name="T73" fmla="*/ 2147483647 h 885"/>
                <a:gd name="T74" fmla="*/ 2147483647 w 307"/>
                <a:gd name="T75" fmla="*/ 2147483647 h 885"/>
                <a:gd name="T76" fmla="*/ 2147483647 w 307"/>
                <a:gd name="T77" fmla="*/ 2147483647 h 885"/>
                <a:gd name="T78" fmla="*/ 2147483647 w 307"/>
                <a:gd name="T79" fmla="*/ 2147483647 h 885"/>
                <a:gd name="T80" fmla="*/ 2147483647 w 307"/>
                <a:gd name="T81" fmla="*/ 2147483647 h 885"/>
                <a:gd name="T82" fmla="*/ 2147483647 w 307"/>
                <a:gd name="T83" fmla="*/ 2147483647 h 885"/>
                <a:gd name="T84" fmla="*/ 2147483647 w 307"/>
                <a:gd name="T85" fmla="*/ 2147483647 h 885"/>
                <a:gd name="T86" fmla="*/ 2147483647 w 307"/>
                <a:gd name="T87" fmla="*/ 2147483647 h 885"/>
                <a:gd name="T88" fmla="*/ 2147483647 w 307"/>
                <a:gd name="T89" fmla="*/ 2147483647 h 885"/>
                <a:gd name="T90" fmla="*/ 2147483647 w 307"/>
                <a:gd name="T91" fmla="*/ 2147483647 h 885"/>
                <a:gd name="T92" fmla="*/ 2147483647 w 307"/>
                <a:gd name="T93" fmla="*/ 1384972152 h 885"/>
                <a:gd name="T94" fmla="*/ 2147483647 w 307"/>
                <a:gd name="T95" fmla="*/ 817898188 h 8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7"/>
                <a:gd name="T145" fmla="*/ 0 h 885"/>
                <a:gd name="T146" fmla="*/ 307 w 307"/>
                <a:gd name="T147" fmla="*/ 885 h 8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7" h="885">
                  <a:moveTo>
                    <a:pt x="282" y="0"/>
                  </a:moveTo>
                  <a:cubicBezTo>
                    <a:pt x="26" y="0"/>
                    <a:pt x="26" y="0"/>
                    <a:pt x="26" y="0"/>
                  </a:cubicBezTo>
                  <a:cubicBezTo>
                    <a:pt x="11" y="0"/>
                    <a:pt x="0" y="11"/>
                    <a:pt x="0" y="26"/>
                  </a:cubicBezTo>
                  <a:cubicBezTo>
                    <a:pt x="0" y="99"/>
                    <a:pt x="0" y="99"/>
                    <a:pt x="0" y="99"/>
                  </a:cubicBezTo>
                  <a:cubicBezTo>
                    <a:pt x="0" y="885"/>
                    <a:pt x="0" y="885"/>
                    <a:pt x="0" y="885"/>
                  </a:cubicBezTo>
                  <a:cubicBezTo>
                    <a:pt x="307" y="885"/>
                    <a:pt x="307" y="885"/>
                    <a:pt x="307" y="885"/>
                  </a:cubicBezTo>
                  <a:cubicBezTo>
                    <a:pt x="307" y="99"/>
                    <a:pt x="307" y="99"/>
                    <a:pt x="307" y="99"/>
                  </a:cubicBezTo>
                  <a:cubicBezTo>
                    <a:pt x="307" y="26"/>
                    <a:pt x="307" y="26"/>
                    <a:pt x="307" y="26"/>
                  </a:cubicBezTo>
                  <a:cubicBezTo>
                    <a:pt x="307" y="11"/>
                    <a:pt x="295" y="0"/>
                    <a:pt x="282" y="0"/>
                  </a:cubicBezTo>
                  <a:close/>
                  <a:moveTo>
                    <a:pt x="188" y="75"/>
                  </a:moveTo>
                  <a:cubicBezTo>
                    <a:pt x="226" y="75"/>
                    <a:pt x="226" y="75"/>
                    <a:pt x="226" y="75"/>
                  </a:cubicBezTo>
                  <a:cubicBezTo>
                    <a:pt x="226" y="110"/>
                    <a:pt x="226" y="110"/>
                    <a:pt x="226" y="110"/>
                  </a:cubicBezTo>
                  <a:cubicBezTo>
                    <a:pt x="188" y="110"/>
                    <a:pt x="188" y="110"/>
                    <a:pt x="188" y="110"/>
                  </a:cubicBezTo>
                  <a:lnTo>
                    <a:pt x="188" y="75"/>
                  </a:lnTo>
                  <a:close/>
                  <a:moveTo>
                    <a:pt x="188" y="127"/>
                  </a:moveTo>
                  <a:cubicBezTo>
                    <a:pt x="226" y="127"/>
                    <a:pt x="226" y="127"/>
                    <a:pt x="226" y="127"/>
                  </a:cubicBezTo>
                  <a:cubicBezTo>
                    <a:pt x="226" y="165"/>
                    <a:pt x="226" y="165"/>
                    <a:pt x="226" y="165"/>
                  </a:cubicBezTo>
                  <a:cubicBezTo>
                    <a:pt x="188" y="165"/>
                    <a:pt x="188" y="165"/>
                    <a:pt x="188" y="165"/>
                  </a:cubicBezTo>
                  <a:lnTo>
                    <a:pt x="188" y="127"/>
                  </a:lnTo>
                  <a:close/>
                  <a:moveTo>
                    <a:pt x="188" y="181"/>
                  </a:moveTo>
                  <a:cubicBezTo>
                    <a:pt x="226" y="181"/>
                    <a:pt x="226" y="181"/>
                    <a:pt x="226" y="181"/>
                  </a:cubicBezTo>
                  <a:cubicBezTo>
                    <a:pt x="226" y="218"/>
                    <a:pt x="226" y="218"/>
                    <a:pt x="226" y="218"/>
                  </a:cubicBezTo>
                  <a:cubicBezTo>
                    <a:pt x="188" y="218"/>
                    <a:pt x="188" y="218"/>
                    <a:pt x="188" y="218"/>
                  </a:cubicBezTo>
                  <a:lnTo>
                    <a:pt x="188" y="181"/>
                  </a:lnTo>
                  <a:close/>
                  <a:moveTo>
                    <a:pt x="188" y="235"/>
                  </a:moveTo>
                  <a:cubicBezTo>
                    <a:pt x="226" y="235"/>
                    <a:pt x="226" y="235"/>
                    <a:pt x="226" y="235"/>
                  </a:cubicBezTo>
                  <a:cubicBezTo>
                    <a:pt x="226" y="272"/>
                    <a:pt x="226" y="272"/>
                    <a:pt x="226" y="272"/>
                  </a:cubicBezTo>
                  <a:cubicBezTo>
                    <a:pt x="188" y="272"/>
                    <a:pt x="188" y="272"/>
                    <a:pt x="188" y="272"/>
                  </a:cubicBezTo>
                  <a:lnTo>
                    <a:pt x="188" y="235"/>
                  </a:lnTo>
                  <a:close/>
                  <a:moveTo>
                    <a:pt x="188" y="289"/>
                  </a:moveTo>
                  <a:cubicBezTo>
                    <a:pt x="226" y="289"/>
                    <a:pt x="226" y="289"/>
                    <a:pt x="226" y="289"/>
                  </a:cubicBezTo>
                  <a:cubicBezTo>
                    <a:pt x="226" y="325"/>
                    <a:pt x="226" y="325"/>
                    <a:pt x="226" y="325"/>
                  </a:cubicBezTo>
                  <a:cubicBezTo>
                    <a:pt x="188" y="325"/>
                    <a:pt x="188" y="325"/>
                    <a:pt x="188" y="325"/>
                  </a:cubicBezTo>
                  <a:lnTo>
                    <a:pt x="188" y="289"/>
                  </a:lnTo>
                  <a:close/>
                  <a:moveTo>
                    <a:pt x="188" y="343"/>
                  </a:moveTo>
                  <a:cubicBezTo>
                    <a:pt x="226" y="343"/>
                    <a:pt x="226" y="343"/>
                    <a:pt x="226" y="343"/>
                  </a:cubicBezTo>
                  <a:cubicBezTo>
                    <a:pt x="226" y="379"/>
                    <a:pt x="226" y="379"/>
                    <a:pt x="226" y="379"/>
                  </a:cubicBezTo>
                  <a:cubicBezTo>
                    <a:pt x="188" y="379"/>
                    <a:pt x="188" y="379"/>
                    <a:pt x="188" y="379"/>
                  </a:cubicBezTo>
                  <a:lnTo>
                    <a:pt x="188" y="343"/>
                  </a:lnTo>
                  <a:close/>
                  <a:moveTo>
                    <a:pt x="188" y="393"/>
                  </a:moveTo>
                  <a:cubicBezTo>
                    <a:pt x="226" y="393"/>
                    <a:pt x="226" y="393"/>
                    <a:pt x="226" y="393"/>
                  </a:cubicBezTo>
                  <a:cubicBezTo>
                    <a:pt x="226" y="431"/>
                    <a:pt x="226" y="431"/>
                    <a:pt x="226" y="431"/>
                  </a:cubicBezTo>
                  <a:cubicBezTo>
                    <a:pt x="188" y="431"/>
                    <a:pt x="188" y="431"/>
                    <a:pt x="188" y="431"/>
                  </a:cubicBezTo>
                  <a:lnTo>
                    <a:pt x="188" y="393"/>
                  </a:lnTo>
                  <a:close/>
                  <a:moveTo>
                    <a:pt x="188" y="448"/>
                  </a:moveTo>
                  <a:cubicBezTo>
                    <a:pt x="226" y="448"/>
                    <a:pt x="226" y="448"/>
                    <a:pt x="226" y="448"/>
                  </a:cubicBezTo>
                  <a:cubicBezTo>
                    <a:pt x="226" y="485"/>
                    <a:pt x="226" y="485"/>
                    <a:pt x="226" y="485"/>
                  </a:cubicBezTo>
                  <a:cubicBezTo>
                    <a:pt x="188" y="485"/>
                    <a:pt x="188" y="485"/>
                    <a:pt x="188" y="485"/>
                  </a:cubicBezTo>
                  <a:lnTo>
                    <a:pt x="188" y="448"/>
                  </a:lnTo>
                  <a:close/>
                  <a:moveTo>
                    <a:pt x="188" y="503"/>
                  </a:moveTo>
                  <a:cubicBezTo>
                    <a:pt x="226" y="503"/>
                    <a:pt x="226" y="503"/>
                    <a:pt x="226" y="503"/>
                  </a:cubicBezTo>
                  <a:cubicBezTo>
                    <a:pt x="226" y="539"/>
                    <a:pt x="226" y="539"/>
                    <a:pt x="226" y="539"/>
                  </a:cubicBezTo>
                  <a:cubicBezTo>
                    <a:pt x="188" y="539"/>
                    <a:pt x="188" y="539"/>
                    <a:pt x="188" y="539"/>
                  </a:cubicBezTo>
                  <a:lnTo>
                    <a:pt x="188" y="503"/>
                  </a:lnTo>
                  <a:close/>
                  <a:moveTo>
                    <a:pt x="188" y="556"/>
                  </a:moveTo>
                  <a:cubicBezTo>
                    <a:pt x="226" y="556"/>
                    <a:pt x="226" y="556"/>
                    <a:pt x="226" y="556"/>
                  </a:cubicBezTo>
                  <a:cubicBezTo>
                    <a:pt x="226" y="593"/>
                    <a:pt x="226" y="593"/>
                    <a:pt x="226" y="593"/>
                  </a:cubicBezTo>
                  <a:cubicBezTo>
                    <a:pt x="188" y="593"/>
                    <a:pt x="188" y="593"/>
                    <a:pt x="188" y="593"/>
                  </a:cubicBezTo>
                  <a:lnTo>
                    <a:pt x="188" y="556"/>
                  </a:lnTo>
                  <a:close/>
                  <a:moveTo>
                    <a:pt x="188" y="610"/>
                  </a:moveTo>
                  <a:cubicBezTo>
                    <a:pt x="226" y="610"/>
                    <a:pt x="226" y="610"/>
                    <a:pt x="226" y="610"/>
                  </a:cubicBezTo>
                  <a:cubicBezTo>
                    <a:pt x="226" y="643"/>
                    <a:pt x="226" y="643"/>
                    <a:pt x="226" y="643"/>
                  </a:cubicBezTo>
                  <a:cubicBezTo>
                    <a:pt x="188" y="643"/>
                    <a:pt x="188" y="643"/>
                    <a:pt x="188" y="643"/>
                  </a:cubicBezTo>
                  <a:lnTo>
                    <a:pt x="188" y="610"/>
                  </a:lnTo>
                  <a:close/>
                  <a:moveTo>
                    <a:pt x="188" y="661"/>
                  </a:moveTo>
                  <a:cubicBezTo>
                    <a:pt x="226" y="661"/>
                    <a:pt x="226" y="661"/>
                    <a:pt x="226" y="661"/>
                  </a:cubicBezTo>
                  <a:cubicBezTo>
                    <a:pt x="226" y="698"/>
                    <a:pt x="226" y="698"/>
                    <a:pt x="226" y="698"/>
                  </a:cubicBezTo>
                  <a:cubicBezTo>
                    <a:pt x="188" y="698"/>
                    <a:pt x="188" y="698"/>
                    <a:pt x="188" y="698"/>
                  </a:cubicBezTo>
                  <a:lnTo>
                    <a:pt x="188" y="661"/>
                  </a:lnTo>
                  <a:close/>
                  <a:moveTo>
                    <a:pt x="16" y="75"/>
                  </a:moveTo>
                  <a:cubicBezTo>
                    <a:pt x="159" y="75"/>
                    <a:pt x="159" y="75"/>
                    <a:pt x="159" y="75"/>
                  </a:cubicBezTo>
                  <a:cubicBezTo>
                    <a:pt x="159" y="110"/>
                    <a:pt x="159" y="110"/>
                    <a:pt x="159" y="110"/>
                  </a:cubicBezTo>
                  <a:cubicBezTo>
                    <a:pt x="16" y="110"/>
                    <a:pt x="16" y="110"/>
                    <a:pt x="16" y="110"/>
                  </a:cubicBezTo>
                  <a:lnTo>
                    <a:pt x="16" y="75"/>
                  </a:lnTo>
                  <a:close/>
                  <a:moveTo>
                    <a:pt x="16" y="127"/>
                  </a:moveTo>
                  <a:cubicBezTo>
                    <a:pt x="159" y="127"/>
                    <a:pt x="159" y="127"/>
                    <a:pt x="159" y="127"/>
                  </a:cubicBezTo>
                  <a:cubicBezTo>
                    <a:pt x="159" y="165"/>
                    <a:pt x="159" y="165"/>
                    <a:pt x="159" y="165"/>
                  </a:cubicBezTo>
                  <a:cubicBezTo>
                    <a:pt x="16" y="165"/>
                    <a:pt x="16" y="165"/>
                    <a:pt x="16" y="165"/>
                  </a:cubicBezTo>
                  <a:lnTo>
                    <a:pt x="16" y="127"/>
                  </a:lnTo>
                  <a:close/>
                  <a:moveTo>
                    <a:pt x="16" y="181"/>
                  </a:moveTo>
                  <a:cubicBezTo>
                    <a:pt x="159" y="181"/>
                    <a:pt x="159" y="181"/>
                    <a:pt x="159" y="181"/>
                  </a:cubicBezTo>
                  <a:cubicBezTo>
                    <a:pt x="159" y="218"/>
                    <a:pt x="159" y="218"/>
                    <a:pt x="159" y="218"/>
                  </a:cubicBezTo>
                  <a:cubicBezTo>
                    <a:pt x="16" y="218"/>
                    <a:pt x="16" y="218"/>
                    <a:pt x="16" y="218"/>
                  </a:cubicBezTo>
                  <a:lnTo>
                    <a:pt x="16" y="181"/>
                  </a:lnTo>
                  <a:close/>
                  <a:moveTo>
                    <a:pt x="16" y="232"/>
                  </a:moveTo>
                  <a:cubicBezTo>
                    <a:pt x="159" y="232"/>
                    <a:pt x="159" y="232"/>
                    <a:pt x="159" y="232"/>
                  </a:cubicBezTo>
                  <a:cubicBezTo>
                    <a:pt x="159" y="272"/>
                    <a:pt x="159" y="272"/>
                    <a:pt x="159" y="272"/>
                  </a:cubicBezTo>
                  <a:cubicBezTo>
                    <a:pt x="16" y="272"/>
                    <a:pt x="16" y="272"/>
                    <a:pt x="16" y="272"/>
                  </a:cubicBezTo>
                  <a:lnTo>
                    <a:pt x="16" y="232"/>
                  </a:lnTo>
                  <a:close/>
                  <a:moveTo>
                    <a:pt x="16" y="286"/>
                  </a:moveTo>
                  <a:cubicBezTo>
                    <a:pt x="159" y="286"/>
                    <a:pt x="159" y="286"/>
                    <a:pt x="159" y="286"/>
                  </a:cubicBezTo>
                  <a:cubicBezTo>
                    <a:pt x="159" y="322"/>
                    <a:pt x="159" y="322"/>
                    <a:pt x="159" y="322"/>
                  </a:cubicBezTo>
                  <a:cubicBezTo>
                    <a:pt x="16" y="322"/>
                    <a:pt x="16" y="322"/>
                    <a:pt x="16" y="322"/>
                  </a:cubicBezTo>
                  <a:lnTo>
                    <a:pt x="16" y="286"/>
                  </a:lnTo>
                  <a:close/>
                  <a:moveTo>
                    <a:pt x="16" y="340"/>
                  </a:moveTo>
                  <a:cubicBezTo>
                    <a:pt x="159" y="340"/>
                    <a:pt x="159" y="340"/>
                    <a:pt x="159" y="340"/>
                  </a:cubicBezTo>
                  <a:cubicBezTo>
                    <a:pt x="159" y="376"/>
                    <a:pt x="159" y="376"/>
                    <a:pt x="159" y="376"/>
                  </a:cubicBezTo>
                  <a:cubicBezTo>
                    <a:pt x="16" y="376"/>
                    <a:pt x="16" y="376"/>
                    <a:pt x="16" y="376"/>
                  </a:cubicBezTo>
                  <a:lnTo>
                    <a:pt x="16" y="340"/>
                  </a:lnTo>
                  <a:close/>
                  <a:moveTo>
                    <a:pt x="16" y="396"/>
                  </a:moveTo>
                  <a:cubicBezTo>
                    <a:pt x="159" y="396"/>
                    <a:pt x="159" y="396"/>
                    <a:pt x="159" y="396"/>
                  </a:cubicBezTo>
                  <a:cubicBezTo>
                    <a:pt x="159" y="433"/>
                    <a:pt x="159" y="433"/>
                    <a:pt x="159" y="433"/>
                  </a:cubicBezTo>
                  <a:cubicBezTo>
                    <a:pt x="16" y="433"/>
                    <a:pt x="16" y="433"/>
                    <a:pt x="16" y="433"/>
                  </a:cubicBezTo>
                  <a:lnTo>
                    <a:pt x="16" y="396"/>
                  </a:lnTo>
                  <a:close/>
                  <a:moveTo>
                    <a:pt x="16" y="448"/>
                  </a:moveTo>
                  <a:cubicBezTo>
                    <a:pt x="159" y="448"/>
                    <a:pt x="159" y="448"/>
                    <a:pt x="159" y="448"/>
                  </a:cubicBezTo>
                  <a:cubicBezTo>
                    <a:pt x="159" y="486"/>
                    <a:pt x="159" y="486"/>
                    <a:pt x="159" y="486"/>
                  </a:cubicBezTo>
                  <a:cubicBezTo>
                    <a:pt x="16" y="486"/>
                    <a:pt x="16" y="486"/>
                    <a:pt x="16" y="486"/>
                  </a:cubicBezTo>
                  <a:lnTo>
                    <a:pt x="16" y="448"/>
                  </a:lnTo>
                  <a:close/>
                  <a:moveTo>
                    <a:pt x="16" y="503"/>
                  </a:moveTo>
                  <a:cubicBezTo>
                    <a:pt x="159" y="503"/>
                    <a:pt x="159" y="503"/>
                    <a:pt x="159" y="503"/>
                  </a:cubicBezTo>
                  <a:cubicBezTo>
                    <a:pt x="159" y="539"/>
                    <a:pt x="159" y="539"/>
                    <a:pt x="159" y="539"/>
                  </a:cubicBezTo>
                  <a:cubicBezTo>
                    <a:pt x="16" y="539"/>
                    <a:pt x="16" y="539"/>
                    <a:pt x="16" y="539"/>
                  </a:cubicBezTo>
                  <a:lnTo>
                    <a:pt x="16" y="503"/>
                  </a:lnTo>
                  <a:close/>
                  <a:moveTo>
                    <a:pt x="16" y="556"/>
                  </a:moveTo>
                  <a:cubicBezTo>
                    <a:pt x="159" y="556"/>
                    <a:pt x="159" y="556"/>
                    <a:pt x="159" y="556"/>
                  </a:cubicBezTo>
                  <a:cubicBezTo>
                    <a:pt x="159" y="593"/>
                    <a:pt x="159" y="593"/>
                    <a:pt x="159" y="593"/>
                  </a:cubicBezTo>
                  <a:cubicBezTo>
                    <a:pt x="16" y="593"/>
                    <a:pt x="16" y="593"/>
                    <a:pt x="16" y="593"/>
                  </a:cubicBezTo>
                  <a:lnTo>
                    <a:pt x="16" y="556"/>
                  </a:lnTo>
                  <a:close/>
                  <a:moveTo>
                    <a:pt x="16" y="607"/>
                  </a:moveTo>
                  <a:cubicBezTo>
                    <a:pt x="159" y="607"/>
                    <a:pt x="159" y="607"/>
                    <a:pt x="159" y="607"/>
                  </a:cubicBezTo>
                  <a:cubicBezTo>
                    <a:pt x="159" y="643"/>
                    <a:pt x="159" y="643"/>
                    <a:pt x="159" y="643"/>
                  </a:cubicBezTo>
                  <a:cubicBezTo>
                    <a:pt x="16" y="643"/>
                    <a:pt x="16" y="643"/>
                    <a:pt x="16" y="643"/>
                  </a:cubicBezTo>
                  <a:lnTo>
                    <a:pt x="16" y="607"/>
                  </a:lnTo>
                  <a:close/>
                  <a:moveTo>
                    <a:pt x="16" y="661"/>
                  </a:moveTo>
                  <a:cubicBezTo>
                    <a:pt x="159" y="661"/>
                    <a:pt x="159" y="661"/>
                    <a:pt x="159" y="661"/>
                  </a:cubicBezTo>
                  <a:cubicBezTo>
                    <a:pt x="159" y="698"/>
                    <a:pt x="159" y="698"/>
                    <a:pt x="159" y="698"/>
                  </a:cubicBezTo>
                  <a:cubicBezTo>
                    <a:pt x="16" y="698"/>
                    <a:pt x="16" y="698"/>
                    <a:pt x="16" y="698"/>
                  </a:cubicBezTo>
                  <a:lnTo>
                    <a:pt x="16" y="661"/>
                  </a:lnTo>
                  <a:close/>
                  <a:moveTo>
                    <a:pt x="260" y="877"/>
                  </a:moveTo>
                  <a:cubicBezTo>
                    <a:pt x="48" y="877"/>
                    <a:pt x="48" y="877"/>
                    <a:pt x="48" y="877"/>
                  </a:cubicBezTo>
                  <a:cubicBezTo>
                    <a:pt x="48" y="786"/>
                    <a:pt x="48" y="786"/>
                    <a:pt x="48" y="786"/>
                  </a:cubicBezTo>
                  <a:cubicBezTo>
                    <a:pt x="260" y="786"/>
                    <a:pt x="260" y="786"/>
                    <a:pt x="260" y="786"/>
                  </a:cubicBezTo>
                  <a:lnTo>
                    <a:pt x="260" y="877"/>
                  </a:lnTo>
                  <a:close/>
                  <a:moveTo>
                    <a:pt x="290" y="698"/>
                  </a:moveTo>
                  <a:cubicBezTo>
                    <a:pt x="252" y="698"/>
                    <a:pt x="252" y="698"/>
                    <a:pt x="252" y="698"/>
                  </a:cubicBezTo>
                  <a:cubicBezTo>
                    <a:pt x="252" y="661"/>
                    <a:pt x="252" y="661"/>
                    <a:pt x="252" y="661"/>
                  </a:cubicBezTo>
                  <a:cubicBezTo>
                    <a:pt x="290" y="661"/>
                    <a:pt x="290" y="661"/>
                    <a:pt x="290" y="661"/>
                  </a:cubicBezTo>
                  <a:lnTo>
                    <a:pt x="290" y="698"/>
                  </a:lnTo>
                  <a:close/>
                  <a:moveTo>
                    <a:pt x="290" y="643"/>
                  </a:moveTo>
                  <a:cubicBezTo>
                    <a:pt x="252" y="643"/>
                    <a:pt x="252" y="643"/>
                    <a:pt x="252" y="643"/>
                  </a:cubicBezTo>
                  <a:cubicBezTo>
                    <a:pt x="252" y="610"/>
                    <a:pt x="252" y="610"/>
                    <a:pt x="252" y="610"/>
                  </a:cubicBezTo>
                  <a:cubicBezTo>
                    <a:pt x="290" y="610"/>
                    <a:pt x="290" y="610"/>
                    <a:pt x="290" y="610"/>
                  </a:cubicBezTo>
                  <a:lnTo>
                    <a:pt x="290" y="643"/>
                  </a:lnTo>
                  <a:close/>
                  <a:moveTo>
                    <a:pt x="290" y="593"/>
                  </a:moveTo>
                  <a:cubicBezTo>
                    <a:pt x="252" y="593"/>
                    <a:pt x="252" y="593"/>
                    <a:pt x="252" y="593"/>
                  </a:cubicBezTo>
                  <a:cubicBezTo>
                    <a:pt x="252" y="556"/>
                    <a:pt x="252" y="556"/>
                    <a:pt x="252" y="556"/>
                  </a:cubicBezTo>
                  <a:cubicBezTo>
                    <a:pt x="290" y="556"/>
                    <a:pt x="290" y="556"/>
                    <a:pt x="290" y="556"/>
                  </a:cubicBezTo>
                  <a:lnTo>
                    <a:pt x="290" y="593"/>
                  </a:lnTo>
                  <a:close/>
                  <a:moveTo>
                    <a:pt x="290" y="539"/>
                  </a:moveTo>
                  <a:cubicBezTo>
                    <a:pt x="252" y="539"/>
                    <a:pt x="252" y="539"/>
                    <a:pt x="252" y="539"/>
                  </a:cubicBezTo>
                  <a:cubicBezTo>
                    <a:pt x="252" y="503"/>
                    <a:pt x="252" y="503"/>
                    <a:pt x="252" y="503"/>
                  </a:cubicBezTo>
                  <a:cubicBezTo>
                    <a:pt x="290" y="503"/>
                    <a:pt x="290" y="503"/>
                    <a:pt x="290" y="503"/>
                  </a:cubicBezTo>
                  <a:lnTo>
                    <a:pt x="290" y="539"/>
                  </a:lnTo>
                  <a:close/>
                  <a:moveTo>
                    <a:pt x="290" y="485"/>
                  </a:moveTo>
                  <a:cubicBezTo>
                    <a:pt x="252" y="485"/>
                    <a:pt x="252" y="485"/>
                    <a:pt x="252" y="485"/>
                  </a:cubicBezTo>
                  <a:cubicBezTo>
                    <a:pt x="252" y="448"/>
                    <a:pt x="252" y="448"/>
                    <a:pt x="252" y="448"/>
                  </a:cubicBezTo>
                  <a:cubicBezTo>
                    <a:pt x="290" y="448"/>
                    <a:pt x="290" y="448"/>
                    <a:pt x="290" y="448"/>
                  </a:cubicBezTo>
                  <a:lnTo>
                    <a:pt x="290" y="485"/>
                  </a:lnTo>
                  <a:close/>
                  <a:moveTo>
                    <a:pt x="290" y="431"/>
                  </a:moveTo>
                  <a:cubicBezTo>
                    <a:pt x="252" y="431"/>
                    <a:pt x="252" y="431"/>
                    <a:pt x="252" y="431"/>
                  </a:cubicBezTo>
                  <a:cubicBezTo>
                    <a:pt x="252" y="393"/>
                    <a:pt x="252" y="393"/>
                    <a:pt x="252" y="393"/>
                  </a:cubicBezTo>
                  <a:cubicBezTo>
                    <a:pt x="290" y="393"/>
                    <a:pt x="290" y="393"/>
                    <a:pt x="290" y="393"/>
                  </a:cubicBezTo>
                  <a:lnTo>
                    <a:pt x="290" y="431"/>
                  </a:lnTo>
                  <a:close/>
                  <a:moveTo>
                    <a:pt x="290" y="379"/>
                  </a:moveTo>
                  <a:cubicBezTo>
                    <a:pt x="252" y="379"/>
                    <a:pt x="252" y="379"/>
                    <a:pt x="252" y="379"/>
                  </a:cubicBezTo>
                  <a:cubicBezTo>
                    <a:pt x="252" y="343"/>
                    <a:pt x="252" y="343"/>
                    <a:pt x="252" y="343"/>
                  </a:cubicBezTo>
                  <a:cubicBezTo>
                    <a:pt x="290" y="343"/>
                    <a:pt x="290" y="343"/>
                    <a:pt x="290" y="343"/>
                  </a:cubicBezTo>
                  <a:lnTo>
                    <a:pt x="290" y="379"/>
                  </a:lnTo>
                  <a:close/>
                  <a:moveTo>
                    <a:pt x="290" y="325"/>
                  </a:moveTo>
                  <a:cubicBezTo>
                    <a:pt x="252" y="325"/>
                    <a:pt x="252" y="325"/>
                    <a:pt x="252" y="325"/>
                  </a:cubicBezTo>
                  <a:cubicBezTo>
                    <a:pt x="252" y="289"/>
                    <a:pt x="252" y="289"/>
                    <a:pt x="252" y="289"/>
                  </a:cubicBezTo>
                  <a:cubicBezTo>
                    <a:pt x="290" y="289"/>
                    <a:pt x="290" y="289"/>
                    <a:pt x="290" y="289"/>
                  </a:cubicBezTo>
                  <a:lnTo>
                    <a:pt x="290" y="325"/>
                  </a:lnTo>
                  <a:close/>
                  <a:moveTo>
                    <a:pt x="290" y="272"/>
                  </a:moveTo>
                  <a:cubicBezTo>
                    <a:pt x="252" y="272"/>
                    <a:pt x="252" y="272"/>
                    <a:pt x="252" y="272"/>
                  </a:cubicBezTo>
                  <a:cubicBezTo>
                    <a:pt x="252" y="235"/>
                    <a:pt x="252" y="235"/>
                    <a:pt x="252" y="235"/>
                  </a:cubicBezTo>
                  <a:cubicBezTo>
                    <a:pt x="290" y="235"/>
                    <a:pt x="290" y="235"/>
                    <a:pt x="290" y="235"/>
                  </a:cubicBezTo>
                  <a:lnTo>
                    <a:pt x="290" y="272"/>
                  </a:lnTo>
                  <a:close/>
                  <a:moveTo>
                    <a:pt x="290" y="218"/>
                  </a:moveTo>
                  <a:cubicBezTo>
                    <a:pt x="252" y="218"/>
                    <a:pt x="252" y="218"/>
                    <a:pt x="252" y="218"/>
                  </a:cubicBezTo>
                  <a:cubicBezTo>
                    <a:pt x="252" y="181"/>
                    <a:pt x="252" y="181"/>
                    <a:pt x="252" y="181"/>
                  </a:cubicBezTo>
                  <a:cubicBezTo>
                    <a:pt x="290" y="181"/>
                    <a:pt x="290" y="181"/>
                    <a:pt x="290" y="181"/>
                  </a:cubicBezTo>
                  <a:lnTo>
                    <a:pt x="290" y="218"/>
                  </a:lnTo>
                  <a:close/>
                  <a:moveTo>
                    <a:pt x="290" y="165"/>
                  </a:moveTo>
                  <a:cubicBezTo>
                    <a:pt x="252" y="165"/>
                    <a:pt x="252" y="165"/>
                    <a:pt x="252" y="165"/>
                  </a:cubicBezTo>
                  <a:cubicBezTo>
                    <a:pt x="252" y="127"/>
                    <a:pt x="252" y="127"/>
                    <a:pt x="252" y="127"/>
                  </a:cubicBezTo>
                  <a:cubicBezTo>
                    <a:pt x="290" y="127"/>
                    <a:pt x="290" y="127"/>
                    <a:pt x="290" y="127"/>
                  </a:cubicBezTo>
                  <a:lnTo>
                    <a:pt x="290" y="165"/>
                  </a:lnTo>
                  <a:close/>
                  <a:moveTo>
                    <a:pt x="290" y="110"/>
                  </a:moveTo>
                  <a:cubicBezTo>
                    <a:pt x="252" y="110"/>
                    <a:pt x="252" y="110"/>
                    <a:pt x="252" y="110"/>
                  </a:cubicBezTo>
                  <a:cubicBezTo>
                    <a:pt x="252" y="75"/>
                    <a:pt x="252" y="75"/>
                    <a:pt x="252" y="75"/>
                  </a:cubicBezTo>
                  <a:cubicBezTo>
                    <a:pt x="290" y="75"/>
                    <a:pt x="290" y="75"/>
                    <a:pt x="290" y="75"/>
                  </a:cubicBezTo>
                  <a:lnTo>
                    <a:pt x="290" y="110"/>
                  </a:lnTo>
                  <a:close/>
                </a:path>
              </a:pathLst>
            </a:custGeom>
            <a:solidFill>
              <a:schemeClr val="bg2">
                <a:lumMod val="90000"/>
              </a:schemeClr>
            </a:solidFill>
            <a:ln>
              <a:noFill/>
            </a:ln>
            <a:extLst/>
          </p:spPr>
          <p:txBody>
            <a:bodyPr/>
            <a:lstStyle/>
            <a:p>
              <a:pPr>
                <a:defRPr/>
              </a:pPr>
              <a:endParaRPr lang="en-US" sz="1799">
                <a:solidFill>
                  <a:srgbClr val="5F5F5F"/>
                </a:solidFill>
              </a:endParaRPr>
            </a:p>
          </p:txBody>
        </p:sp>
        <p:sp>
          <p:nvSpPr>
            <p:cNvPr id="14" name="Freeform 29">
              <a:extLst>
                <a:ext uri="{FF2B5EF4-FFF2-40B4-BE49-F238E27FC236}">
                  <a16:creationId xmlns="" xmlns:a16="http://schemas.microsoft.com/office/drawing/2014/main" id="{CC8C7CE4-D2FC-4CF5-86BC-8310D56C8C29}"/>
                </a:ext>
              </a:extLst>
            </p:cNvPr>
            <p:cNvSpPr>
              <a:spLocks noEditPoints="1"/>
            </p:cNvSpPr>
            <p:nvPr/>
          </p:nvSpPr>
          <p:spPr bwMode="gray">
            <a:xfrm>
              <a:off x="6197826" y="5227694"/>
              <a:ext cx="533207" cy="1222037"/>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p:spPr>
          <p:txBody>
            <a:bodyPr/>
            <a:lstStyle/>
            <a:p>
              <a:pPr>
                <a:defRPr/>
              </a:pPr>
              <a:endParaRPr lang="en-US" sz="1799">
                <a:solidFill>
                  <a:srgbClr val="5F5F5F"/>
                </a:solidFill>
              </a:endParaRPr>
            </a:p>
          </p:txBody>
        </p:sp>
        <p:grpSp>
          <p:nvGrpSpPr>
            <p:cNvPr id="15" name="Group 14">
              <a:extLst>
                <a:ext uri="{FF2B5EF4-FFF2-40B4-BE49-F238E27FC236}">
                  <a16:creationId xmlns="" xmlns:a16="http://schemas.microsoft.com/office/drawing/2014/main" id="{09CE7148-3D74-46CB-A16D-9AD9972D62F4}"/>
                </a:ext>
              </a:extLst>
            </p:cNvPr>
            <p:cNvGrpSpPr/>
            <p:nvPr/>
          </p:nvGrpSpPr>
          <p:grpSpPr bwMode="gray">
            <a:xfrm>
              <a:off x="7335383" y="5266996"/>
              <a:ext cx="2035629" cy="1170970"/>
              <a:chOff x="3181350" y="3987800"/>
              <a:chExt cx="833438" cy="479425"/>
            </a:xfrm>
            <a:grpFill/>
          </p:grpSpPr>
          <p:sp>
            <p:nvSpPr>
              <p:cNvPr id="22" name="Freeform 509">
                <a:extLst>
                  <a:ext uri="{FF2B5EF4-FFF2-40B4-BE49-F238E27FC236}">
                    <a16:creationId xmlns="" xmlns:a16="http://schemas.microsoft.com/office/drawing/2014/main" id="{9BB4A19F-21F9-4CFB-960E-7A792814FB7C}"/>
                  </a:ext>
                </a:extLst>
              </p:cNvPr>
              <p:cNvSpPr>
                <a:spLocks noEditPoints="1"/>
              </p:cNvSpPr>
              <p:nvPr/>
            </p:nvSpPr>
            <p:spPr bwMode="gray">
              <a:xfrm>
                <a:off x="3181350" y="4164012"/>
                <a:ext cx="215900" cy="303213"/>
              </a:xfrm>
              <a:custGeom>
                <a:avLst/>
                <a:gdLst/>
                <a:ahLst/>
                <a:cxnLst>
                  <a:cxn ang="0">
                    <a:pos x="0" y="0"/>
                  </a:cxn>
                  <a:cxn ang="0">
                    <a:pos x="0" y="191"/>
                  </a:cxn>
                  <a:cxn ang="0">
                    <a:pos x="40" y="191"/>
                  </a:cxn>
                  <a:cxn ang="0">
                    <a:pos x="40" y="162"/>
                  </a:cxn>
                  <a:cxn ang="0">
                    <a:pos x="96" y="162"/>
                  </a:cxn>
                  <a:cxn ang="0">
                    <a:pos x="96" y="191"/>
                  </a:cxn>
                  <a:cxn ang="0">
                    <a:pos x="136" y="191"/>
                  </a:cxn>
                  <a:cxn ang="0">
                    <a:pos x="136" y="0"/>
                  </a:cxn>
                  <a:cxn ang="0">
                    <a:pos x="0" y="0"/>
                  </a:cxn>
                  <a:cxn ang="0">
                    <a:pos x="40" y="128"/>
                  </a:cxn>
                  <a:cxn ang="0">
                    <a:pos x="17" y="128"/>
                  </a:cxn>
                  <a:cxn ang="0">
                    <a:pos x="17" y="106"/>
                  </a:cxn>
                  <a:cxn ang="0">
                    <a:pos x="40" y="106"/>
                  </a:cxn>
                  <a:cxn ang="0">
                    <a:pos x="40" y="128"/>
                  </a:cxn>
                  <a:cxn ang="0">
                    <a:pos x="40" y="91"/>
                  </a:cxn>
                  <a:cxn ang="0">
                    <a:pos x="17" y="91"/>
                  </a:cxn>
                  <a:cxn ang="0">
                    <a:pos x="17" y="70"/>
                  </a:cxn>
                  <a:cxn ang="0">
                    <a:pos x="40" y="70"/>
                  </a:cxn>
                  <a:cxn ang="0">
                    <a:pos x="40" y="91"/>
                  </a:cxn>
                  <a:cxn ang="0">
                    <a:pos x="40" y="55"/>
                  </a:cxn>
                  <a:cxn ang="0">
                    <a:pos x="17" y="55"/>
                  </a:cxn>
                  <a:cxn ang="0">
                    <a:pos x="17" y="34"/>
                  </a:cxn>
                  <a:cxn ang="0">
                    <a:pos x="40" y="34"/>
                  </a:cxn>
                  <a:cxn ang="0">
                    <a:pos x="40" y="55"/>
                  </a:cxn>
                  <a:cxn ang="0">
                    <a:pos x="79" y="128"/>
                  </a:cxn>
                  <a:cxn ang="0">
                    <a:pos x="55" y="128"/>
                  </a:cxn>
                  <a:cxn ang="0">
                    <a:pos x="55" y="106"/>
                  </a:cxn>
                  <a:cxn ang="0">
                    <a:pos x="79" y="106"/>
                  </a:cxn>
                  <a:cxn ang="0">
                    <a:pos x="79" y="128"/>
                  </a:cxn>
                  <a:cxn ang="0">
                    <a:pos x="79" y="91"/>
                  </a:cxn>
                  <a:cxn ang="0">
                    <a:pos x="55" y="91"/>
                  </a:cxn>
                  <a:cxn ang="0">
                    <a:pos x="55" y="70"/>
                  </a:cxn>
                  <a:cxn ang="0">
                    <a:pos x="79" y="70"/>
                  </a:cxn>
                  <a:cxn ang="0">
                    <a:pos x="79" y="91"/>
                  </a:cxn>
                  <a:cxn ang="0">
                    <a:pos x="79" y="55"/>
                  </a:cxn>
                  <a:cxn ang="0">
                    <a:pos x="55" y="55"/>
                  </a:cxn>
                  <a:cxn ang="0">
                    <a:pos x="55" y="34"/>
                  </a:cxn>
                  <a:cxn ang="0">
                    <a:pos x="79" y="34"/>
                  </a:cxn>
                  <a:cxn ang="0">
                    <a:pos x="79" y="55"/>
                  </a:cxn>
                  <a:cxn ang="0">
                    <a:pos x="117" y="128"/>
                  </a:cxn>
                  <a:cxn ang="0">
                    <a:pos x="96" y="128"/>
                  </a:cxn>
                  <a:cxn ang="0">
                    <a:pos x="96" y="106"/>
                  </a:cxn>
                  <a:cxn ang="0">
                    <a:pos x="117" y="106"/>
                  </a:cxn>
                  <a:cxn ang="0">
                    <a:pos x="117" y="128"/>
                  </a:cxn>
                  <a:cxn ang="0">
                    <a:pos x="117" y="91"/>
                  </a:cxn>
                  <a:cxn ang="0">
                    <a:pos x="96" y="91"/>
                  </a:cxn>
                  <a:cxn ang="0">
                    <a:pos x="96" y="70"/>
                  </a:cxn>
                  <a:cxn ang="0">
                    <a:pos x="117" y="70"/>
                  </a:cxn>
                  <a:cxn ang="0">
                    <a:pos x="117" y="91"/>
                  </a:cxn>
                  <a:cxn ang="0">
                    <a:pos x="117" y="55"/>
                  </a:cxn>
                  <a:cxn ang="0">
                    <a:pos x="96" y="55"/>
                  </a:cxn>
                  <a:cxn ang="0">
                    <a:pos x="96" y="34"/>
                  </a:cxn>
                  <a:cxn ang="0">
                    <a:pos x="117" y="34"/>
                  </a:cxn>
                  <a:cxn ang="0">
                    <a:pos x="117" y="55"/>
                  </a:cxn>
                </a:cxnLst>
                <a:rect l="0" t="0" r="r" b="b"/>
                <a:pathLst>
                  <a:path w="136" h="191">
                    <a:moveTo>
                      <a:pt x="0" y="0"/>
                    </a:moveTo>
                    <a:lnTo>
                      <a:pt x="0" y="191"/>
                    </a:lnTo>
                    <a:lnTo>
                      <a:pt x="40" y="191"/>
                    </a:lnTo>
                    <a:lnTo>
                      <a:pt x="40" y="162"/>
                    </a:lnTo>
                    <a:lnTo>
                      <a:pt x="96" y="162"/>
                    </a:lnTo>
                    <a:lnTo>
                      <a:pt x="96" y="191"/>
                    </a:lnTo>
                    <a:lnTo>
                      <a:pt x="136" y="191"/>
                    </a:lnTo>
                    <a:lnTo>
                      <a:pt x="136" y="0"/>
                    </a:lnTo>
                    <a:lnTo>
                      <a:pt x="0" y="0"/>
                    </a:lnTo>
                    <a:close/>
                    <a:moveTo>
                      <a:pt x="40" y="128"/>
                    </a:moveTo>
                    <a:lnTo>
                      <a:pt x="17" y="128"/>
                    </a:lnTo>
                    <a:lnTo>
                      <a:pt x="17" y="106"/>
                    </a:lnTo>
                    <a:lnTo>
                      <a:pt x="40" y="106"/>
                    </a:lnTo>
                    <a:lnTo>
                      <a:pt x="40" y="128"/>
                    </a:lnTo>
                    <a:close/>
                    <a:moveTo>
                      <a:pt x="40" y="91"/>
                    </a:moveTo>
                    <a:lnTo>
                      <a:pt x="17" y="91"/>
                    </a:lnTo>
                    <a:lnTo>
                      <a:pt x="17" y="70"/>
                    </a:lnTo>
                    <a:lnTo>
                      <a:pt x="40" y="70"/>
                    </a:lnTo>
                    <a:lnTo>
                      <a:pt x="40" y="91"/>
                    </a:lnTo>
                    <a:close/>
                    <a:moveTo>
                      <a:pt x="40" y="55"/>
                    </a:moveTo>
                    <a:lnTo>
                      <a:pt x="17" y="55"/>
                    </a:lnTo>
                    <a:lnTo>
                      <a:pt x="17" y="34"/>
                    </a:lnTo>
                    <a:lnTo>
                      <a:pt x="40" y="34"/>
                    </a:lnTo>
                    <a:lnTo>
                      <a:pt x="40" y="55"/>
                    </a:lnTo>
                    <a:close/>
                    <a:moveTo>
                      <a:pt x="79" y="128"/>
                    </a:moveTo>
                    <a:lnTo>
                      <a:pt x="55" y="128"/>
                    </a:lnTo>
                    <a:lnTo>
                      <a:pt x="55" y="106"/>
                    </a:lnTo>
                    <a:lnTo>
                      <a:pt x="79" y="106"/>
                    </a:lnTo>
                    <a:lnTo>
                      <a:pt x="79" y="128"/>
                    </a:lnTo>
                    <a:close/>
                    <a:moveTo>
                      <a:pt x="79" y="91"/>
                    </a:moveTo>
                    <a:lnTo>
                      <a:pt x="55" y="91"/>
                    </a:lnTo>
                    <a:lnTo>
                      <a:pt x="55" y="70"/>
                    </a:lnTo>
                    <a:lnTo>
                      <a:pt x="79" y="70"/>
                    </a:lnTo>
                    <a:lnTo>
                      <a:pt x="79" y="91"/>
                    </a:lnTo>
                    <a:close/>
                    <a:moveTo>
                      <a:pt x="79" y="55"/>
                    </a:moveTo>
                    <a:lnTo>
                      <a:pt x="55" y="55"/>
                    </a:lnTo>
                    <a:lnTo>
                      <a:pt x="55" y="34"/>
                    </a:lnTo>
                    <a:lnTo>
                      <a:pt x="79" y="34"/>
                    </a:lnTo>
                    <a:lnTo>
                      <a:pt x="79" y="55"/>
                    </a:lnTo>
                    <a:close/>
                    <a:moveTo>
                      <a:pt x="117" y="128"/>
                    </a:moveTo>
                    <a:lnTo>
                      <a:pt x="96" y="128"/>
                    </a:lnTo>
                    <a:lnTo>
                      <a:pt x="96" y="106"/>
                    </a:lnTo>
                    <a:lnTo>
                      <a:pt x="117" y="106"/>
                    </a:lnTo>
                    <a:lnTo>
                      <a:pt x="117" y="128"/>
                    </a:lnTo>
                    <a:close/>
                    <a:moveTo>
                      <a:pt x="117" y="91"/>
                    </a:moveTo>
                    <a:lnTo>
                      <a:pt x="96" y="91"/>
                    </a:lnTo>
                    <a:lnTo>
                      <a:pt x="96" y="70"/>
                    </a:lnTo>
                    <a:lnTo>
                      <a:pt x="117" y="70"/>
                    </a:lnTo>
                    <a:lnTo>
                      <a:pt x="117" y="91"/>
                    </a:lnTo>
                    <a:close/>
                    <a:moveTo>
                      <a:pt x="117" y="55"/>
                    </a:moveTo>
                    <a:lnTo>
                      <a:pt x="96" y="55"/>
                    </a:lnTo>
                    <a:lnTo>
                      <a:pt x="96" y="34"/>
                    </a:lnTo>
                    <a:lnTo>
                      <a:pt x="117" y="34"/>
                    </a:lnTo>
                    <a:lnTo>
                      <a:pt x="117" y="55"/>
                    </a:lnTo>
                    <a:close/>
                  </a:path>
                </a:pathLst>
              </a:custGeom>
              <a:solidFill>
                <a:schemeClr val="bg2">
                  <a:lumMod val="90000"/>
                </a:schemeClr>
              </a:solidFill>
              <a:ln w="9525">
                <a:noFill/>
                <a:round/>
                <a:headEnd/>
                <a:tailEnd/>
              </a:ln>
            </p:spPr>
            <p:txBody>
              <a:bodyPr/>
              <a:lstStyle/>
              <a:p>
                <a:pPr>
                  <a:defRPr/>
                </a:pPr>
                <a:endParaRPr lang="en-US" sz="1799">
                  <a:solidFill>
                    <a:srgbClr val="5F5F5F"/>
                  </a:solidFill>
                </a:endParaRPr>
              </a:p>
            </p:txBody>
          </p:sp>
          <p:sp>
            <p:nvSpPr>
              <p:cNvPr id="23" name="Freeform 510">
                <a:extLst>
                  <a:ext uri="{FF2B5EF4-FFF2-40B4-BE49-F238E27FC236}">
                    <a16:creationId xmlns="" xmlns:a16="http://schemas.microsoft.com/office/drawing/2014/main" id="{4B4BB77A-93A8-475F-98B2-B38FD8974F47}"/>
                  </a:ext>
                </a:extLst>
              </p:cNvPr>
              <p:cNvSpPr>
                <a:spLocks noEditPoints="1"/>
              </p:cNvSpPr>
              <p:nvPr/>
            </p:nvSpPr>
            <p:spPr bwMode="gray">
              <a:xfrm>
                <a:off x="3427413" y="3987800"/>
                <a:ext cx="155575" cy="479425"/>
              </a:xfrm>
              <a:custGeom>
                <a:avLst/>
                <a:gdLst/>
                <a:ahLst/>
                <a:cxnLst>
                  <a:cxn ang="0">
                    <a:pos x="0" y="302"/>
                  </a:cxn>
                  <a:cxn ang="0">
                    <a:pos x="32" y="273"/>
                  </a:cxn>
                  <a:cxn ang="0">
                    <a:pos x="66" y="302"/>
                  </a:cxn>
                  <a:cxn ang="0">
                    <a:pos x="98" y="0"/>
                  </a:cxn>
                  <a:cxn ang="0">
                    <a:pos x="41" y="239"/>
                  </a:cxn>
                  <a:cxn ang="0">
                    <a:pos x="19" y="217"/>
                  </a:cxn>
                  <a:cxn ang="0">
                    <a:pos x="41" y="239"/>
                  </a:cxn>
                  <a:cxn ang="0">
                    <a:pos x="19" y="202"/>
                  </a:cxn>
                  <a:cxn ang="0">
                    <a:pos x="41" y="181"/>
                  </a:cxn>
                  <a:cxn ang="0">
                    <a:pos x="41" y="166"/>
                  </a:cxn>
                  <a:cxn ang="0">
                    <a:pos x="19" y="145"/>
                  </a:cxn>
                  <a:cxn ang="0">
                    <a:pos x="41" y="166"/>
                  </a:cxn>
                  <a:cxn ang="0">
                    <a:pos x="19" y="130"/>
                  </a:cxn>
                  <a:cxn ang="0">
                    <a:pos x="41" y="109"/>
                  </a:cxn>
                  <a:cxn ang="0">
                    <a:pos x="41" y="94"/>
                  </a:cxn>
                  <a:cxn ang="0">
                    <a:pos x="19" y="73"/>
                  </a:cxn>
                  <a:cxn ang="0">
                    <a:pos x="41" y="94"/>
                  </a:cxn>
                  <a:cxn ang="0">
                    <a:pos x="19" y="58"/>
                  </a:cxn>
                  <a:cxn ang="0">
                    <a:pos x="41" y="36"/>
                  </a:cxn>
                  <a:cxn ang="0">
                    <a:pos x="79" y="239"/>
                  </a:cxn>
                  <a:cxn ang="0">
                    <a:pos x="58" y="217"/>
                  </a:cxn>
                  <a:cxn ang="0">
                    <a:pos x="79" y="239"/>
                  </a:cxn>
                  <a:cxn ang="0">
                    <a:pos x="58" y="202"/>
                  </a:cxn>
                  <a:cxn ang="0">
                    <a:pos x="79" y="181"/>
                  </a:cxn>
                  <a:cxn ang="0">
                    <a:pos x="79" y="166"/>
                  </a:cxn>
                  <a:cxn ang="0">
                    <a:pos x="58" y="145"/>
                  </a:cxn>
                  <a:cxn ang="0">
                    <a:pos x="79" y="166"/>
                  </a:cxn>
                  <a:cxn ang="0">
                    <a:pos x="58" y="130"/>
                  </a:cxn>
                  <a:cxn ang="0">
                    <a:pos x="79" y="109"/>
                  </a:cxn>
                  <a:cxn ang="0">
                    <a:pos x="79" y="94"/>
                  </a:cxn>
                  <a:cxn ang="0">
                    <a:pos x="58" y="73"/>
                  </a:cxn>
                  <a:cxn ang="0">
                    <a:pos x="79" y="94"/>
                  </a:cxn>
                  <a:cxn ang="0">
                    <a:pos x="58" y="58"/>
                  </a:cxn>
                  <a:cxn ang="0">
                    <a:pos x="79" y="36"/>
                  </a:cxn>
                </a:cxnLst>
                <a:rect l="0" t="0" r="r" b="b"/>
                <a:pathLst>
                  <a:path w="98" h="302">
                    <a:moveTo>
                      <a:pt x="0" y="0"/>
                    </a:moveTo>
                    <a:lnTo>
                      <a:pt x="0" y="302"/>
                    </a:lnTo>
                    <a:lnTo>
                      <a:pt x="32" y="302"/>
                    </a:lnTo>
                    <a:lnTo>
                      <a:pt x="32" y="273"/>
                    </a:lnTo>
                    <a:lnTo>
                      <a:pt x="66" y="273"/>
                    </a:lnTo>
                    <a:lnTo>
                      <a:pt x="66" y="302"/>
                    </a:lnTo>
                    <a:lnTo>
                      <a:pt x="98" y="302"/>
                    </a:lnTo>
                    <a:lnTo>
                      <a:pt x="98" y="0"/>
                    </a:lnTo>
                    <a:lnTo>
                      <a:pt x="0" y="0"/>
                    </a:lnTo>
                    <a:close/>
                    <a:moveTo>
                      <a:pt x="41" y="239"/>
                    </a:moveTo>
                    <a:lnTo>
                      <a:pt x="19" y="239"/>
                    </a:lnTo>
                    <a:lnTo>
                      <a:pt x="19" y="217"/>
                    </a:lnTo>
                    <a:lnTo>
                      <a:pt x="41" y="217"/>
                    </a:lnTo>
                    <a:lnTo>
                      <a:pt x="41" y="239"/>
                    </a:lnTo>
                    <a:close/>
                    <a:moveTo>
                      <a:pt x="41" y="202"/>
                    </a:moveTo>
                    <a:lnTo>
                      <a:pt x="19" y="202"/>
                    </a:lnTo>
                    <a:lnTo>
                      <a:pt x="19" y="181"/>
                    </a:lnTo>
                    <a:lnTo>
                      <a:pt x="41" y="181"/>
                    </a:lnTo>
                    <a:lnTo>
                      <a:pt x="41" y="202"/>
                    </a:lnTo>
                    <a:close/>
                    <a:moveTo>
                      <a:pt x="41" y="166"/>
                    </a:moveTo>
                    <a:lnTo>
                      <a:pt x="19" y="166"/>
                    </a:lnTo>
                    <a:lnTo>
                      <a:pt x="19" y="145"/>
                    </a:lnTo>
                    <a:lnTo>
                      <a:pt x="41" y="145"/>
                    </a:lnTo>
                    <a:lnTo>
                      <a:pt x="41" y="166"/>
                    </a:lnTo>
                    <a:close/>
                    <a:moveTo>
                      <a:pt x="41" y="130"/>
                    </a:moveTo>
                    <a:lnTo>
                      <a:pt x="19" y="130"/>
                    </a:lnTo>
                    <a:lnTo>
                      <a:pt x="19" y="109"/>
                    </a:lnTo>
                    <a:lnTo>
                      <a:pt x="41" y="109"/>
                    </a:lnTo>
                    <a:lnTo>
                      <a:pt x="41" y="130"/>
                    </a:lnTo>
                    <a:close/>
                    <a:moveTo>
                      <a:pt x="41" y="94"/>
                    </a:moveTo>
                    <a:lnTo>
                      <a:pt x="19" y="94"/>
                    </a:lnTo>
                    <a:lnTo>
                      <a:pt x="19" y="73"/>
                    </a:lnTo>
                    <a:lnTo>
                      <a:pt x="41" y="73"/>
                    </a:lnTo>
                    <a:lnTo>
                      <a:pt x="41" y="94"/>
                    </a:lnTo>
                    <a:close/>
                    <a:moveTo>
                      <a:pt x="41" y="58"/>
                    </a:moveTo>
                    <a:lnTo>
                      <a:pt x="19" y="58"/>
                    </a:lnTo>
                    <a:lnTo>
                      <a:pt x="19" y="36"/>
                    </a:lnTo>
                    <a:lnTo>
                      <a:pt x="41" y="36"/>
                    </a:lnTo>
                    <a:lnTo>
                      <a:pt x="41" y="58"/>
                    </a:lnTo>
                    <a:close/>
                    <a:moveTo>
                      <a:pt x="79" y="239"/>
                    </a:moveTo>
                    <a:lnTo>
                      <a:pt x="58" y="239"/>
                    </a:lnTo>
                    <a:lnTo>
                      <a:pt x="58" y="217"/>
                    </a:lnTo>
                    <a:lnTo>
                      <a:pt x="79" y="217"/>
                    </a:lnTo>
                    <a:lnTo>
                      <a:pt x="79" y="239"/>
                    </a:lnTo>
                    <a:close/>
                    <a:moveTo>
                      <a:pt x="79" y="202"/>
                    </a:moveTo>
                    <a:lnTo>
                      <a:pt x="58" y="202"/>
                    </a:lnTo>
                    <a:lnTo>
                      <a:pt x="58" y="181"/>
                    </a:lnTo>
                    <a:lnTo>
                      <a:pt x="79" y="181"/>
                    </a:lnTo>
                    <a:lnTo>
                      <a:pt x="79" y="202"/>
                    </a:lnTo>
                    <a:close/>
                    <a:moveTo>
                      <a:pt x="79" y="166"/>
                    </a:moveTo>
                    <a:lnTo>
                      <a:pt x="58" y="166"/>
                    </a:lnTo>
                    <a:lnTo>
                      <a:pt x="58" y="145"/>
                    </a:lnTo>
                    <a:lnTo>
                      <a:pt x="79" y="145"/>
                    </a:lnTo>
                    <a:lnTo>
                      <a:pt x="79" y="166"/>
                    </a:lnTo>
                    <a:close/>
                    <a:moveTo>
                      <a:pt x="79" y="130"/>
                    </a:moveTo>
                    <a:lnTo>
                      <a:pt x="58" y="130"/>
                    </a:lnTo>
                    <a:lnTo>
                      <a:pt x="58" y="109"/>
                    </a:lnTo>
                    <a:lnTo>
                      <a:pt x="79" y="109"/>
                    </a:lnTo>
                    <a:lnTo>
                      <a:pt x="79" y="130"/>
                    </a:lnTo>
                    <a:close/>
                    <a:moveTo>
                      <a:pt x="79" y="94"/>
                    </a:moveTo>
                    <a:lnTo>
                      <a:pt x="58" y="94"/>
                    </a:lnTo>
                    <a:lnTo>
                      <a:pt x="58" y="73"/>
                    </a:lnTo>
                    <a:lnTo>
                      <a:pt x="79" y="73"/>
                    </a:lnTo>
                    <a:lnTo>
                      <a:pt x="79" y="94"/>
                    </a:lnTo>
                    <a:close/>
                    <a:moveTo>
                      <a:pt x="79" y="58"/>
                    </a:moveTo>
                    <a:lnTo>
                      <a:pt x="58" y="58"/>
                    </a:lnTo>
                    <a:lnTo>
                      <a:pt x="58" y="36"/>
                    </a:lnTo>
                    <a:lnTo>
                      <a:pt x="79" y="36"/>
                    </a:lnTo>
                    <a:lnTo>
                      <a:pt x="79" y="58"/>
                    </a:lnTo>
                    <a:close/>
                  </a:path>
                </a:pathLst>
              </a:custGeom>
              <a:solidFill>
                <a:schemeClr val="bg2">
                  <a:lumMod val="90000"/>
                </a:schemeClr>
              </a:solidFill>
              <a:ln w="9525">
                <a:noFill/>
                <a:round/>
                <a:headEnd/>
                <a:tailEnd/>
              </a:ln>
            </p:spPr>
            <p:txBody>
              <a:bodyPr/>
              <a:lstStyle/>
              <a:p>
                <a:pPr>
                  <a:defRPr/>
                </a:pPr>
                <a:endParaRPr lang="en-US" sz="1799">
                  <a:solidFill>
                    <a:srgbClr val="5F5F5F"/>
                  </a:solidFill>
                </a:endParaRPr>
              </a:p>
            </p:txBody>
          </p:sp>
          <p:sp>
            <p:nvSpPr>
              <p:cNvPr id="24" name="Freeform 511">
                <a:extLst>
                  <a:ext uri="{FF2B5EF4-FFF2-40B4-BE49-F238E27FC236}">
                    <a16:creationId xmlns="" xmlns:a16="http://schemas.microsoft.com/office/drawing/2014/main" id="{3B3CC77F-C554-45CF-BB68-3F89362E8702}"/>
                  </a:ext>
                </a:extLst>
              </p:cNvPr>
              <p:cNvSpPr>
                <a:spLocks noEditPoints="1"/>
              </p:cNvSpPr>
              <p:nvPr/>
            </p:nvSpPr>
            <p:spPr bwMode="gray">
              <a:xfrm>
                <a:off x="3616325" y="4044950"/>
                <a:ext cx="398463" cy="422275"/>
              </a:xfrm>
              <a:custGeom>
                <a:avLst/>
                <a:gdLst/>
                <a:ahLst/>
                <a:cxnLst>
                  <a:cxn ang="0">
                    <a:pos x="0" y="0"/>
                  </a:cxn>
                  <a:cxn ang="0">
                    <a:pos x="39" y="237"/>
                  </a:cxn>
                  <a:cxn ang="0">
                    <a:pos x="251" y="266"/>
                  </a:cxn>
                  <a:cxn ang="0">
                    <a:pos x="41" y="203"/>
                  </a:cxn>
                  <a:cxn ang="0">
                    <a:pos x="41" y="181"/>
                  </a:cxn>
                  <a:cxn ang="0">
                    <a:pos x="17" y="166"/>
                  </a:cxn>
                  <a:cxn ang="0">
                    <a:pos x="41" y="166"/>
                  </a:cxn>
                  <a:cxn ang="0">
                    <a:pos x="17" y="109"/>
                  </a:cxn>
                  <a:cxn ang="0">
                    <a:pos x="41" y="94"/>
                  </a:cxn>
                  <a:cxn ang="0">
                    <a:pos x="41" y="73"/>
                  </a:cxn>
                  <a:cxn ang="0">
                    <a:pos x="17" y="58"/>
                  </a:cxn>
                  <a:cxn ang="0">
                    <a:pos x="41" y="58"/>
                  </a:cxn>
                  <a:cxn ang="0">
                    <a:pos x="56" y="181"/>
                  </a:cxn>
                  <a:cxn ang="0">
                    <a:pos x="79" y="166"/>
                  </a:cxn>
                  <a:cxn ang="0">
                    <a:pos x="79" y="145"/>
                  </a:cxn>
                  <a:cxn ang="0">
                    <a:pos x="56" y="130"/>
                  </a:cxn>
                  <a:cxn ang="0">
                    <a:pos x="79" y="130"/>
                  </a:cxn>
                  <a:cxn ang="0">
                    <a:pos x="56" y="73"/>
                  </a:cxn>
                  <a:cxn ang="0">
                    <a:pos x="79" y="58"/>
                  </a:cxn>
                  <a:cxn ang="0">
                    <a:pos x="79" y="37"/>
                  </a:cxn>
                  <a:cxn ang="0">
                    <a:pos x="94" y="203"/>
                  </a:cxn>
                  <a:cxn ang="0">
                    <a:pos x="117" y="203"/>
                  </a:cxn>
                  <a:cxn ang="0">
                    <a:pos x="94" y="145"/>
                  </a:cxn>
                  <a:cxn ang="0">
                    <a:pos x="117" y="130"/>
                  </a:cxn>
                  <a:cxn ang="0">
                    <a:pos x="117" y="109"/>
                  </a:cxn>
                  <a:cxn ang="0">
                    <a:pos x="117" y="94"/>
                  </a:cxn>
                  <a:cxn ang="0">
                    <a:pos x="117" y="73"/>
                  </a:cxn>
                  <a:cxn ang="0">
                    <a:pos x="94" y="58"/>
                  </a:cxn>
                  <a:cxn ang="0">
                    <a:pos x="117" y="58"/>
                  </a:cxn>
                  <a:cxn ang="0">
                    <a:pos x="134" y="181"/>
                  </a:cxn>
                  <a:cxn ang="0">
                    <a:pos x="156" y="166"/>
                  </a:cxn>
                  <a:cxn ang="0">
                    <a:pos x="156" y="145"/>
                  </a:cxn>
                  <a:cxn ang="0">
                    <a:pos x="134" y="130"/>
                  </a:cxn>
                  <a:cxn ang="0">
                    <a:pos x="156" y="130"/>
                  </a:cxn>
                  <a:cxn ang="0">
                    <a:pos x="173" y="181"/>
                  </a:cxn>
                  <a:cxn ang="0">
                    <a:pos x="194" y="166"/>
                  </a:cxn>
                  <a:cxn ang="0">
                    <a:pos x="194" y="145"/>
                  </a:cxn>
                  <a:cxn ang="0">
                    <a:pos x="173" y="130"/>
                  </a:cxn>
                  <a:cxn ang="0">
                    <a:pos x="194" y="130"/>
                  </a:cxn>
                  <a:cxn ang="0">
                    <a:pos x="211" y="181"/>
                  </a:cxn>
                  <a:cxn ang="0">
                    <a:pos x="232" y="166"/>
                  </a:cxn>
                  <a:cxn ang="0">
                    <a:pos x="232" y="145"/>
                  </a:cxn>
                  <a:cxn ang="0">
                    <a:pos x="211" y="130"/>
                  </a:cxn>
                  <a:cxn ang="0">
                    <a:pos x="232" y="130"/>
                  </a:cxn>
                </a:cxnLst>
                <a:rect l="0" t="0" r="r" b="b"/>
                <a:pathLst>
                  <a:path w="251" h="266">
                    <a:moveTo>
                      <a:pt x="134" y="75"/>
                    </a:moveTo>
                    <a:lnTo>
                      <a:pt x="134" y="0"/>
                    </a:lnTo>
                    <a:lnTo>
                      <a:pt x="0" y="0"/>
                    </a:lnTo>
                    <a:lnTo>
                      <a:pt x="0" y="266"/>
                    </a:lnTo>
                    <a:lnTo>
                      <a:pt x="39" y="266"/>
                    </a:lnTo>
                    <a:lnTo>
                      <a:pt x="39" y="237"/>
                    </a:lnTo>
                    <a:lnTo>
                      <a:pt x="96" y="237"/>
                    </a:lnTo>
                    <a:lnTo>
                      <a:pt x="96" y="266"/>
                    </a:lnTo>
                    <a:lnTo>
                      <a:pt x="251" y="266"/>
                    </a:lnTo>
                    <a:lnTo>
                      <a:pt x="251" y="75"/>
                    </a:lnTo>
                    <a:lnTo>
                      <a:pt x="134" y="75"/>
                    </a:lnTo>
                    <a:close/>
                    <a:moveTo>
                      <a:pt x="41" y="203"/>
                    </a:moveTo>
                    <a:lnTo>
                      <a:pt x="17" y="203"/>
                    </a:lnTo>
                    <a:lnTo>
                      <a:pt x="17" y="181"/>
                    </a:lnTo>
                    <a:lnTo>
                      <a:pt x="41" y="181"/>
                    </a:lnTo>
                    <a:lnTo>
                      <a:pt x="41" y="203"/>
                    </a:lnTo>
                    <a:close/>
                    <a:moveTo>
                      <a:pt x="41" y="166"/>
                    </a:moveTo>
                    <a:lnTo>
                      <a:pt x="17" y="166"/>
                    </a:lnTo>
                    <a:lnTo>
                      <a:pt x="17" y="145"/>
                    </a:lnTo>
                    <a:lnTo>
                      <a:pt x="41" y="145"/>
                    </a:lnTo>
                    <a:lnTo>
                      <a:pt x="41" y="166"/>
                    </a:lnTo>
                    <a:close/>
                    <a:moveTo>
                      <a:pt x="41" y="130"/>
                    </a:moveTo>
                    <a:lnTo>
                      <a:pt x="17" y="130"/>
                    </a:lnTo>
                    <a:lnTo>
                      <a:pt x="17" y="109"/>
                    </a:lnTo>
                    <a:lnTo>
                      <a:pt x="41" y="109"/>
                    </a:lnTo>
                    <a:lnTo>
                      <a:pt x="41" y="130"/>
                    </a:lnTo>
                    <a:close/>
                    <a:moveTo>
                      <a:pt x="41" y="94"/>
                    </a:moveTo>
                    <a:lnTo>
                      <a:pt x="17" y="94"/>
                    </a:lnTo>
                    <a:lnTo>
                      <a:pt x="17" y="73"/>
                    </a:lnTo>
                    <a:lnTo>
                      <a:pt x="41" y="73"/>
                    </a:lnTo>
                    <a:lnTo>
                      <a:pt x="41" y="94"/>
                    </a:lnTo>
                    <a:close/>
                    <a:moveTo>
                      <a:pt x="41" y="58"/>
                    </a:moveTo>
                    <a:lnTo>
                      <a:pt x="17" y="58"/>
                    </a:lnTo>
                    <a:lnTo>
                      <a:pt x="17" y="37"/>
                    </a:lnTo>
                    <a:lnTo>
                      <a:pt x="41" y="37"/>
                    </a:lnTo>
                    <a:lnTo>
                      <a:pt x="41" y="58"/>
                    </a:lnTo>
                    <a:close/>
                    <a:moveTo>
                      <a:pt x="79" y="203"/>
                    </a:moveTo>
                    <a:lnTo>
                      <a:pt x="56" y="203"/>
                    </a:lnTo>
                    <a:lnTo>
                      <a:pt x="56" y="181"/>
                    </a:lnTo>
                    <a:lnTo>
                      <a:pt x="79" y="181"/>
                    </a:lnTo>
                    <a:lnTo>
                      <a:pt x="79" y="203"/>
                    </a:lnTo>
                    <a:close/>
                    <a:moveTo>
                      <a:pt x="79" y="166"/>
                    </a:moveTo>
                    <a:lnTo>
                      <a:pt x="56" y="166"/>
                    </a:lnTo>
                    <a:lnTo>
                      <a:pt x="56" y="145"/>
                    </a:lnTo>
                    <a:lnTo>
                      <a:pt x="79" y="145"/>
                    </a:lnTo>
                    <a:lnTo>
                      <a:pt x="79" y="166"/>
                    </a:lnTo>
                    <a:close/>
                    <a:moveTo>
                      <a:pt x="79" y="130"/>
                    </a:moveTo>
                    <a:lnTo>
                      <a:pt x="56" y="130"/>
                    </a:lnTo>
                    <a:lnTo>
                      <a:pt x="56" y="109"/>
                    </a:lnTo>
                    <a:lnTo>
                      <a:pt x="79" y="109"/>
                    </a:lnTo>
                    <a:lnTo>
                      <a:pt x="79" y="130"/>
                    </a:lnTo>
                    <a:close/>
                    <a:moveTo>
                      <a:pt x="79" y="94"/>
                    </a:moveTo>
                    <a:lnTo>
                      <a:pt x="56" y="94"/>
                    </a:lnTo>
                    <a:lnTo>
                      <a:pt x="56" y="73"/>
                    </a:lnTo>
                    <a:lnTo>
                      <a:pt x="79" y="73"/>
                    </a:lnTo>
                    <a:lnTo>
                      <a:pt x="79" y="94"/>
                    </a:lnTo>
                    <a:close/>
                    <a:moveTo>
                      <a:pt x="79" y="58"/>
                    </a:moveTo>
                    <a:lnTo>
                      <a:pt x="56" y="58"/>
                    </a:lnTo>
                    <a:lnTo>
                      <a:pt x="56" y="37"/>
                    </a:lnTo>
                    <a:lnTo>
                      <a:pt x="79" y="37"/>
                    </a:lnTo>
                    <a:lnTo>
                      <a:pt x="79" y="58"/>
                    </a:lnTo>
                    <a:close/>
                    <a:moveTo>
                      <a:pt x="117" y="203"/>
                    </a:moveTo>
                    <a:lnTo>
                      <a:pt x="94" y="203"/>
                    </a:lnTo>
                    <a:lnTo>
                      <a:pt x="94" y="181"/>
                    </a:lnTo>
                    <a:lnTo>
                      <a:pt x="117" y="181"/>
                    </a:lnTo>
                    <a:lnTo>
                      <a:pt x="117" y="203"/>
                    </a:lnTo>
                    <a:close/>
                    <a:moveTo>
                      <a:pt x="117" y="166"/>
                    </a:moveTo>
                    <a:lnTo>
                      <a:pt x="94" y="166"/>
                    </a:lnTo>
                    <a:lnTo>
                      <a:pt x="94" y="145"/>
                    </a:lnTo>
                    <a:lnTo>
                      <a:pt x="117" y="145"/>
                    </a:lnTo>
                    <a:lnTo>
                      <a:pt x="117" y="166"/>
                    </a:lnTo>
                    <a:close/>
                    <a:moveTo>
                      <a:pt x="117" y="130"/>
                    </a:moveTo>
                    <a:lnTo>
                      <a:pt x="94" y="130"/>
                    </a:lnTo>
                    <a:lnTo>
                      <a:pt x="94" y="109"/>
                    </a:lnTo>
                    <a:lnTo>
                      <a:pt x="117" y="109"/>
                    </a:lnTo>
                    <a:lnTo>
                      <a:pt x="117" y="130"/>
                    </a:lnTo>
                    <a:close/>
                    <a:moveTo>
                      <a:pt x="117" y="73"/>
                    </a:moveTo>
                    <a:lnTo>
                      <a:pt x="117" y="94"/>
                    </a:lnTo>
                    <a:lnTo>
                      <a:pt x="94" y="94"/>
                    </a:lnTo>
                    <a:lnTo>
                      <a:pt x="94" y="73"/>
                    </a:lnTo>
                    <a:lnTo>
                      <a:pt x="117" y="73"/>
                    </a:lnTo>
                    <a:lnTo>
                      <a:pt x="117" y="73"/>
                    </a:lnTo>
                    <a:close/>
                    <a:moveTo>
                      <a:pt x="117" y="58"/>
                    </a:moveTo>
                    <a:lnTo>
                      <a:pt x="94" y="58"/>
                    </a:lnTo>
                    <a:lnTo>
                      <a:pt x="94" y="37"/>
                    </a:lnTo>
                    <a:lnTo>
                      <a:pt x="117" y="37"/>
                    </a:lnTo>
                    <a:lnTo>
                      <a:pt x="117" y="58"/>
                    </a:lnTo>
                    <a:close/>
                    <a:moveTo>
                      <a:pt x="156" y="203"/>
                    </a:moveTo>
                    <a:lnTo>
                      <a:pt x="134" y="203"/>
                    </a:lnTo>
                    <a:lnTo>
                      <a:pt x="134" y="181"/>
                    </a:lnTo>
                    <a:lnTo>
                      <a:pt x="156" y="181"/>
                    </a:lnTo>
                    <a:lnTo>
                      <a:pt x="156" y="203"/>
                    </a:lnTo>
                    <a:close/>
                    <a:moveTo>
                      <a:pt x="156" y="166"/>
                    </a:moveTo>
                    <a:lnTo>
                      <a:pt x="134" y="166"/>
                    </a:lnTo>
                    <a:lnTo>
                      <a:pt x="134" y="145"/>
                    </a:lnTo>
                    <a:lnTo>
                      <a:pt x="156" y="145"/>
                    </a:lnTo>
                    <a:lnTo>
                      <a:pt x="156" y="166"/>
                    </a:lnTo>
                    <a:close/>
                    <a:moveTo>
                      <a:pt x="156" y="130"/>
                    </a:moveTo>
                    <a:lnTo>
                      <a:pt x="134" y="130"/>
                    </a:lnTo>
                    <a:lnTo>
                      <a:pt x="134" y="109"/>
                    </a:lnTo>
                    <a:lnTo>
                      <a:pt x="156" y="109"/>
                    </a:lnTo>
                    <a:lnTo>
                      <a:pt x="156" y="130"/>
                    </a:lnTo>
                    <a:close/>
                    <a:moveTo>
                      <a:pt x="194" y="203"/>
                    </a:moveTo>
                    <a:lnTo>
                      <a:pt x="173" y="203"/>
                    </a:lnTo>
                    <a:lnTo>
                      <a:pt x="173" y="181"/>
                    </a:lnTo>
                    <a:lnTo>
                      <a:pt x="194" y="181"/>
                    </a:lnTo>
                    <a:lnTo>
                      <a:pt x="194" y="203"/>
                    </a:lnTo>
                    <a:close/>
                    <a:moveTo>
                      <a:pt x="194" y="166"/>
                    </a:moveTo>
                    <a:lnTo>
                      <a:pt x="173" y="166"/>
                    </a:lnTo>
                    <a:lnTo>
                      <a:pt x="173" y="145"/>
                    </a:lnTo>
                    <a:lnTo>
                      <a:pt x="194" y="145"/>
                    </a:lnTo>
                    <a:lnTo>
                      <a:pt x="194" y="166"/>
                    </a:lnTo>
                    <a:close/>
                    <a:moveTo>
                      <a:pt x="194" y="130"/>
                    </a:moveTo>
                    <a:lnTo>
                      <a:pt x="173" y="130"/>
                    </a:lnTo>
                    <a:lnTo>
                      <a:pt x="173" y="109"/>
                    </a:lnTo>
                    <a:lnTo>
                      <a:pt x="194" y="109"/>
                    </a:lnTo>
                    <a:lnTo>
                      <a:pt x="194" y="130"/>
                    </a:lnTo>
                    <a:close/>
                    <a:moveTo>
                      <a:pt x="232" y="203"/>
                    </a:moveTo>
                    <a:lnTo>
                      <a:pt x="211" y="203"/>
                    </a:lnTo>
                    <a:lnTo>
                      <a:pt x="211" y="181"/>
                    </a:lnTo>
                    <a:lnTo>
                      <a:pt x="232" y="181"/>
                    </a:lnTo>
                    <a:lnTo>
                      <a:pt x="232" y="203"/>
                    </a:lnTo>
                    <a:close/>
                    <a:moveTo>
                      <a:pt x="232" y="166"/>
                    </a:moveTo>
                    <a:lnTo>
                      <a:pt x="211" y="166"/>
                    </a:lnTo>
                    <a:lnTo>
                      <a:pt x="211" y="145"/>
                    </a:lnTo>
                    <a:lnTo>
                      <a:pt x="232" y="145"/>
                    </a:lnTo>
                    <a:lnTo>
                      <a:pt x="232" y="166"/>
                    </a:lnTo>
                    <a:close/>
                    <a:moveTo>
                      <a:pt x="232" y="130"/>
                    </a:moveTo>
                    <a:lnTo>
                      <a:pt x="211" y="130"/>
                    </a:lnTo>
                    <a:lnTo>
                      <a:pt x="211" y="109"/>
                    </a:lnTo>
                    <a:lnTo>
                      <a:pt x="232" y="109"/>
                    </a:lnTo>
                    <a:lnTo>
                      <a:pt x="232" y="130"/>
                    </a:lnTo>
                    <a:close/>
                  </a:path>
                </a:pathLst>
              </a:custGeom>
              <a:solidFill>
                <a:schemeClr val="bg2">
                  <a:lumMod val="90000"/>
                </a:schemeClr>
              </a:solidFill>
              <a:ln w="9525">
                <a:noFill/>
                <a:round/>
                <a:headEnd/>
                <a:tailEnd/>
              </a:ln>
            </p:spPr>
            <p:txBody>
              <a:bodyPr/>
              <a:lstStyle/>
              <a:p>
                <a:pPr>
                  <a:defRPr/>
                </a:pPr>
                <a:endParaRPr lang="en-US" sz="1799">
                  <a:solidFill>
                    <a:srgbClr val="5F5F5F"/>
                  </a:solidFill>
                </a:endParaRPr>
              </a:p>
            </p:txBody>
          </p:sp>
        </p:grpSp>
        <p:grpSp>
          <p:nvGrpSpPr>
            <p:cNvPr id="16" name="Group 15">
              <a:extLst>
                <a:ext uri="{FF2B5EF4-FFF2-40B4-BE49-F238E27FC236}">
                  <a16:creationId xmlns="" xmlns:a16="http://schemas.microsoft.com/office/drawing/2014/main" id="{8F8C9DA5-BAD3-4FA0-8170-47904B890E87}"/>
                </a:ext>
              </a:extLst>
            </p:cNvPr>
            <p:cNvGrpSpPr/>
            <p:nvPr/>
          </p:nvGrpSpPr>
          <p:grpSpPr bwMode="gray">
            <a:xfrm>
              <a:off x="9434036" y="4589847"/>
              <a:ext cx="2451575" cy="1856931"/>
              <a:chOff x="2212224" y="2449432"/>
              <a:chExt cx="3120187" cy="2363368"/>
            </a:xfrm>
            <a:grpFill/>
          </p:grpSpPr>
          <p:grpSp>
            <p:nvGrpSpPr>
              <p:cNvPr id="17" name="Group 32">
                <a:extLst>
                  <a:ext uri="{FF2B5EF4-FFF2-40B4-BE49-F238E27FC236}">
                    <a16:creationId xmlns="" xmlns:a16="http://schemas.microsoft.com/office/drawing/2014/main" id="{D145CD62-491C-42F5-A79A-1EE083C0DFB5}"/>
                  </a:ext>
                </a:extLst>
              </p:cNvPr>
              <p:cNvGrpSpPr>
                <a:grpSpLocks/>
              </p:cNvGrpSpPr>
              <p:nvPr/>
            </p:nvGrpSpPr>
            <p:grpSpPr bwMode="gray">
              <a:xfrm>
                <a:off x="2212224" y="2449432"/>
                <a:ext cx="2205789" cy="2363368"/>
                <a:chOff x="6282130" y="2323641"/>
                <a:chExt cx="2728571" cy="2922551"/>
              </a:xfrm>
              <a:grpFill/>
            </p:grpSpPr>
            <p:sp>
              <p:nvSpPr>
                <p:cNvPr id="19" name="Freeform 18">
                  <a:extLst>
                    <a:ext uri="{FF2B5EF4-FFF2-40B4-BE49-F238E27FC236}">
                      <a16:creationId xmlns="" xmlns:a16="http://schemas.microsoft.com/office/drawing/2014/main" id="{3847157F-9F0D-463E-9A1F-112663F84C5F}"/>
                    </a:ext>
                  </a:extLst>
                </p:cNvPr>
                <p:cNvSpPr>
                  <a:spLocks noEditPoints="1"/>
                </p:cNvSpPr>
                <p:nvPr/>
              </p:nvSpPr>
              <p:spPr bwMode="gray">
                <a:xfrm>
                  <a:off x="7120406" y="3565922"/>
                  <a:ext cx="769613" cy="1680270"/>
                </a:xfrm>
                <a:custGeom>
                  <a:avLst/>
                  <a:gdLst>
                    <a:gd name="T0" fmla="*/ 1311677693 w 425"/>
                    <a:gd name="T1" fmla="*/ 1373648878 h 928"/>
                    <a:gd name="T2" fmla="*/ 1246093990 w 425"/>
                    <a:gd name="T3" fmla="*/ 104908174 h 928"/>
                    <a:gd name="T4" fmla="*/ 1144438072 w 425"/>
                    <a:gd name="T5" fmla="*/ 72124823 h 928"/>
                    <a:gd name="T6" fmla="*/ 321361415 w 425"/>
                    <a:gd name="T7" fmla="*/ 0 h 928"/>
                    <a:gd name="T8" fmla="*/ 252498255 w 425"/>
                    <a:gd name="T9" fmla="*/ 104908174 h 928"/>
                    <a:gd name="T10" fmla="*/ 150842337 w 425"/>
                    <a:gd name="T11" fmla="*/ 1373648878 h 928"/>
                    <a:gd name="T12" fmla="*/ 78701531 w 425"/>
                    <a:gd name="T13" fmla="*/ 1465444436 h 928"/>
                    <a:gd name="T14" fmla="*/ 0 w 425"/>
                    <a:gd name="T15" fmla="*/ 2147483647 h 928"/>
                    <a:gd name="T16" fmla="*/ 1393656870 w 425"/>
                    <a:gd name="T17" fmla="*/ 1465444436 h 928"/>
                    <a:gd name="T18" fmla="*/ 363990732 w 425"/>
                    <a:gd name="T19" fmla="*/ 2147483647 h 928"/>
                    <a:gd name="T20" fmla="*/ 163960164 w 425"/>
                    <a:gd name="T21" fmla="*/ 2147483647 h 928"/>
                    <a:gd name="T22" fmla="*/ 363990732 w 425"/>
                    <a:gd name="T23" fmla="*/ 2147483647 h 928"/>
                    <a:gd name="T24" fmla="*/ 163960164 w 425"/>
                    <a:gd name="T25" fmla="*/ 2147483647 h 928"/>
                    <a:gd name="T26" fmla="*/ 363990732 w 425"/>
                    <a:gd name="T27" fmla="*/ 2147483647 h 928"/>
                    <a:gd name="T28" fmla="*/ 363990732 w 425"/>
                    <a:gd name="T29" fmla="*/ 2147483647 h 928"/>
                    <a:gd name="T30" fmla="*/ 163960164 w 425"/>
                    <a:gd name="T31" fmla="*/ 1999822486 h 928"/>
                    <a:gd name="T32" fmla="*/ 363990732 w 425"/>
                    <a:gd name="T33" fmla="*/ 2147483647 h 928"/>
                    <a:gd name="T34" fmla="*/ 163960164 w 425"/>
                    <a:gd name="T35" fmla="*/ 1865408209 h 928"/>
                    <a:gd name="T36" fmla="*/ 363990732 w 425"/>
                    <a:gd name="T37" fmla="*/ 1681818903 h 928"/>
                    <a:gd name="T38" fmla="*/ 577137316 w 425"/>
                    <a:gd name="T39" fmla="*/ 1186780513 h 928"/>
                    <a:gd name="T40" fmla="*/ 380386205 w 425"/>
                    <a:gd name="T41" fmla="*/ 996633089 h 928"/>
                    <a:gd name="T42" fmla="*/ 577137316 w 425"/>
                    <a:gd name="T43" fmla="*/ 1186780513 h 928"/>
                    <a:gd name="T44" fmla="*/ 380386205 w 425"/>
                    <a:gd name="T45" fmla="*/ 858939752 h 928"/>
                    <a:gd name="T46" fmla="*/ 577137316 w 425"/>
                    <a:gd name="T47" fmla="*/ 675350447 h 928"/>
                    <a:gd name="T48" fmla="*/ 577137316 w 425"/>
                    <a:gd name="T49" fmla="*/ 540936169 h 928"/>
                    <a:gd name="T50" fmla="*/ 380386205 w 425"/>
                    <a:gd name="T51" fmla="*/ 354067805 h 928"/>
                    <a:gd name="T52" fmla="*/ 577137316 w 425"/>
                    <a:gd name="T53" fmla="*/ 540936169 h 928"/>
                    <a:gd name="T54" fmla="*/ 596812246 w 425"/>
                    <a:gd name="T55" fmla="*/ 2147483647 h 928"/>
                    <a:gd name="T56" fmla="*/ 790285711 w 425"/>
                    <a:gd name="T57" fmla="*/ 2147483647 h 928"/>
                    <a:gd name="T58" fmla="*/ 790285711 w 425"/>
                    <a:gd name="T59" fmla="*/ 2147483647 h 928"/>
                    <a:gd name="T60" fmla="*/ 596812246 w 425"/>
                    <a:gd name="T61" fmla="*/ 2147483647 h 928"/>
                    <a:gd name="T62" fmla="*/ 790285711 w 425"/>
                    <a:gd name="T63" fmla="*/ 2147483647 h 928"/>
                    <a:gd name="T64" fmla="*/ 596812246 w 425"/>
                    <a:gd name="T65" fmla="*/ 2147483647 h 928"/>
                    <a:gd name="T66" fmla="*/ 790285711 w 425"/>
                    <a:gd name="T67" fmla="*/ 1999822486 h 928"/>
                    <a:gd name="T68" fmla="*/ 790285711 w 425"/>
                    <a:gd name="T69" fmla="*/ 1865408209 h 928"/>
                    <a:gd name="T70" fmla="*/ 596812246 w 425"/>
                    <a:gd name="T71" fmla="*/ 1681818903 h 928"/>
                    <a:gd name="T72" fmla="*/ 790285711 w 425"/>
                    <a:gd name="T73" fmla="*/ 1865408209 h 928"/>
                    <a:gd name="T74" fmla="*/ 813240097 w 425"/>
                    <a:gd name="T75" fmla="*/ 1186780513 h 928"/>
                    <a:gd name="T76" fmla="*/ 1013270665 w 425"/>
                    <a:gd name="T77" fmla="*/ 996633089 h 928"/>
                    <a:gd name="T78" fmla="*/ 1013270665 w 425"/>
                    <a:gd name="T79" fmla="*/ 858939752 h 928"/>
                    <a:gd name="T80" fmla="*/ 813240097 w 425"/>
                    <a:gd name="T81" fmla="*/ 675350447 h 928"/>
                    <a:gd name="T82" fmla="*/ 1013270665 w 425"/>
                    <a:gd name="T83" fmla="*/ 858939752 h 928"/>
                    <a:gd name="T84" fmla="*/ 813240097 w 425"/>
                    <a:gd name="T85" fmla="*/ 540936169 h 928"/>
                    <a:gd name="T86" fmla="*/ 1013270665 w 425"/>
                    <a:gd name="T87" fmla="*/ 354067805 h 928"/>
                    <a:gd name="T88" fmla="*/ 1226417249 w 425"/>
                    <a:gd name="T89" fmla="*/ 2147483647 h 928"/>
                    <a:gd name="T90" fmla="*/ 1023109035 w 425"/>
                    <a:gd name="T91" fmla="*/ 2147483647 h 928"/>
                    <a:gd name="T92" fmla="*/ 1226417249 w 425"/>
                    <a:gd name="T93" fmla="*/ 2147483647 h 928"/>
                    <a:gd name="T94" fmla="*/ 1023109035 w 425"/>
                    <a:gd name="T95" fmla="*/ 2147483647 h 928"/>
                    <a:gd name="T96" fmla="*/ 1226417249 w 425"/>
                    <a:gd name="T97" fmla="*/ 2147483647 h 928"/>
                    <a:gd name="T98" fmla="*/ 1226417249 w 425"/>
                    <a:gd name="T99" fmla="*/ 2147483647 h 928"/>
                    <a:gd name="T100" fmla="*/ 1023109035 w 425"/>
                    <a:gd name="T101" fmla="*/ 1999822486 h 928"/>
                    <a:gd name="T102" fmla="*/ 1226417249 w 425"/>
                    <a:gd name="T103" fmla="*/ 2147483647 h 928"/>
                    <a:gd name="T104" fmla="*/ 1023109035 w 425"/>
                    <a:gd name="T105" fmla="*/ 1865408209 h 928"/>
                    <a:gd name="T106" fmla="*/ 1226417249 w 425"/>
                    <a:gd name="T107" fmla="*/ 1681818903 h 9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5"/>
                    <a:gd name="T163" fmla="*/ 0 h 928"/>
                    <a:gd name="T164" fmla="*/ 425 w 425"/>
                    <a:gd name="T165" fmla="*/ 928 h 92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5" h="928">
                      <a:moveTo>
                        <a:pt x="400" y="447"/>
                      </a:moveTo>
                      <a:cubicBezTo>
                        <a:pt x="400" y="419"/>
                        <a:pt x="400" y="419"/>
                        <a:pt x="400" y="419"/>
                      </a:cubicBezTo>
                      <a:cubicBezTo>
                        <a:pt x="380" y="419"/>
                        <a:pt x="380" y="419"/>
                        <a:pt x="380" y="419"/>
                      </a:cubicBezTo>
                      <a:cubicBezTo>
                        <a:pt x="380" y="32"/>
                        <a:pt x="380" y="32"/>
                        <a:pt x="380" y="32"/>
                      </a:cubicBezTo>
                      <a:cubicBezTo>
                        <a:pt x="349" y="32"/>
                        <a:pt x="349" y="32"/>
                        <a:pt x="349" y="32"/>
                      </a:cubicBezTo>
                      <a:cubicBezTo>
                        <a:pt x="349" y="22"/>
                        <a:pt x="349" y="22"/>
                        <a:pt x="349" y="22"/>
                      </a:cubicBezTo>
                      <a:cubicBezTo>
                        <a:pt x="349" y="10"/>
                        <a:pt x="339" y="0"/>
                        <a:pt x="327" y="0"/>
                      </a:cubicBezTo>
                      <a:cubicBezTo>
                        <a:pt x="327" y="0"/>
                        <a:pt x="327" y="0"/>
                        <a:pt x="98" y="0"/>
                      </a:cubicBezTo>
                      <a:cubicBezTo>
                        <a:pt x="86" y="0"/>
                        <a:pt x="77" y="10"/>
                        <a:pt x="77" y="22"/>
                      </a:cubicBezTo>
                      <a:cubicBezTo>
                        <a:pt x="77" y="22"/>
                        <a:pt x="77" y="22"/>
                        <a:pt x="77" y="32"/>
                      </a:cubicBezTo>
                      <a:cubicBezTo>
                        <a:pt x="46" y="32"/>
                        <a:pt x="46" y="32"/>
                        <a:pt x="46" y="32"/>
                      </a:cubicBezTo>
                      <a:cubicBezTo>
                        <a:pt x="46" y="419"/>
                        <a:pt x="46" y="419"/>
                        <a:pt x="46" y="419"/>
                      </a:cubicBezTo>
                      <a:cubicBezTo>
                        <a:pt x="24" y="419"/>
                        <a:pt x="24" y="419"/>
                        <a:pt x="24" y="419"/>
                      </a:cubicBezTo>
                      <a:cubicBezTo>
                        <a:pt x="24" y="447"/>
                        <a:pt x="24" y="447"/>
                        <a:pt x="24" y="447"/>
                      </a:cubicBezTo>
                      <a:cubicBezTo>
                        <a:pt x="0" y="447"/>
                        <a:pt x="0" y="447"/>
                        <a:pt x="0" y="447"/>
                      </a:cubicBezTo>
                      <a:cubicBezTo>
                        <a:pt x="0" y="928"/>
                        <a:pt x="0" y="928"/>
                        <a:pt x="0" y="928"/>
                      </a:cubicBezTo>
                      <a:cubicBezTo>
                        <a:pt x="425" y="928"/>
                        <a:pt x="425" y="928"/>
                        <a:pt x="425" y="928"/>
                      </a:cubicBezTo>
                      <a:cubicBezTo>
                        <a:pt x="425" y="447"/>
                        <a:pt x="425" y="447"/>
                        <a:pt x="425" y="447"/>
                      </a:cubicBezTo>
                      <a:lnTo>
                        <a:pt x="400" y="447"/>
                      </a:lnTo>
                      <a:close/>
                      <a:moveTo>
                        <a:pt x="111" y="864"/>
                      </a:moveTo>
                      <a:cubicBezTo>
                        <a:pt x="50" y="864"/>
                        <a:pt x="50" y="864"/>
                        <a:pt x="50" y="864"/>
                      </a:cubicBezTo>
                      <a:cubicBezTo>
                        <a:pt x="50" y="805"/>
                        <a:pt x="50" y="805"/>
                        <a:pt x="50" y="805"/>
                      </a:cubicBezTo>
                      <a:cubicBezTo>
                        <a:pt x="111" y="805"/>
                        <a:pt x="111" y="805"/>
                        <a:pt x="111" y="805"/>
                      </a:cubicBezTo>
                      <a:lnTo>
                        <a:pt x="111" y="864"/>
                      </a:lnTo>
                      <a:close/>
                      <a:moveTo>
                        <a:pt x="111" y="765"/>
                      </a:moveTo>
                      <a:cubicBezTo>
                        <a:pt x="50" y="765"/>
                        <a:pt x="50" y="765"/>
                        <a:pt x="50" y="765"/>
                      </a:cubicBezTo>
                      <a:cubicBezTo>
                        <a:pt x="50" y="708"/>
                        <a:pt x="50" y="708"/>
                        <a:pt x="50" y="708"/>
                      </a:cubicBezTo>
                      <a:cubicBezTo>
                        <a:pt x="111" y="708"/>
                        <a:pt x="111" y="708"/>
                        <a:pt x="111" y="708"/>
                      </a:cubicBezTo>
                      <a:lnTo>
                        <a:pt x="111" y="765"/>
                      </a:lnTo>
                      <a:close/>
                      <a:moveTo>
                        <a:pt x="111" y="667"/>
                      </a:moveTo>
                      <a:cubicBezTo>
                        <a:pt x="50" y="667"/>
                        <a:pt x="50" y="667"/>
                        <a:pt x="50" y="667"/>
                      </a:cubicBezTo>
                      <a:cubicBezTo>
                        <a:pt x="50" y="610"/>
                        <a:pt x="50" y="610"/>
                        <a:pt x="50" y="610"/>
                      </a:cubicBezTo>
                      <a:cubicBezTo>
                        <a:pt x="111" y="610"/>
                        <a:pt x="111" y="610"/>
                        <a:pt x="111" y="610"/>
                      </a:cubicBezTo>
                      <a:lnTo>
                        <a:pt x="111" y="667"/>
                      </a:lnTo>
                      <a:close/>
                      <a:moveTo>
                        <a:pt x="111" y="569"/>
                      </a:moveTo>
                      <a:cubicBezTo>
                        <a:pt x="50" y="569"/>
                        <a:pt x="50" y="569"/>
                        <a:pt x="50" y="569"/>
                      </a:cubicBezTo>
                      <a:cubicBezTo>
                        <a:pt x="50" y="513"/>
                        <a:pt x="50" y="513"/>
                        <a:pt x="50" y="513"/>
                      </a:cubicBezTo>
                      <a:cubicBezTo>
                        <a:pt x="111" y="513"/>
                        <a:pt x="111" y="513"/>
                        <a:pt x="111" y="513"/>
                      </a:cubicBezTo>
                      <a:lnTo>
                        <a:pt x="111" y="569"/>
                      </a:lnTo>
                      <a:close/>
                      <a:moveTo>
                        <a:pt x="176" y="362"/>
                      </a:moveTo>
                      <a:cubicBezTo>
                        <a:pt x="116" y="362"/>
                        <a:pt x="116" y="362"/>
                        <a:pt x="116" y="362"/>
                      </a:cubicBezTo>
                      <a:cubicBezTo>
                        <a:pt x="116" y="304"/>
                        <a:pt x="116" y="304"/>
                        <a:pt x="116" y="304"/>
                      </a:cubicBezTo>
                      <a:cubicBezTo>
                        <a:pt x="176" y="304"/>
                        <a:pt x="176" y="304"/>
                        <a:pt x="176" y="304"/>
                      </a:cubicBezTo>
                      <a:lnTo>
                        <a:pt x="176" y="362"/>
                      </a:lnTo>
                      <a:close/>
                      <a:moveTo>
                        <a:pt x="176" y="262"/>
                      </a:moveTo>
                      <a:cubicBezTo>
                        <a:pt x="116" y="262"/>
                        <a:pt x="116" y="262"/>
                        <a:pt x="116" y="262"/>
                      </a:cubicBezTo>
                      <a:cubicBezTo>
                        <a:pt x="116" y="206"/>
                        <a:pt x="116" y="206"/>
                        <a:pt x="116" y="206"/>
                      </a:cubicBezTo>
                      <a:cubicBezTo>
                        <a:pt x="176" y="206"/>
                        <a:pt x="176" y="206"/>
                        <a:pt x="176" y="206"/>
                      </a:cubicBezTo>
                      <a:lnTo>
                        <a:pt x="176" y="262"/>
                      </a:lnTo>
                      <a:close/>
                      <a:moveTo>
                        <a:pt x="176" y="165"/>
                      </a:moveTo>
                      <a:cubicBezTo>
                        <a:pt x="116" y="165"/>
                        <a:pt x="116" y="165"/>
                        <a:pt x="116" y="165"/>
                      </a:cubicBezTo>
                      <a:cubicBezTo>
                        <a:pt x="116" y="108"/>
                        <a:pt x="116" y="108"/>
                        <a:pt x="116" y="108"/>
                      </a:cubicBezTo>
                      <a:cubicBezTo>
                        <a:pt x="176" y="108"/>
                        <a:pt x="176" y="108"/>
                        <a:pt x="176" y="108"/>
                      </a:cubicBezTo>
                      <a:lnTo>
                        <a:pt x="176" y="165"/>
                      </a:lnTo>
                      <a:close/>
                      <a:moveTo>
                        <a:pt x="241" y="864"/>
                      </a:moveTo>
                      <a:cubicBezTo>
                        <a:pt x="182" y="864"/>
                        <a:pt x="182" y="864"/>
                        <a:pt x="182" y="864"/>
                      </a:cubicBezTo>
                      <a:cubicBezTo>
                        <a:pt x="182" y="805"/>
                        <a:pt x="182" y="805"/>
                        <a:pt x="182" y="805"/>
                      </a:cubicBezTo>
                      <a:cubicBezTo>
                        <a:pt x="241" y="805"/>
                        <a:pt x="241" y="805"/>
                        <a:pt x="241" y="805"/>
                      </a:cubicBezTo>
                      <a:lnTo>
                        <a:pt x="241" y="864"/>
                      </a:lnTo>
                      <a:close/>
                      <a:moveTo>
                        <a:pt x="241" y="765"/>
                      </a:moveTo>
                      <a:cubicBezTo>
                        <a:pt x="182" y="765"/>
                        <a:pt x="182" y="765"/>
                        <a:pt x="182" y="765"/>
                      </a:cubicBezTo>
                      <a:cubicBezTo>
                        <a:pt x="182" y="708"/>
                        <a:pt x="182" y="708"/>
                        <a:pt x="182" y="708"/>
                      </a:cubicBezTo>
                      <a:cubicBezTo>
                        <a:pt x="241" y="708"/>
                        <a:pt x="241" y="708"/>
                        <a:pt x="241" y="708"/>
                      </a:cubicBezTo>
                      <a:lnTo>
                        <a:pt x="241" y="765"/>
                      </a:lnTo>
                      <a:close/>
                      <a:moveTo>
                        <a:pt x="241" y="667"/>
                      </a:moveTo>
                      <a:cubicBezTo>
                        <a:pt x="182" y="667"/>
                        <a:pt x="182" y="667"/>
                        <a:pt x="182" y="667"/>
                      </a:cubicBezTo>
                      <a:cubicBezTo>
                        <a:pt x="182" y="610"/>
                        <a:pt x="182" y="610"/>
                        <a:pt x="182" y="610"/>
                      </a:cubicBezTo>
                      <a:cubicBezTo>
                        <a:pt x="241" y="610"/>
                        <a:pt x="241" y="610"/>
                        <a:pt x="241" y="610"/>
                      </a:cubicBezTo>
                      <a:lnTo>
                        <a:pt x="241" y="667"/>
                      </a:lnTo>
                      <a:close/>
                      <a:moveTo>
                        <a:pt x="241" y="569"/>
                      </a:moveTo>
                      <a:cubicBezTo>
                        <a:pt x="182" y="569"/>
                        <a:pt x="182" y="569"/>
                        <a:pt x="182" y="569"/>
                      </a:cubicBezTo>
                      <a:cubicBezTo>
                        <a:pt x="182" y="513"/>
                        <a:pt x="182" y="513"/>
                        <a:pt x="182" y="513"/>
                      </a:cubicBezTo>
                      <a:cubicBezTo>
                        <a:pt x="241" y="513"/>
                        <a:pt x="241" y="513"/>
                        <a:pt x="241" y="513"/>
                      </a:cubicBezTo>
                      <a:lnTo>
                        <a:pt x="241" y="569"/>
                      </a:lnTo>
                      <a:close/>
                      <a:moveTo>
                        <a:pt x="309" y="362"/>
                      </a:moveTo>
                      <a:cubicBezTo>
                        <a:pt x="248" y="362"/>
                        <a:pt x="248" y="362"/>
                        <a:pt x="248" y="362"/>
                      </a:cubicBezTo>
                      <a:cubicBezTo>
                        <a:pt x="248" y="304"/>
                        <a:pt x="248" y="304"/>
                        <a:pt x="248" y="304"/>
                      </a:cubicBezTo>
                      <a:cubicBezTo>
                        <a:pt x="309" y="304"/>
                        <a:pt x="309" y="304"/>
                        <a:pt x="309" y="304"/>
                      </a:cubicBezTo>
                      <a:lnTo>
                        <a:pt x="309" y="362"/>
                      </a:lnTo>
                      <a:close/>
                      <a:moveTo>
                        <a:pt x="309" y="262"/>
                      </a:moveTo>
                      <a:cubicBezTo>
                        <a:pt x="248" y="262"/>
                        <a:pt x="248" y="262"/>
                        <a:pt x="248" y="262"/>
                      </a:cubicBezTo>
                      <a:cubicBezTo>
                        <a:pt x="248" y="206"/>
                        <a:pt x="248" y="206"/>
                        <a:pt x="248" y="206"/>
                      </a:cubicBezTo>
                      <a:cubicBezTo>
                        <a:pt x="309" y="206"/>
                        <a:pt x="309" y="206"/>
                        <a:pt x="309" y="206"/>
                      </a:cubicBezTo>
                      <a:lnTo>
                        <a:pt x="309" y="262"/>
                      </a:lnTo>
                      <a:close/>
                      <a:moveTo>
                        <a:pt x="309" y="165"/>
                      </a:moveTo>
                      <a:cubicBezTo>
                        <a:pt x="248" y="165"/>
                        <a:pt x="248" y="165"/>
                        <a:pt x="248" y="165"/>
                      </a:cubicBezTo>
                      <a:cubicBezTo>
                        <a:pt x="248" y="108"/>
                        <a:pt x="248" y="108"/>
                        <a:pt x="248" y="108"/>
                      </a:cubicBezTo>
                      <a:cubicBezTo>
                        <a:pt x="309" y="108"/>
                        <a:pt x="309" y="108"/>
                        <a:pt x="309" y="108"/>
                      </a:cubicBezTo>
                      <a:lnTo>
                        <a:pt x="309" y="165"/>
                      </a:lnTo>
                      <a:close/>
                      <a:moveTo>
                        <a:pt x="374" y="864"/>
                      </a:moveTo>
                      <a:cubicBezTo>
                        <a:pt x="312" y="864"/>
                        <a:pt x="312" y="864"/>
                        <a:pt x="312" y="864"/>
                      </a:cubicBezTo>
                      <a:cubicBezTo>
                        <a:pt x="312" y="805"/>
                        <a:pt x="312" y="805"/>
                        <a:pt x="312" y="805"/>
                      </a:cubicBezTo>
                      <a:cubicBezTo>
                        <a:pt x="374" y="805"/>
                        <a:pt x="374" y="805"/>
                        <a:pt x="374" y="805"/>
                      </a:cubicBezTo>
                      <a:lnTo>
                        <a:pt x="374" y="864"/>
                      </a:lnTo>
                      <a:close/>
                      <a:moveTo>
                        <a:pt x="374" y="765"/>
                      </a:moveTo>
                      <a:cubicBezTo>
                        <a:pt x="312" y="765"/>
                        <a:pt x="312" y="765"/>
                        <a:pt x="312" y="765"/>
                      </a:cubicBezTo>
                      <a:cubicBezTo>
                        <a:pt x="312" y="708"/>
                        <a:pt x="312" y="708"/>
                        <a:pt x="312" y="708"/>
                      </a:cubicBezTo>
                      <a:cubicBezTo>
                        <a:pt x="374" y="708"/>
                        <a:pt x="374" y="708"/>
                        <a:pt x="374" y="708"/>
                      </a:cubicBezTo>
                      <a:lnTo>
                        <a:pt x="374" y="765"/>
                      </a:lnTo>
                      <a:close/>
                      <a:moveTo>
                        <a:pt x="374" y="667"/>
                      </a:moveTo>
                      <a:cubicBezTo>
                        <a:pt x="312" y="667"/>
                        <a:pt x="312" y="667"/>
                        <a:pt x="312" y="667"/>
                      </a:cubicBezTo>
                      <a:cubicBezTo>
                        <a:pt x="312" y="610"/>
                        <a:pt x="312" y="610"/>
                        <a:pt x="312" y="610"/>
                      </a:cubicBezTo>
                      <a:cubicBezTo>
                        <a:pt x="374" y="610"/>
                        <a:pt x="374" y="610"/>
                        <a:pt x="374" y="610"/>
                      </a:cubicBezTo>
                      <a:lnTo>
                        <a:pt x="374" y="667"/>
                      </a:lnTo>
                      <a:close/>
                      <a:moveTo>
                        <a:pt x="374" y="569"/>
                      </a:moveTo>
                      <a:cubicBezTo>
                        <a:pt x="312" y="569"/>
                        <a:pt x="312" y="569"/>
                        <a:pt x="312" y="569"/>
                      </a:cubicBezTo>
                      <a:cubicBezTo>
                        <a:pt x="312" y="513"/>
                        <a:pt x="312" y="513"/>
                        <a:pt x="312" y="513"/>
                      </a:cubicBezTo>
                      <a:cubicBezTo>
                        <a:pt x="374" y="513"/>
                        <a:pt x="374" y="513"/>
                        <a:pt x="374" y="513"/>
                      </a:cubicBezTo>
                      <a:lnTo>
                        <a:pt x="374" y="569"/>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sp>
              <p:nvSpPr>
                <p:cNvPr id="20" name="Freeform 24">
                  <a:extLst>
                    <a:ext uri="{FF2B5EF4-FFF2-40B4-BE49-F238E27FC236}">
                      <a16:creationId xmlns="" xmlns:a16="http://schemas.microsoft.com/office/drawing/2014/main" id="{614CCF01-4D66-460D-B476-042AF88F6699}"/>
                    </a:ext>
                  </a:extLst>
                </p:cNvPr>
                <p:cNvSpPr>
                  <a:spLocks noEditPoints="1"/>
                </p:cNvSpPr>
                <p:nvPr/>
              </p:nvSpPr>
              <p:spPr bwMode="gray">
                <a:xfrm>
                  <a:off x="7996901" y="2323641"/>
                  <a:ext cx="1013800" cy="2922551"/>
                </a:xfrm>
                <a:custGeom>
                  <a:avLst/>
                  <a:gdLst>
                    <a:gd name="T0" fmla="*/ 0 w 307"/>
                    <a:gd name="T1" fmla="*/ 1079623363 h 885"/>
                    <a:gd name="T2" fmla="*/ 2147483647 w 307"/>
                    <a:gd name="T3" fmla="*/ 283536982 h 885"/>
                    <a:gd name="T4" fmla="*/ 2147483647 w 307"/>
                    <a:gd name="T5" fmla="*/ 1199583349 h 885"/>
                    <a:gd name="T6" fmla="*/ 2147483647 w 307"/>
                    <a:gd name="T7" fmla="*/ 1384972152 h 885"/>
                    <a:gd name="T8" fmla="*/ 2050151271 w 307"/>
                    <a:gd name="T9" fmla="*/ 1973861225 h 885"/>
                    <a:gd name="T10" fmla="*/ 2050151271 w 307"/>
                    <a:gd name="T11" fmla="*/ 1973861225 h 885"/>
                    <a:gd name="T12" fmla="*/ 2050151271 w 307"/>
                    <a:gd name="T13" fmla="*/ 2147483647 h 885"/>
                    <a:gd name="T14" fmla="*/ 2147483647 w 307"/>
                    <a:gd name="T15" fmla="*/ 2147483647 h 885"/>
                    <a:gd name="T16" fmla="*/ 2147483647 w 307"/>
                    <a:gd name="T17" fmla="*/ 2147483647 h 885"/>
                    <a:gd name="T18" fmla="*/ 2050151271 w 307"/>
                    <a:gd name="T19" fmla="*/ 2147483647 h 885"/>
                    <a:gd name="T20" fmla="*/ 2050151271 w 307"/>
                    <a:gd name="T21" fmla="*/ 2147483647 h 885"/>
                    <a:gd name="T22" fmla="*/ 2050151271 w 307"/>
                    <a:gd name="T23" fmla="*/ 2147483647 h 885"/>
                    <a:gd name="T24" fmla="*/ 2147483647 w 307"/>
                    <a:gd name="T25" fmla="*/ 2147483647 h 885"/>
                    <a:gd name="T26" fmla="*/ 2147483647 w 307"/>
                    <a:gd name="T27" fmla="*/ 2147483647 h 885"/>
                    <a:gd name="T28" fmla="*/ 2050151271 w 307"/>
                    <a:gd name="T29" fmla="*/ 2147483647 h 885"/>
                    <a:gd name="T30" fmla="*/ 2050151271 w 307"/>
                    <a:gd name="T31" fmla="*/ 2147483647 h 885"/>
                    <a:gd name="T32" fmla="*/ 2050151271 w 307"/>
                    <a:gd name="T33" fmla="*/ 2147483647 h 885"/>
                    <a:gd name="T34" fmla="*/ 1733905112 w 307"/>
                    <a:gd name="T35" fmla="*/ 1199583349 h 885"/>
                    <a:gd name="T36" fmla="*/ 1733905112 w 307"/>
                    <a:gd name="T37" fmla="*/ 1384972152 h 885"/>
                    <a:gd name="T38" fmla="*/ 174479273 w 307"/>
                    <a:gd name="T39" fmla="*/ 1973861225 h 885"/>
                    <a:gd name="T40" fmla="*/ 174479273 w 307"/>
                    <a:gd name="T41" fmla="*/ 1973861225 h 885"/>
                    <a:gd name="T42" fmla="*/ 174479273 w 307"/>
                    <a:gd name="T43" fmla="*/ 2147483647 h 885"/>
                    <a:gd name="T44" fmla="*/ 1733905112 w 307"/>
                    <a:gd name="T45" fmla="*/ 2147483647 h 885"/>
                    <a:gd name="T46" fmla="*/ 1733905112 w 307"/>
                    <a:gd name="T47" fmla="*/ 2147483647 h 885"/>
                    <a:gd name="T48" fmla="*/ 174479273 w 307"/>
                    <a:gd name="T49" fmla="*/ 2147483647 h 885"/>
                    <a:gd name="T50" fmla="*/ 174479273 w 307"/>
                    <a:gd name="T51" fmla="*/ 2147483647 h 885"/>
                    <a:gd name="T52" fmla="*/ 174479273 w 307"/>
                    <a:gd name="T53" fmla="*/ 2147483647 h 885"/>
                    <a:gd name="T54" fmla="*/ 1733905112 w 307"/>
                    <a:gd name="T55" fmla="*/ 2147483647 h 885"/>
                    <a:gd name="T56" fmla="*/ 1733905112 w 307"/>
                    <a:gd name="T57" fmla="*/ 2147483647 h 885"/>
                    <a:gd name="T58" fmla="*/ 174479273 w 307"/>
                    <a:gd name="T59" fmla="*/ 2147483647 h 885"/>
                    <a:gd name="T60" fmla="*/ 174479273 w 307"/>
                    <a:gd name="T61" fmla="*/ 2147483647 h 885"/>
                    <a:gd name="T62" fmla="*/ 174479273 w 307"/>
                    <a:gd name="T63" fmla="*/ 2147483647 h 885"/>
                    <a:gd name="T64" fmla="*/ 523441121 w 307"/>
                    <a:gd name="T65" fmla="*/ 2147483647 h 885"/>
                    <a:gd name="T66" fmla="*/ 2147483647 w 307"/>
                    <a:gd name="T67" fmla="*/ 2147483647 h 885"/>
                    <a:gd name="T68" fmla="*/ 2147483647 w 307"/>
                    <a:gd name="T69" fmla="*/ 2147483647 h 885"/>
                    <a:gd name="T70" fmla="*/ 2147483647 w 307"/>
                    <a:gd name="T71" fmla="*/ 2147483647 h 885"/>
                    <a:gd name="T72" fmla="*/ 2147483647 w 307"/>
                    <a:gd name="T73" fmla="*/ 2147483647 h 885"/>
                    <a:gd name="T74" fmla="*/ 2147483647 w 307"/>
                    <a:gd name="T75" fmla="*/ 2147483647 h 885"/>
                    <a:gd name="T76" fmla="*/ 2147483647 w 307"/>
                    <a:gd name="T77" fmla="*/ 2147483647 h 885"/>
                    <a:gd name="T78" fmla="*/ 2147483647 w 307"/>
                    <a:gd name="T79" fmla="*/ 2147483647 h 885"/>
                    <a:gd name="T80" fmla="*/ 2147483647 w 307"/>
                    <a:gd name="T81" fmla="*/ 2147483647 h 885"/>
                    <a:gd name="T82" fmla="*/ 2147483647 w 307"/>
                    <a:gd name="T83" fmla="*/ 2147483647 h 885"/>
                    <a:gd name="T84" fmla="*/ 2147483647 w 307"/>
                    <a:gd name="T85" fmla="*/ 2147483647 h 885"/>
                    <a:gd name="T86" fmla="*/ 2147483647 w 307"/>
                    <a:gd name="T87" fmla="*/ 2147483647 h 885"/>
                    <a:gd name="T88" fmla="*/ 2147483647 w 307"/>
                    <a:gd name="T89" fmla="*/ 2147483647 h 885"/>
                    <a:gd name="T90" fmla="*/ 2147483647 w 307"/>
                    <a:gd name="T91" fmla="*/ 2147483647 h 885"/>
                    <a:gd name="T92" fmla="*/ 2147483647 w 307"/>
                    <a:gd name="T93" fmla="*/ 1384972152 h 885"/>
                    <a:gd name="T94" fmla="*/ 2147483647 w 307"/>
                    <a:gd name="T95" fmla="*/ 817898188 h 8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7"/>
                    <a:gd name="T145" fmla="*/ 0 h 885"/>
                    <a:gd name="T146" fmla="*/ 307 w 307"/>
                    <a:gd name="T147" fmla="*/ 885 h 8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7" h="885">
                      <a:moveTo>
                        <a:pt x="282" y="0"/>
                      </a:moveTo>
                      <a:cubicBezTo>
                        <a:pt x="26" y="0"/>
                        <a:pt x="26" y="0"/>
                        <a:pt x="26" y="0"/>
                      </a:cubicBezTo>
                      <a:cubicBezTo>
                        <a:pt x="11" y="0"/>
                        <a:pt x="0" y="11"/>
                        <a:pt x="0" y="26"/>
                      </a:cubicBezTo>
                      <a:cubicBezTo>
                        <a:pt x="0" y="99"/>
                        <a:pt x="0" y="99"/>
                        <a:pt x="0" y="99"/>
                      </a:cubicBezTo>
                      <a:cubicBezTo>
                        <a:pt x="0" y="885"/>
                        <a:pt x="0" y="885"/>
                        <a:pt x="0" y="885"/>
                      </a:cubicBezTo>
                      <a:cubicBezTo>
                        <a:pt x="307" y="885"/>
                        <a:pt x="307" y="885"/>
                        <a:pt x="307" y="885"/>
                      </a:cubicBezTo>
                      <a:cubicBezTo>
                        <a:pt x="307" y="99"/>
                        <a:pt x="307" y="99"/>
                        <a:pt x="307" y="99"/>
                      </a:cubicBezTo>
                      <a:cubicBezTo>
                        <a:pt x="307" y="26"/>
                        <a:pt x="307" y="26"/>
                        <a:pt x="307" y="26"/>
                      </a:cubicBezTo>
                      <a:cubicBezTo>
                        <a:pt x="307" y="11"/>
                        <a:pt x="295" y="0"/>
                        <a:pt x="282" y="0"/>
                      </a:cubicBezTo>
                      <a:close/>
                      <a:moveTo>
                        <a:pt x="188" y="75"/>
                      </a:moveTo>
                      <a:cubicBezTo>
                        <a:pt x="226" y="75"/>
                        <a:pt x="226" y="75"/>
                        <a:pt x="226" y="75"/>
                      </a:cubicBezTo>
                      <a:cubicBezTo>
                        <a:pt x="226" y="110"/>
                        <a:pt x="226" y="110"/>
                        <a:pt x="226" y="110"/>
                      </a:cubicBezTo>
                      <a:cubicBezTo>
                        <a:pt x="188" y="110"/>
                        <a:pt x="188" y="110"/>
                        <a:pt x="188" y="110"/>
                      </a:cubicBezTo>
                      <a:lnTo>
                        <a:pt x="188" y="75"/>
                      </a:lnTo>
                      <a:close/>
                      <a:moveTo>
                        <a:pt x="188" y="127"/>
                      </a:moveTo>
                      <a:cubicBezTo>
                        <a:pt x="226" y="127"/>
                        <a:pt x="226" y="127"/>
                        <a:pt x="226" y="127"/>
                      </a:cubicBezTo>
                      <a:cubicBezTo>
                        <a:pt x="226" y="165"/>
                        <a:pt x="226" y="165"/>
                        <a:pt x="226" y="165"/>
                      </a:cubicBezTo>
                      <a:cubicBezTo>
                        <a:pt x="188" y="165"/>
                        <a:pt x="188" y="165"/>
                        <a:pt x="188" y="165"/>
                      </a:cubicBezTo>
                      <a:lnTo>
                        <a:pt x="188" y="127"/>
                      </a:lnTo>
                      <a:close/>
                      <a:moveTo>
                        <a:pt x="188" y="181"/>
                      </a:moveTo>
                      <a:cubicBezTo>
                        <a:pt x="226" y="181"/>
                        <a:pt x="226" y="181"/>
                        <a:pt x="226" y="181"/>
                      </a:cubicBezTo>
                      <a:cubicBezTo>
                        <a:pt x="226" y="218"/>
                        <a:pt x="226" y="218"/>
                        <a:pt x="226" y="218"/>
                      </a:cubicBezTo>
                      <a:cubicBezTo>
                        <a:pt x="188" y="218"/>
                        <a:pt x="188" y="218"/>
                        <a:pt x="188" y="218"/>
                      </a:cubicBezTo>
                      <a:lnTo>
                        <a:pt x="188" y="181"/>
                      </a:lnTo>
                      <a:close/>
                      <a:moveTo>
                        <a:pt x="188" y="235"/>
                      </a:moveTo>
                      <a:cubicBezTo>
                        <a:pt x="226" y="235"/>
                        <a:pt x="226" y="235"/>
                        <a:pt x="226" y="235"/>
                      </a:cubicBezTo>
                      <a:cubicBezTo>
                        <a:pt x="226" y="272"/>
                        <a:pt x="226" y="272"/>
                        <a:pt x="226" y="272"/>
                      </a:cubicBezTo>
                      <a:cubicBezTo>
                        <a:pt x="188" y="272"/>
                        <a:pt x="188" y="272"/>
                        <a:pt x="188" y="272"/>
                      </a:cubicBezTo>
                      <a:lnTo>
                        <a:pt x="188" y="235"/>
                      </a:lnTo>
                      <a:close/>
                      <a:moveTo>
                        <a:pt x="188" y="289"/>
                      </a:moveTo>
                      <a:cubicBezTo>
                        <a:pt x="226" y="289"/>
                        <a:pt x="226" y="289"/>
                        <a:pt x="226" y="289"/>
                      </a:cubicBezTo>
                      <a:cubicBezTo>
                        <a:pt x="226" y="325"/>
                        <a:pt x="226" y="325"/>
                        <a:pt x="226" y="325"/>
                      </a:cubicBezTo>
                      <a:cubicBezTo>
                        <a:pt x="188" y="325"/>
                        <a:pt x="188" y="325"/>
                        <a:pt x="188" y="325"/>
                      </a:cubicBezTo>
                      <a:lnTo>
                        <a:pt x="188" y="289"/>
                      </a:lnTo>
                      <a:close/>
                      <a:moveTo>
                        <a:pt x="188" y="343"/>
                      </a:moveTo>
                      <a:cubicBezTo>
                        <a:pt x="226" y="343"/>
                        <a:pt x="226" y="343"/>
                        <a:pt x="226" y="343"/>
                      </a:cubicBezTo>
                      <a:cubicBezTo>
                        <a:pt x="226" y="379"/>
                        <a:pt x="226" y="379"/>
                        <a:pt x="226" y="379"/>
                      </a:cubicBezTo>
                      <a:cubicBezTo>
                        <a:pt x="188" y="379"/>
                        <a:pt x="188" y="379"/>
                        <a:pt x="188" y="379"/>
                      </a:cubicBezTo>
                      <a:lnTo>
                        <a:pt x="188" y="343"/>
                      </a:lnTo>
                      <a:close/>
                      <a:moveTo>
                        <a:pt x="188" y="393"/>
                      </a:moveTo>
                      <a:cubicBezTo>
                        <a:pt x="226" y="393"/>
                        <a:pt x="226" y="393"/>
                        <a:pt x="226" y="393"/>
                      </a:cubicBezTo>
                      <a:cubicBezTo>
                        <a:pt x="226" y="431"/>
                        <a:pt x="226" y="431"/>
                        <a:pt x="226" y="431"/>
                      </a:cubicBezTo>
                      <a:cubicBezTo>
                        <a:pt x="188" y="431"/>
                        <a:pt x="188" y="431"/>
                        <a:pt x="188" y="431"/>
                      </a:cubicBezTo>
                      <a:lnTo>
                        <a:pt x="188" y="393"/>
                      </a:lnTo>
                      <a:close/>
                      <a:moveTo>
                        <a:pt x="188" y="448"/>
                      </a:moveTo>
                      <a:cubicBezTo>
                        <a:pt x="226" y="448"/>
                        <a:pt x="226" y="448"/>
                        <a:pt x="226" y="448"/>
                      </a:cubicBezTo>
                      <a:cubicBezTo>
                        <a:pt x="226" y="485"/>
                        <a:pt x="226" y="485"/>
                        <a:pt x="226" y="485"/>
                      </a:cubicBezTo>
                      <a:cubicBezTo>
                        <a:pt x="188" y="485"/>
                        <a:pt x="188" y="485"/>
                        <a:pt x="188" y="485"/>
                      </a:cubicBezTo>
                      <a:lnTo>
                        <a:pt x="188" y="448"/>
                      </a:lnTo>
                      <a:close/>
                      <a:moveTo>
                        <a:pt x="188" y="503"/>
                      </a:moveTo>
                      <a:cubicBezTo>
                        <a:pt x="226" y="503"/>
                        <a:pt x="226" y="503"/>
                        <a:pt x="226" y="503"/>
                      </a:cubicBezTo>
                      <a:cubicBezTo>
                        <a:pt x="226" y="539"/>
                        <a:pt x="226" y="539"/>
                        <a:pt x="226" y="539"/>
                      </a:cubicBezTo>
                      <a:cubicBezTo>
                        <a:pt x="188" y="539"/>
                        <a:pt x="188" y="539"/>
                        <a:pt x="188" y="539"/>
                      </a:cubicBezTo>
                      <a:lnTo>
                        <a:pt x="188" y="503"/>
                      </a:lnTo>
                      <a:close/>
                      <a:moveTo>
                        <a:pt x="188" y="556"/>
                      </a:moveTo>
                      <a:cubicBezTo>
                        <a:pt x="226" y="556"/>
                        <a:pt x="226" y="556"/>
                        <a:pt x="226" y="556"/>
                      </a:cubicBezTo>
                      <a:cubicBezTo>
                        <a:pt x="226" y="593"/>
                        <a:pt x="226" y="593"/>
                        <a:pt x="226" y="593"/>
                      </a:cubicBezTo>
                      <a:cubicBezTo>
                        <a:pt x="188" y="593"/>
                        <a:pt x="188" y="593"/>
                        <a:pt x="188" y="593"/>
                      </a:cubicBezTo>
                      <a:lnTo>
                        <a:pt x="188" y="556"/>
                      </a:lnTo>
                      <a:close/>
                      <a:moveTo>
                        <a:pt x="188" y="610"/>
                      </a:moveTo>
                      <a:cubicBezTo>
                        <a:pt x="226" y="610"/>
                        <a:pt x="226" y="610"/>
                        <a:pt x="226" y="610"/>
                      </a:cubicBezTo>
                      <a:cubicBezTo>
                        <a:pt x="226" y="643"/>
                        <a:pt x="226" y="643"/>
                        <a:pt x="226" y="643"/>
                      </a:cubicBezTo>
                      <a:cubicBezTo>
                        <a:pt x="188" y="643"/>
                        <a:pt x="188" y="643"/>
                        <a:pt x="188" y="643"/>
                      </a:cubicBezTo>
                      <a:lnTo>
                        <a:pt x="188" y="610"/>
                      </a:lnTo>
                      <a:close/>
                      <a:moveTo>
                        <a:pt x="188" y="661"/>
                      </a:moveTo>
                      <a:cubicBezTo>
                        <a:pt x="226" y="661"/>
                        <a:pt x="226" y="661"/>
                        <a:pt x="226" y="661"/>
                      </a:cubicBezTo>
                      <a:cubicBezTo>
                        <a:pt x="226" y="698"/>
                        <a:pt x="226" y="698"/>
                        <a:pt x="226" y="698"/>
                      </a:cubicBezTo>
                      <a:cubicBezTo>
                        <a:pt x="188" y="698"/>
                        <a:pt x="188" y="698"/>
                        <a:pt x="188" y="698"/>
                      </a:cubicBezTo>
                      <a:lnTo>
                        <a:pt x="188" y="661"/>
                      </a:lnTo>
                      <a:close/>
                      <a:moveTo>
                        <a:pt x="16" y="75"/>
                      </a:moveTo>
                      <a:cubicBezTo>
                        <a:pt x="159" y="75"/>
                        <a:pt x="159" y="75"/>
                        <a:pt x="159" y="75"/>
                      </a:cubicBezTo>
                      <a:cubicBezTo>
                        <a:pt x="159" y="110"/>
                        <a:pt x="159" y="110"/>
                        <a:pt x="159" y="110"/>
                      </a:cubicBezTo>
                      <a:cubicBezTo>
                        <a:pt x="16" y="110"/>
                        <a:pt x="16" y="110"/>
                        <a:pt x="16" y="110"/>
                      </a:cubicBezTo>
                      <a:lnTo>
                        <a:pt x="16" y="75"/>
                      </a:lnTo>
                      <a:close/>
                      <a:moveTo>
                        <a:pt x="16" y="127"/>
                      </a:moveTo>
                      <a:cubicBezTo>
                        <a:pt x="159" y="127"/>
                        <a:pt x="159" y="127"/>
                        <a:pt x="159" y="127"/>
                      </a:cubicBezTo>
                      <a:cubicBezTo>
                        <a:pt x="159" y="165"/>
                        <a:pt x="159" y="165"/>
                        <a:pt x="159" y="165"/>
                      </a:cubicBezTo>
                      <a:cubicBezTo>
                        <a:pt x="16" y="165"/>
                        <a:pt x="16" y="165"/>
                        <a:pt x="16" y="165"/>
                      </a:cubicBezTo>
                      <a:lnTo>
                        <a:pt x="16" y="127"/>
                      </a:lnTo>
                      <a:close/>
                      <a:moveTo>
                        <a:pt x="16" y="181"/>
                      </a:moveTo>
                      <a:cubicBezTo>
                        <a:pt x="159" y="181"/>
                        <a:pt x="159" y="181"/>
                        <a:pt x="159" y="181"/>
                      </a:cubicBezTo>
                      <a:cubicBezTo>
                        <a:pt x="159" y="218"/>
                        <a:pt x="159" y="218"/>
                        <a:pt x="159" y="218"/>
                      </a:cubicBezTo>
                      <a:cubicBezTo>
                        <a:pt x="16" y="218"/>
                        <a:pt x="16" y="218"/>
                        <a:pt x="16" y="218"/>
                      </a:cubicBezTo>
                      <a:lnTo>
                        <a:pt x="16" y="181"/>
                      </a:lnTo>
                      <a:close/>
                      <a:moveTo>
                        <a:pt x="16" y="232"/>
                      </a:moveTo>
                      <a:cubicBezTo>
                        <a:pt x="159" y="232"/>
                        <a:pt x="159" y="232"/>
                        <a:pt x="159" y="232"/>
                      </a:cubicBezTo>
                      <a:cubicBezTo>
                        <a:pt x="159" y="272"/>
                        <a:pt x="159" y="272"/>
                        <a:pt x="159" y="272"/>
                      </a:cubicBezTo>
                      <a:cubicBezTo>
                        <a:pt x="16" y="272"/>
                        <a:pt x="16" y="272"/>
                        <a:pt x="16" y="272"/>
                      </a:cubicBezTo>
                      <a:lnTo>
                        <a:pt x="16" y="232"/>
                      </a:lnTo>
                      <a:close/>
                      <a:moveTo>
                        <a:pt x="16" y="286"/>
                      </a:moveTo>
                      <a:cubicBezTo>
                        <a:pt x="159" y="286"/>
                        <a:pt x="159" y="286"/>
                        <a:pt x="159" y="286"/>
                      </a:cubicBezTo>
                      <a:cubicBezTo>
                        <a:pt x="159" y="322"/>
                        <a:pt x="159" y="322"/>
                        <a:pt x="159" y="322"/>
                      </a:cubicBezTo>
                      <a:cubicBezTo>
                        <a:pt x="16" y="322"/>
                        <a:pt x="16" y="322"/>
                        <a:pt x="16" y="322"/>
                      </a:cubicBezTo>
                      <a:lnTo>
                        <a:pt x="16" y="286"/>
                      </a:lnTo>
                      <a:close/>
                      <a:moveTo>
                        <a:pt x="16" y="340"/>
                      </a:moveTo>
                      <a:cubicBezTo>
                        <a:pt x="159" y="340"/>
                        <a:pt x="159" y="340"/>
                        <a:pt x="159" y="340"/>
                      </a:cubicBezTo>
                      <a:cubicBezTo>
                        <a:pt x="159" y="376"/>
                        <a:pt x="159" y="376"/>
                        <a:pt x="159" y="376"/>
                      </a:cubicBezTo>
                      <a:cubicBezTo>
                        <a:pt x="16" y="376"/>
                        <a:pt x="16" y="376"/>
                        <a:pt x="16" y="376"/>
                      </a:cubicBezTo>
                      <a:lnTo>
                        <a:pt x="16" y="340"/>
                      </a:lnTo>
                      <a:close/>
                      <a:moveTo>
                        <a:pt x="16" y="396"/>
                      </a:moveTo>
                      <a:cubicBezTo>
                        <a:pt x="159" y="396"/>
                        <a:pt x="159" y="396"/>
                        <a:pt x="159" y="396"/>
                      </a:cubicBezTo>
                      <a:cubicBezTo>
                        <a:pt x="159" y="433"/>
                        <a:pt x="159" y="433"/>
                        <a:pt x="159" y="433"/>
                      </a:cubicBezTo>
                      <a:cubicBezTo>
                        <a:pt x="16" y="433"/>
                        <a:pt x="16" y="433"/>
                        <a:pt x="16" y="433"/>
                      </a:cubicBezTo>
                      <a:lnTo>
                        <a:pt x="16" y="396"/>
                      </a:lnTo>
                      <a:close/>
                      <a:moveTo>
                        <a:pt x="16" y="448"/>
                      </a:moveTo>
                      <a:cubicBezTo>
                        <a:pt x="159" y="448"/>
                        <a:pt x="159" y="448"/>
                        <a:pt x="159" y="448"/>
                      </a:cubicBezTo>
                      <a:cubicBezTo>
                        <a:pt x="159" y="486"/>
                        <a:pt x="159" y="486"/>
                        <a:pt x="159" y="486"/>
                      </a:cubicBezTo>
                      <a:cubicBezTo>
                        <a:pt x="16" y="486"/>
                        <a:pt x="16" y="486"/>
                        <a:pt x="16" y="486"/>
                      </a:cubicBezTo>
                      <a:lnTo>
                        <a:pt x="16" y="448"/>
                      </a:lnTo>
                      <a:close/>
                      <a:moveTo>
                        <a:pt x="16" y="503"/>
                      </a:moveTo>
                      <a:cubicBezTo>
                        <a:pt x="159" y="503"/>
                        <a:pt x="159" y="503"/>
                        <a:pt x="159" y="503"/>
                      </a:cubicBezTo>
                      <a:cubicBezTo>
                        <a:pt x="159" y="539"/>
                        <a:pt x="159" y="539"/>
                        <a:pt x="159" y="539"/>
                      </a:cubicBezTo>
                      <a:cubicBezTo>
                        <a:pt x="16" y="539"/>
                        <a:pt x="16" y="539"/>
                        <a:pt x="16" y="539"/>
                      </a:cubicBezTo>
                      <a:lnTo>
                        <a:pt x="16" y="503"/>
                      </a:lnTo>
                      <a:close/>
                      <a:moveTo>
                        <a:pt x="16" y="556"/>
                      </a:moveTo>
                      <a:cubicBezTo>
                        <a:pt x="159" y="556"/>
                        <a:pt x="159" y="556"/>
                        <a:pt x="159" y="556"/>
                      </a:cubicBezTo>
                      <a:cubicBezTo>
                        <a:pt x="159" y="593"/>
                        <a:pt x="159" y="593"/>
                        <a:pt x="159" y="593"/>
                      </a:cubicBezTo>
                      <a:cubicBezTo>
                        <a:pt x="16" y="593"/>
                        <a:pt x="16" y="593"/>
                        <a:pt x="16" y="593"/>
                      </a:cubicBezTo>
                      <a:lnTo>
                        <a:pt x="16" y="556"/>
                      </a:lnTo>
                      <a:close/>
                      <a:moveTo>
                        <a:pt x="16" y="607"/>
                      </a:moveTo>
                      <a:cubicBezTo>
                        <a:pt x="159" y="607"/>
                        <a:pt x="159" y="607"/>
                        <a:pt x="159" y="607"/>
                      </a:cubicBezTo>
                      <a:cubicBezTo>
                        <a:pt x="159" y="643"/>
                        <a:pt x="159" y="643"/>
                        <a:pt x="159" y="643"/>
                      </a:cubicBezTo>
                      <a:cubicBezTo>
                        <a:pt x="16" y="643"/>
                        <a:pt x="16" y="643"/>
                        <a:pt x="16" y="643"/>
                      </a:cubicBezTo>
                      <a:lnTo>
                        <a:pt x="16" y="607"/>
                      </a:lnTo>
                      <a:close/>
                      <a:moveTo>
                        <a:pt x="16" y="661"/>
                      </a:moveTo>
                      <a:cubicBezTo>
                        <a:pt x="159" y="661"/>
                        <a:pt x="159" y="661"/>
                        <a:pt x="159" y="661"/>
                      </a:cubicBezTo>
                      <a:cubicBezTo>
                        <a:pt x="159" y="698"/>
                        <a:pt x="159" y="698"/>
                        <a:pt x="159" y="698"/>
                      </a:cubicBezTo>
                      <a:cubicBezTo>
                        <a:pt x="16" y="698"/>
                        <a:pt x="16" y="698"/>
                        <a:pt x="16" y="698"/>
                      </a:cubicBezTo>
                      <a:lnTo>
                        <a:pt x="16" y="661"/>
                      </a:lnTo>
                      <a:close/>
                      <a:moveTo>
                        <a:pt x="260" y="877"/>
                      </a:moveTo>
                      <a:cubicBezTo>
                        <a:pt x="48" y="877"/>
                        <a:pt x="48" y="877"/>
                        <a:pt x="48" y="877"/>
                      </a:cubicBezTo>
                      <a:cubicBezTo>
                        <a:pt x="48" y="786"/>
                        <a:pt x="48" y="786"/>
                        <a:pt x="48" y="786"/>
                      </a:cubicBezTo>
                      <a:cubicBezTo>
                        <a:pt x="260" y="786"/>
                        <a:pt x="260" y="786"/>
                        <a:pt x="260" y="786"/>
                      </a:cubicBezTo>
                      <a:lnTo>
                        <a:pt x="260" y="877"/>
                      </a:lnTo>
                      <a:close/>
                      <a:moveTo>
                        <a:pt x="290" y="698"/>
                      </a:moveTo>
                      <a:cubicBezTo>
                        <a:pt x="252" y="698"/>
                        <a:pt x="252" y="698"/>
                        <a:pt x="252" y="698"/>
                      </a:cubicBezTo>
                      <a:cubicBezTo>
                        <a:pt x="252" y="661"/>
                        <a:pt x="252" y="661"/>
                        <a:pt x="252" y="661"/>
                      </a:cubicBezTo>
                      <a:cubicBezTo>
                        <a:pt x="290" y="661"/>
                        <a:pt x="290" y="661"/>
                        <a:pt x="290" y="661"/>
                      </a:cubicBezTo>
                      <a:lnTo>
                        <a:pt x="290" y="698"/>
                      </a:lnTo>
                      <a:close/>
                      <a:moveTo>
                        <a:pt x="290" y="643"/>
                      </a:moveTo>
                      <a:cubicBezTo>
                        <a:pt x="252" y="643"/>
                        <a:pt x="252" y="643"/>
                        <a:pt x="252" y="643"/>
                      </a:cubicBezTo>
                      <a:cubicBezTo>
                        <a:pt x="252" y="610"/>
                        <a:pt x="252" y="610"/>
                        <a:pt x="252" y="610"/>
                      </a:cubicBezTo>
                      <a:cubicBezTo>
                        <a:pt x="290" y="610"/>
                        <a:pt x="290" y="610"/>
                        <a:pt x="290" y="610"/>
                      </a:cubicBezTo>
                      <a:lnTo>
                        <a:pt x="290" y="643"/>
                      </a:lnTo>
                      <a:close/>
                      <a:moveTo>
                        <a:pt x="290" y="593"/>
                      </a:moveTo>
                      <a:cubicBezTo>
                        <a:pt x="252" y="593"/>
                        <a:pt x="252" y="593"/>
                        <a:pt x="252" y="593"/>
                      </a:cubicBezTo>
                      <a:cubicBezTo>
                        <a:pt x="252" y="556"/>
                        <a:pt x="252" y="556"/>
                        <a:pt x="252" y="556"/>
                      </a:cubicBezTo>
                      <a:cubicBezTo>
                        <a:pt x="290" y="556"/>
                        <a:pt x="290" y="556"/>
                        <a:pt x="290" y="556"/>
                      </a:cubicBezTo>
                      <a:lnTo>
                        <a:pt x="290" y="593"/>
                      </a:lnTo>
                      <a:close/>
                      <a:moveTo>
                        <a:pt x="290" y="539"/>
                      </a:moveTo>
                      <a:cubicBezTo>
                        <a:pt x="252" y="539"/>
                        <a:pt x="252" y="539"/>
                        <a:pt x="252" y="539"/>
                      </a:cubicBezTo>
                      <a:cubicBezTo>
                        <a:pt x="252" y="503"/>
                        <a:pt x="252" y="503"/>
                        <a:pt x="252" y="503"/>
                      </a:cubicBezTo>
                      <a:cubicBezTo>
                        <a:pt x="290" y="503"/>
                        <a:pt x="290" y="503"/>
                        <a:pt x="290" y="503"/>
                      </a:cubicBezTo>
                      <a:lnTo>
                        <a:pt x="290" y="539"/>
                      </a:lnTo>
                      <a:close/>
                      <a:moveTo>
                        <a:pt x="290" y="485"/>
                      </a:moveTo>
                      <a:cubicBezTo>
                        <a:pt x="252" y="485"/>
                        <a:pt x="252" y="485"/>
                        <a:pt x="252" y="485"/>
                      </a:cubicBezTo>
                      <a:cubicBezTo>
                        <a:pt x="252" y="448"/>
                        <a:pt x="252" y="448"/>
                        <a:pt x="252" y="448"/>
                      </a:cubicBezTo>
                      <a:cubicBezTo>
                        <a:pt x="290" y="448"/>
                        <a:pt x="290" y="448"/>
                        <a:pt x="290" y="448"/>
                      </a:cubicBezTo>
                      <a:lnTo>
                        <a:pt x="290" y="485"/>
                      </a:lnTo>
                      <a:close/>
                      <a:moveTo>
                        <a:pt x="290" y="431"/>
                      </a:moveTo>
                      <a:cubicBezTo>
                        <a:pt x="252" y="431"/>
                        <a:pt x="252" y="431"/>
                        <a:pt x="252" y="431"/>
                      </a:cubicBezTo>
                      <a:cubicBezTo>
                        <a:pt x="252" y="393"/>
                        <a:pt x="252" y="393"/>
                        <a:pt x="252" y="393"/>
                      </a:cubicBezTo>
                      <a:cubicBezTo>
                        <a:pt x="290" y="393"/>
                        <a:pt x="290" y="393"/>
                        <a:pt x="290" y="393"/>
                      </a:cubicBezTo>
                      <a:lnTo>
                        <a:pt x="290" y="431"/>
                      </a:lnTo>
                      <a:close/>
                      <a:moveTo>
                        <a:pt x="290" y="379"/>
                      </a:moveTo>
                      <a:cubicBezTo>
                        <a:pt x="252" y="379"/>
                        <a:pt x="252" y="379"/>
                        <a:pt x="252" y="379"/>
                      </a:cubicBezTo>
                      <a:cubicBezTo>
                        <a:pt x="252" y="343"/>
                        <a:pt x="252" y="343"/>
                        <a:pt x="252" y="343"/>
                      </a:cubicBezTo>
                      <a:cubicBezTo>
                        <a:pt x="290" y="343"/>
                        <a:pt x="290" y="343"/>
                        <a:pt x="290" y="343"/>
                      </a:cubicBezTo>
                      <a:lnTo>
                        <a:pt x="290" y="379"/>
                      </a:lnTo>
                      <a:close/>
                      <a:moveTo>
                        <a:pt x="290" y="325"/>
                      </a:moveTo>
                      <a:cubicBezTo>
                        <a:pt x="252" y="325"/>
                        <a:pt x="252" y="325"/>
                        <a:pt x="252" y="325"/>
                      </a:cubicBezTo>
                      <a:cubicBezTo>
                        <a:pt x="252" y="289"/>
                        <a:pt x="252" y="289"/>
                        <a:pt x="252" y="289"/>
                      </a:cubicBezTo>
                      <a:cubicBezTo>
                        <a:pt x="290" y="289"/>
                        <a:pt x="290" y="289"/>
                        <a:pt x="290" y="289"/>
                      </a:cubicBezTo>
                      <a:lnTo>
                        <a:pt x="290" y="325"/>
                      </a:lnTo>
                      <a:close/>
                      <a:moveTo>
                        <a:pt x="290" y="272"/>
                      </a:moveTo>
                      <a:cubicBezTo>
                        <a:pt x="252" y="272"/>
                        <a:pt x="252" y="272"/>
                        <a:pt x="252" y="272"/>
                      </a:cubicBezTo>
                      <a:cubicBezTo>
                        <a:pt x="252" y="235"/>
                        <a:pt x="252" y="235"/>
                        <a:pt x="252" y="235"/>
                      </a:cubicBezTo>
                      <a:cubicBezTo>
                        <a:pt x="290" y="235"/>
                        <a:pt x="290" y="235"/>
                        <a:pt x="290" y="235"/>
                      </a:cubicBezTo>
                      <a:lnTo>
                        <a:pt x="290" y="272"/>
                      </a:lnTo>
                      <a:close/>
                      <a:moveTo>
                        <a:pt x="290" y="218"/>
                      </a:moveTo>
                      <a:cubicBezTo>
                        <a:pt x="252" y="218"/>
                        <a:pt x="252" y="218"/>
                        <a:pt x="252" y="218"/>
                      </a:cubicBezTo>
                      <a:cubicBezTo>
                        <a:pt x="252" y="181"/>
                        <a:pt x="252" y="181"/>
                        <a:pt x="252" y="181"/>
                      </a:cubicBezTo>
                      <a:cubicBezTo>
                        <a:pt x="290" y="181"/>
                        <a:pt x="290" y="181"/>
                        <a:pt x="290" y="181"/>
                      </a:cubicBezTo>
                      <a:lnTo>
                        <a:pt x="290" y="218"/>
                      </a:lnTo>
                      <a:close/>
                      <a:moveTo>
                        <a:pt x="290" y="165"/>
                      </a:moveTo>
                      <a:cubicBezTo>
                        <a:pt x="252" y="165"/>
                        <a:pt x="252" y="165"/>
                        <a:pt x="252" y="165"/>
                      </a:cubicBezTo>
                      <a:cubicBezTo>
                        <a:pt x="252" y="127"/>
                        <a:pt x="252" y="127"/>
                        <a:pt x="252" y="127"/>
                      </a:cubicBezTo>
                      <a:cubicBezTo>
                        <a:pt x="290" y="127"/>
                        <a:pt x="290" y="127"/>
                        <a:pt x="290" y="127"/>
                      </a:cubicBezTo>
                      <a:lnTo>
                        <a:pt x="290" y="165"/>
                      </a:lnTo>
                      <a:close/>
                      <a:moveTo>
                        <a:pt x="290" y="110"/>
                      </a:moveTo>
                      <a:cubicBezTo>
                        <a:pt x="252" y="110"/>
                        <a:pt x="252" y="110"/>
                        <a:pt x="252" y="110"/>
                      </a:cubicBezTo>
                      <a:cubicBezTo>
                        <a:pt x="252" y="75"/>
                        <a:pt x="252" y="75"/>
                        <a:pt x="252" y="75"/>
                      </a:cubicBezTo>
                      <a:cubicBezTo>
                        <a:pt x="290" y="75"/>
                        <a:pt x="290" y="75"/>
                        <a:pt x="290" y="75"/>
                      </a:cubicBezTo>
                      <a:lnTo>
                        <a:pt x="290" y="110"/>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sp>
              <p:nvSpPr>
                <p:cNvPr id="21" name="Freeform 29">
                  <a:extLst>
                    <a:ext uri="{FF2B5EF4-FFF2-40B4-BE49-F238E27FC236}">
                      <a16:creationId xmlns="" xmlns:a16="http://schemas.microsoft.com/office/drawing/2014/main" id="{CADF161D-3F44-4558-B1BF-BBA8F8CB585C}"/>
                    </a:ext>
                  </a:extLst>
                </p:cNvPr>
                <p:cNvSpPr>
                  <a:spLocks noEditPoints="1"/>
                </p:cNvSpPr>
                <p:nvPr/>
              </p:nvSpPr>
              <p:spPr bwMode="gray">
                <a:xfrm>
                  <a:off x="6282130" y="3322876"/>
                  <a:ext cx="839465" cy="1923316"/>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grpSp>
          <p:sp>
            <p:nvSpPr>
              <p:cNvPr id="18" name="Freeform 29">
                <a:extLst>
                  <a:ext uri="{FF2B5EF4-FFF2-40B4-BE49-F238E27FC236}">
                    <a16:creationId xmlns="" xmlns:a16="http://schemas.microsoft.com/office/drawing/2014/main" id="{FA706536-B34B-4E2C-98EF-E4223816E73A}"/>
                  </a:ext>
                </a:extLst>
              </p:cNvPr>
              <p:cNvSpPr>
                <a:spLocks noEditPoints="1"/>
              </p:cNvSpPr>
              <p:nvPr/>
            </p:nvSpPr>
            <p:spPr bwMode="gray">
              <a:xfrm>
                <a:off x="4494211" y="2855394"/>
                <a:ext cx="838200" cy="1921042"/>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p:spPr>
            <p:txBody>
              <a:bodyPr/>
              <a:lstStyle/>
              <a:p>
                <a:pPr>
                  <a:defRPr/>
                </a:pPr>
                <a:endParaRPr lang="en-US" sz="1799">
                  <a:solidFill>
                    <a:srgbClr val="5F5F5F"/>
                  </a:solidFill>
                </a:endParaRPr>
              </a:p>
            </p:txBody>
          </p:sp>
        </p:grpSp>
      </p:grpSp>
      <p:pic>
        <p:nvPicPr>
          <p:cNvPr id="30" name="Picture 29" descr="Oracle logo in white on red staging background" title="Oracle red badge logo">
            <a:extLst>
              <a:ext uri="{FF2B5EF4-FFF2-40B4-BE49-F238E27FC236}">
                <a16:creationId xmlns="" xmlns:a16="http://schemas.microsoft.com/office/drawing/2014/main" id="{477DEABB-A633-4A6E-8C34-4582C8390FAB}"/>
              </a:ext>
            </a:extLst>
          </p:cNvPr>
          <p:cNvPicPr>
            <a:picLocks noChangeAspect="1"/>
          </p:cNvPicPr>
          <p:nvPr/>
        </p:nvPicPr>
        <p:blipFill>
          <a:blip r:embed="rId7"/>
          <a:stretch>
            <a:fillRect/>
          </a:stretch>
        </p:blipFill>
        <p:spPr bwMode="gray">
          <a:xfrm>
            <a:off x="531674" y="6263538"/>
            <a:ext cx="1625177" cy="593570"/>
          </a:xfrm>
          <a:prstGeom prst="rect">
            <a:avLst/>
          </a:prstGeom>
        </p:spPr>
      </p:pic>
      <p:sp>
        <p:nvSpPr>
          <p:cNvPr id="31" name="TextBox 30">
            <a:extLst>
              <a:ext uri="{FF2B5EF4-FFF2-40B4-BE49-F238E27FC236}">
                <a16:creationId xmlns="" xmlns:a16="http://schemas.microsoft.com/office/drawing/2014/main" id="{86F1DE5B-48E6-4D68-9F3A-79E03F493399}"/>
              </a:ext>
            </a:extLst>
          </p:cNvPr>
          <p:cNvSpPr txBox="1"/>
          <p:nvPr/>
        </p:nvSpPr>
        <p:spPr bwMode="gray">
          <a:xfrm>
            <a:off x="6819711" y="6555562"/>
            <a:ext cx="3199567" cy="182515"/>
          </a:xfrm>
          <a:prstGeom prst="rect">
            <a:avLst/>
          </a:prstGeom>
          <a:noFill/>
        </p:spPr>
        <p:txBody>
          <a:bodyPr wrap="none" lIns="0" tIns="0" rIns="0" bIns="0" anchor="ctr"/>
          <a:lstStyle/>
          <a:p>
            <a:pPr algn="r">
              <a:defRPr/>
            </a:pP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sp>
        <p:nvSpPr>
          <p:cNvPr id="32" name="Slide Number Placeholder 5">
            <a:extLst>
              <a:ext uri="{FF2B5EF4-FFF2-40B4-BE49-F238E27FC236}">
                <a16:creationId xmlns="" xmlns:a16="http://schemas.microsoft.com/office/drawing/2014/main" id="{0C5356DE-5DFB-4847-87E0-E3B31E792EC2}"/>
              </a:ext>
            </a:extLst>
          </p:cNvPr>
          <p:cNvSpPr txBox="1">
            <a:spLocks/>
          </p:cNvSpPr>
          <p:nvPr/>
        </p:nvSpPr>
        <p:spPr bwMode="gray">
          <a:xfrm>
            <a:off x="11274664" y="6555562"/>
            <a:ext cx="380901" cy="182515"/>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CF2761-6D2A-4694-80B4-B0DDFC6CD326}" type="slidenum">
              <a:rPr lang="en-US">
                <a:solidFill>
                  <a:srgbClr val="5F5F5F"/>
                </a:solidFill>
              </a:rPr>
              <a:pPr>
                <a:defRPr/>
              </a:pPr>
              <a:t>7</a:t>
            </a:fld>
            <a:endParaRPr lang="en-US" dirty="0">
              <a:solidFill>
                <a:srgbClr val="5F5F5F"/>
              </a:solidFill>
            </a:endParaRPr>
          </a:p>
        </p:txBody>
      </p:sp>
      <p:sp>
        <p:nvSpPr>
          <p:cNvPr id="33" name="Title 27">
            <a:extLst>
              <a:ext uri="{FF2B5EF4-FFF2-40B4-BE49-F238E27FC236}">
                <a16:creationId xmlns="" xmlns:a16="http://schemas.microsoft.com/office/drawing/2014/main" id="{C550D52D-A6E8-4EB1-81CE-E5F3B1454585}"/>
              </a:ext>
            </a:extLst>
          </p:cNvPr>
          <p:cNvSpPr>
            <a:spLocks noGrp="1"/>
          </p:cNvSpPr>
          <p:nvPr>
            <p:ph type="title"/>
          </p:nvPr>
        </p:nvSpPr>
        <p:spPr bwMode="gray">
          <a:xfrm>
            <a:off x="472316" y="314276"/>
            <a:ext cx="11122303" cy="631532"/>
          </a:xfrm>
        </p:spPr>
        <p:txBody>
          <a:bodyPr/>
          <a:lstStyle/>
          <a:p>
            <a:pPr eaLnBrk="1" hangingPunct="1"/>
            <a:r>
              <a:rPr lang="en-US" altLang="en-US" b="1" dirty="0">
                <a:solidFill>
                  <a:srgbClr val="FF0000"/>
                </a:solidFill>
              </a:rPr>
              <a:t>Oracle Integration Platform</a:t>
            </a:r>
            <a:endParaRPr lang="en-US" altLang="en-US" sz="5398" dirty="0">
              <a:solidFill>
                <a:schemeClr val="bg1"/>
              </a:solidFill>
            </a:endParaRPr>
          </a:p>
        </p:txBody>
      </p:sp>
      <p:sp>
        <p:nvSpPr>
          <p:cNvPr id="34" name="Text Placeholder 31">
            <a:extLst>
              <a:ext uri="{FF2B5EF4-FFF2-40B4-BE49-F238E27FC236}">
                <a16:creationId xmlns="" xmlns:a16="http://schemas.microsoft.com/office/drawing/2014/main" id="{0E86FD0F-AE07-4612-A925-75085639604C}"/>
              </a:ext>
            </a:extLst>
          </p:cNvPr>
          <p:cNvSpPr txBox="1">
            <a:spLocks/>
          </p:cNvSpPr>
          <p:nvPr/>
        </p:nvSpPr>
        <p:spPr bwMode="gray">
          <a:xfrm>
            <a:off x="794449" y="937274"/>
            <a:ext cx="9302409" cy="34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200"/>
              </a:spcBef>
              <a:buClr>
                <a:srgbClr val="9F9F9F"/>
              </a:buClr>
              <a:buFont typeface="Arial" panose="020B0604020202020204" pitchFamily="34" charset="0"/>
              <a:buChar char="•"/>
              <a:defRPr sz="2800">
                <a:solidFill>
                  <a:schemeClr val="tx1"/>
                </a:solidFill>
                <a:latin typeface="Calibri" panose="020F0502020204030204" pitchFamily="34" charset="0"/>
              </a:defRPr>
            </a:lvl1pPr>
            <a:lvl2pPr marL="501650" indent="-228600">
              <a:lnSpc>
                <a:spcPct val="90000"/>
              </a:lnSpc>
              <a:spcBef>
                <a:spcPts val="800"/>
              </a:spcBef>
              <a:buClr>
                <a:srgbClr val="9F9F9F"/>
              </a:buClr>
              <a:buFont typeface="Arial" panose="020B0604020202020204" pitchFamily="34" charset="0"/>
              <a:buChar char="–"/>
              <a:defRPr sz="2400">
                <a:solidFill>
                  <a:schemeClr val="tx1"/>
                </a:solidFill>
                <a:latin typeface="Calibri" panose="020F0502020204030204" pitchFamily="34" charset="0"/>
              </a:defRPr>
            </a:lvl2pPr>
            <a:lvl3pPr marL="730250" indent="-182563">
              <a:lnSpc>
                <a:spcPct val="90000"/>
              </a:lnSpc>
              <a:spcBef>
                <a:spcPts val="600"/>
              </a:spcBef>
              <a:buClr>
                <a:srgbClr val="9F9F9F"/>
              </a:buClr>
              <a:buFont typeface="Arial" panose="020B0604020202020204" pitchFamily="34" charset="0"/>
              <a:buChar char="•"/>
              <a:defRPr sz="2000">
                <a:solidFill>
                  <a:schemeClr val="tx1"/>
                </a:solidFill>
                <a:latin typeface="Calibri" panose="020F0502020204030204" pitchFamily="34" charset="0"/>
              </a:defRPr>
            </a:lvl3pPr>
            <a:lvl4pPr marL="958850" indent="-182563">
              <a:lnSpc>
                <a:spcPct val="90000"/>
              </a:lnSpc>
              <a:spcBef>
                <a:spcPts val="600"/>
              </a:spcBef>
              <a:buClr>
                <a:srgbClr val="9F9F9F"/>
              </a:buClr>
              <a:buFont typeface="Arial" panose="020B0604020202020204" pitchFamily="34" charset="0"/>
              <a:buChar char="–"/>
              <a:defRPr>
                <a:solidFill>
                  <a:schemeClr val="tx1"/>
                </a:solidFill>
                <a:latin typeface="Calibri" panose="020F0502020204030204" pitchFamily="34" charset="0"/>
              </a:defRPr>
            </a:lvl4pPr>
            <a:lvl5pPr marL="1187450" indent="-182563">
              <a:lnSpc>
                <a:spcPct val="90000"/>
              </a:lnSpc>
              <a:spcBef>
                <a:spcPts val="600"/>
              </a:spcBef>
              <a:buClr>
                <a:srgbClr val="9F9F9F"/>
              </a:buClr>
              <a:buFont typeface="Arial" panose="020B0604020202020204" pitchFamily="34" charset="0"/>
              <a:buChar char="•"/>
              <a:defRPr sz="1600">
                <a:solidFill>
                  <a:schemeClr val="tx1"/>
                </a:solidFill>
                <a:latin typeface="Calibri" panose="020F0502020204030204" pitchFamily="34" charset="0"/>
              </a:defRPr>
            </a:lvl5pPr>
            <a:lvl6pPr marL="1644650" indent="-182563"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6pPr>
            <a:lvl7pPr marL="2101850" indent="-182563"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7pPr>
            <a:lvl8pPr marL="2559050" indent="-182563"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8pPr>
            <a:lvl9pPr marL="3016250" indent="-182563"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2799" dirty="0"/>
              <a:t>Converged Solution for All Integration Needs</a:t>
            </a:r>
          </a:p>
        </p:txBody>
      </p:sp>
      <p:sp>
        <p:nvSpPr>
          <p:cNvPr id="35" name="TextBox 34">
            <a:extLst>
              <a:ext uri="{FF2B5EF4-FFF2-40B4-BE49-F238E27FC236}">
                <a16:creationId xmlns="" xmlns:a16="http://schemas.microsoft.com/office/drawing/2014/main" id="{3365CA12-F332-4FB0-8AFB-5242DB63CBB7}"/>
              </a:ext>
            </a:extLst>
          </p:cNvPr>
          <p:cNvSpPr txBox="1"/>
          <p:nvPr/>
        </p:nvSpPr>
        <p:spPr bwMode="gray">
          <a:xfrm>
            <a:off x="-230127" y="1813347"/>
            <a:ext cx="4932665" cy="853853"/>
          </a:xfrm>
          <a:prstGeom prst="parallelogram">
            <a:avLst>
              <a:gd name="adj" fmla="val 38758"/>
            </a:avLst>
          </a:prstGeom>
          <a:solidFill>
            <a:srgbClr val="BA0000">
              <a:alpha val="88627"/>
            </a:srgbClr>
          </a:solidFill>
        </p:spPr>
        <p:txBody>
          <a:bodyPr tIns="60903" bIns="60903" anchor="ctr"/>
          <a:lstStyle>
            <a:defPPr>
              <a:defRPr lang="en-US"/>
            </a:defPPr>
            <a:lvl1pPr algn="ctr" defTabSz="913074" eaLnBrk="0" fontAlgn="base" hangingPunct="0">
              <a:lnSpc>
                <a:spcPct val="90000"/>
              </a:lnSpc>
              <a:spcBef>
                <a:spcPct val="0"/>
              </a:spcBef>
              <a:spcAft>
                <a:spcPct val="0"/>
              </a:spcAft>
              <a:defRPr sz="2400">
                <a:solidFill>
                  <a:schemeClr val="bg1"/>
                </a:solidFill>
                <a:ea typeface="MS PGothic" pitchFamily="34" charset="-128"/>
                <a:cs typeface="Calibri"/>
              </a:defRPr>
            </a:lvl1pPr>
          </a:lstStyle>
          <a:p>
            <a:pPr>
              <a:defRPr/>
            </a:pPr>
            <a:r>
              <a:rPr lang="en-US" sz="2399" kern="0" dirty="0">
                <a:solidFill>
                  <a:srgbClr val="FFFFFF"/>
                </a:solidFill>
              </a:rPr>
              <a:t>Complete</a:t>
            </a:r>
          </a:p>
        </p:txBody>
      </p:sp>
      <p:sp>
        <p:nvSpPr>
          <p:cNvPr id="36" name="TextBox 35">
            <a:extLst>
              <a:ext uri="{FF2B5EF4-FFF2-40B4-BE49-F238E27FC236}">
                <a16:creationId xmlns="" xmlns:a16="http://schemas.microsoft.com/office/drawing/2014/main" id="{2EF58560-8C30-4388-9D23-CCB980282A5C}"/>
              </a:ext>
            </a:extLst>
          </p:cNvPr>
          <p:cNvSpPr txBox="1"/>
          <p:nvPr/>
        </p:nvSpPr>
        <p:spPr bwMode="gray">
          <a:xfrm>
            <a:off x="-187276" y="2817972"/>
            <a:ext cx="4537481" cy="855439"/>
          </a:xfrm>
          <a:prstGeom prst="parallelogram">
            <a:avLst>
              <a:gd name="adj" fmla="val 38758"/>
            </a:avLst>
          </a:prstGeom>
          <a:solidFill>
            <a:srgbClr val="3C596A">
              <a:alpha val="88627"/>
            </a:srgbClr>
          </a:solidFill>
        </p:spPr>
        <p:txBody>
          <a:bodyPr tIns="60903" bIns="60903" anchor="ctr"/>
          <a:lstStyle>
            <a:defPPr>
              <a:defRPr lang="en-US"/>
            </a:defPPr>
            <a:lvl1pPr algn="ctr" defTabSz="913074" eaLnBrk="0" fontAlgn="base" hangingPunct="0">
              <a:lnSpc>
                <a:spcPct val="90000"/>
              </a:lnSpc>
              <a:spcBef>
                <a:spcPct val="0"/>
              </a:spcBef>
              <a:spcAft>
                <a:spcPct val="0"/>
              </a:spcAft>
              <a:defRPr sz="2400">
                <a:solidFill>
                  <a:schemeClr val="bg1"/>
                </a:solidFill>
                <a:ea typeface="MS PGothic" pitchFamily="34" charset="-128"/>
                <a:cs typeface="Calibri"/>
              </a:defRPr>
            </a:lvl1pPr>
          </a:lstStyle>
          <a:p>
            <a:pPr>
              <a:defRPr/>
            </a:pPr>
            <a:r>
              <a:rPr lang="en-US" sz="2399" kern="0" dirty="0">
                <a:solidFill>
                  <a:srgbClr val="FFFFFF"/>
                </a:solidFill>
              </a:rPr>
              <a:t>Simplified</a:t>
            </a:r>
          </a:p>
        </p:txBody>
      </p:sp>
      <p:sp>
        <p:nvSpPr>
          <p:cNvPr id="37" name="TextBox 36">
            <a:extLst>
              <a:ext uri="{FF2B5EF4-FFF2-40B4-BE49-F238E27FC236}">
                <a16:creationId xmlns="" xmlns:a16="http://schemas.microsoft.com/office/drawing/2014/main" id="{4950A8C1-492E-4D9F-9109-A3DD367133A7}"/>
              </a:ext>
            </a:extLst>
          </p:cNvPr>
          <p:cNvSpPr txBox="1"/>
          <p:nvPr/>
        </p:nvSpPr>
        <p:spPr bwMode="gray">
          <a:xfrm>
            <a:off x="-142838" y="3824186"/>
            <a:ext cx="4139123" cy="853853"/>
          </a:xfrm>
          <a:prstGeom prst="parallelogram">
            <a:avLst>
              <a:gd name="adj" fmla="val 38758"/>
            </a:avLst>
          </a:prstGeom>
          <a:solidFill>
            <a:srgbClr val="FF9900">
              <a:alpha val="89000"/>
            </a:srgbClr>
          </a:solidFill>
        </p:spPr>
        <p:txBody>
          <a:bodyPr tIns="60903" bIns="60903" anchor="ctr"/>
          <a:lstStyle/>
          <a:p>
            <a:pPr algn="ctr" defTabSz="912800">
              <a:lnSpc>
                <a:spcPct val="90000"/>
              </a:lnSpc>
              <a:defRPr/>
            </a:pPr>
            <a:r>
              <a:rPr lang="en-US" sz="2399" kern="0" dirty="0">
                <a:solidFill>
                  <a:srgbClr val="FFFFFF"/>
                </a:solidFill>
                <a:ea typeface="MS PGothic" pitchFamily="34" charset="-128"/>
                <a:cs typeface="Calibri"/>
              </a:rPr>
              <a:t>Open</a:t>
            </a:r>
          </a:p>
        </p:txBody>
      </p:sp>
      <p:sp>
        <p:nvSpPr>
          <p:cNvPr id="38" name="Rectangle 37">
            <a:extLst>
              <a:ext uri="{FF2B5EF4-FFF2-40B4-BE49-F238E27FC236}">
                <a16:creationId xmlns="" xmlns:a16="http://schemas.microsoft.com/office/drawing/2014/main" id="{BC6AA05F-44CD-419C-97B4-5F2F02957181}"/>
              </a:ext>
            </a:extLst>
          </p:cNvPr>
          <p:cNvSpPr/>
          <p:nvPr/>
        </p:nvSpPr>
        <p:spPr bwMode="gray">
          <a:xfrm>
            <a:off x="1588" y="893"/>
            <a:ext cx="193625" cy="6849866"/>
          </a:xfrm>
          <a:prstGeom prst="rect">
            <a:avLst/>
          </a:prstGeom>
          <a:solidFill>
            <a:srgbClr val="D8E1E6"/>
          </a:solidFill>
          <a:ln w="9525" cap="flat" cmpd="sng" algn="ctr">
            <a:noFill/>
            <a:prstDash val="solid"/>
          </a:ln>
          <a:effectLst/>
        </p:spPr>
        <p:txBody>
          <a:bodyPr anchor="ctr"/>
          <a:lstStyle/>
          <a:p>
            <a:pPr algn="ctr">
              <a:defRPr/>
            </a:pPr>
            <a:endParaRPr sz="1799" kern="0">
              <a:solidFill>
                <a:srgbClr val="FFFFFF"/>
              </a:solidFill>
            </a:endParaRPr>
          </a:p>
        </p:txBody>
      </p:sp>
      <p:sp>
        <p:nvSpPr>
          <p:cNvPr id="39" name="TextBox 38">
            <a:extLst>
              <a:ext uri="{FF2B5EF4-FFF2-40B4-BE49-F238E27FC236}">
                <a16:creationId xmlns="" xmlns:a16="http://schemas.microsoft.com/office/drawing/2014/main" id="{D0E746CE-4AB4-4940-BC38-AC7B602B429C}"/>
              </a:ext>
            </a:extLst>
          </p:cNvPr>
          <p:cNvSpPr txBox="1"/>
          <p:nvPr/>
        </p:nvSpPr>
        <p:spPr bwMode="gray">
          <a:xfrm>
            <a:off x="6225015" y="1711039"/>
            <a:ext cx="1185395" cy="430101"/>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defRPr/>
            </a:pPr>
            <a:r>
              <a:rPr lang="en-US" sz="1100" b="1" kern="0" dirty="0">
                <a:solidFill>
                  <a:srgbClr val="46575E"/>
                </a:solidFill>
              </a:rPr>
              <a:t>Data </a:t>
            </a:r>
          </a:p>
          <a:p>
            <a:pPr algn="r">
              <a:defRPr/>
            </a:pPr>
            <a:r>
              <a:rPr lang="en-US" sz="1100" b="1" kern="0" dirty="0">
                <a:solidFill>
                  <a:srgbClr val="46575E"/>
                </a:solidFill>
              </a:rPr>
              <a:t>Governance</a:t>
            </a:r>
          </a:p>
        </p:txBody>
      </p:sp>
      <p:sp>
        <p:nvSpPr>
          <p:cNvPr id="40" name="TextBox 39">
            <a:extLst>
              <a:ext uri="{FF2B5EF4-FFF2-40B4-BE49-F238E27FC236}">
                <a16:creationId xmlns="" xmlns:a16="http://schemas.microsoft.com/office/drawing/2014/main" id="{0D392DC1-3575-4B7C-BD1C-5994D7E0E17E}"/>
              </a:ext>
            </a:extLst>
          </p:cNvPr>
          <p:cNvSpPr txBox="1"/>
          <p:nvPr/>
        </p:nvSpPr>
        <p:spPr bwMode="gray">
          <a:xfrm>
            <a:off x="10986671" y="2874373"/>
            <a:ext cx="1176666" cy="431688"/>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defRPr/>
            </a:pPr>
            <a:r>
              <a:rPr lang="en-US" sz="1100" b="1" kern="0" dirty="0">
                <a:solidFill>
                  <a:srgbClr val="46575E"/>
                </a:solidFill>
              </a:rPr>
              <a:t>Process</a:t>
            </a:r>
            <a:br>
              <a:rPr lang="en-US" sz="1100" b="1" kern="0" dirty="0">
                <a:solidFill>
                  <a:srgbClr val="46575E"/>
                </a:solidFill>
              </a:rPr>
            </a:br>
            <a:r>
              <a:rPr lang="en-US" sz="1100" b="1" kern="0" dirty="0">
                <a:solidFill>
                  <a:srgbClr val="46575E"/>
                </a:solidFill>
              </a:rPr>
              <a:t>Automation</a:t>
            </a:r>
          </a:p>
        </p:txBody>
      </p:sp>
      <p:sp>
        <p:nvSpPr>
          <p:cNvPr id="41" name="TextBox 40">
            <a:extLst>
              <a:ext uri="{FF2B5EF4-FFF2-40B4-BE49-F238E27FC236}">
                <a16:creationId xmlns="" xmlns:a16="http://schemas.microsoft.com/office/drawing/2014/main" id="{63EDEE0D-E6F6-4C78-9245-A94473EF6C11}"/>
              </a:ext>
            </a:extLst>
          </p:cNvPr>
          <p:cNvSpPr txBox="1"/>
          <p:nvPr/>
        </p:nvSpPr>
        <p:spPr bwMode="gray">
          <a:xfrm>
            <a:off x="10514355" y="3980573"/>
            <a:ext cx="1232531" cy="430101"/>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defRPr/>
            </a:pPr>
            <a:r>
              <a:rPr lang="en-US" sz="1100" b="1" kern="0" dirty="0">
                <a:solidFill>
                  <a:srgbClr val="46575E"/>
                </a:solidFill>
              </a:rPr>
              <a:t>Stream</a:t>
            </a:r>
            <a:br>
              <a:rPr lang="en-US" sz="1100" b="1" kern="0" dirty="0">
                <a:solidFill>
                  <a:srgbClr val="46575E"/>
                </a:solidFill>
              </a:rPr>
            </a:br>
            <a:r>
              <a:rPr lang="en-US" sz="1100" b="1" kern="0" dirty="0">
                <a:solidFill>
                  <a:srgbClr val="46575E"/>
                </a:solidFill>
              </a:rPr>
              <a:t>analytics</a:t>
            </a:r>
          </a:p>
        </p:txBody>
      </p:sp>
      <p:sp>
        <p:nvSpPr>
          <p:cNvPr id="42" name="TextBox 41">
            <a:extLst>
              <a:ext uri="{FF2B5EF4-FFF2-40B4-BE49-F238E27FC236}">
                <a16:creationId xmlns="" xmlns:a16="http://schemas.microsoft.com/office/drawing/2014/main" id="{EBC08B73-6D93-4336-9B8E-1DC81C92F265}"/>
              </a:ext>
            </a:extLst>
          </p:cNvPr>
          <p:cNvSpPr txBox="1"/>
          <p:nvPr/>
        </p:nvSpPr>
        <p:spPr bwMode="gray">
          <a:xfrm>
            <a:off x="10520226" y="1709451"/>
            <a:ext cx="1208090" cy="431688"/>
          </a:xfrm>
          <a:prstGeom prst="rect">
            <a:avLst/>
          </a:prstGeom>
          <a:noFill/>
          <a:ln w="9525">
            <a:noFill/>
            <a:miter lim="800000"/>
            <a:headEnd/>
            <a:tailEnd/>
          </a:ln>
          <a:effectLst/>
        </p:spPr>
        <p:txBody>
          <a:bodyPr lIns="91376" tIns="45689" rIns="91376" bIns="45689">
            <a:spAutoFit/>
          </a:bodyPr>
          <a:lstStyle>
            <a:defPPr>
              <a:defRPr lang="en-US"/>
            </a:defPPr>
            <a:lvl1pPr>
              <a:defRPr sz="2000" kern="0" cap="a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defRPr/>
            </a:pPr>
            <a:r>
              <a:rPr lang="en-US" sz="1100" b="1" dirty="0">
                <a:solidFill>
                  <a:srgbClr val="46575E"/>
                </a:solidFill>
              </a:rPr>
              <a:t>API </a:t>
            </a:r>
          </a:p>
          <a:p>
            <a:pPr>
              <a:defRPr/>
            </a:pPr>
            <a:r>
              <a:rPr lang="en-US" sz="1100" b="1" dirty="0">
                <a:solidFill>
                  <a:srgbClr val="46575E"/>
                </a:solidFill>
              </a:rPr>
              <a:t>MANAGEMENT</a:t>
            </a:r>
          </a:p>
        </p:txBody>
      </p:sp>
      <p:sp>
        <p:nvSpPr>
          <p:cNvPr id="43" name="TextBox 42">
            <a:extLst>
              <a:ext uri="{FF2B5EF4-FFF2-40B4-BE49-F238E27FC236}">
                <a16:creationId xmlns="" xmlns:a16="http://schemas.microsoft.com/office/drawing/2014/main" id="{DE4C90EE-9297-4662-ADDA-15A799F9DA0F}"/>
              </a:ext>
            </a:extLst>
          </p:cNvPr>
          <p:cNvSpPr txBox="1"/>
          <p:nvPr/>
        </p:nvSpPr>
        <p:spPr bwMode="gray">
          <a:xfrm>
            <a:off x="8384722" y="634993"/>
            <a:ext cx="1157463" cy="431688"/>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ctr">
              <a:defRPr/>
            </a:pPr>
            <a:r>
              <a:rPr lang="en-US" sz="1100" b="1" kern="0" dirty="0">
                <a:solidFill>
                  <a:srgbClr val="46575E"/>
                </a:solidFill>
              </a:rPr>
              <a:t>APPLICATION</a:t>
            </a:r>
            <a:br>
              <a:rPr lang="en-US" sz="1100" b="1" kern="0" dirty="0">
                <a:solidFill>
                  <a:srgbClr val="46575E"/>
                </a:solidFill>
              </a:rPr>
            </a:br>
            <a:r>
              <a:rPr lang="en-US" sz="1100" b="1" kern="0" dirty="0">
                <a:solidFill>
                  <a:srgbClr val="46575E"/>
                </a:solidFill>
              </a:rPr>
              <a:t>INTEGRATION</a:t>
            </a:r>
          </a:p>
        </p:txBody>
      </p:sp>
      <p:sp>
        <p:nvSpPr>
          <p:cNvPr id="44" name="TextBox 43">
            <a:extLst>
              <a:ext uri="{FF2B5EF4-FFF2-40B4-BE49-F238E27FC236}">
                <a16:creationId xmlns="" xmlns:a16="http://schemas.microsoft.com/office/drawing/2014/main" id="{0ACD91AA-59CF-4C06-9D71-E79DB57056FE}"/>
              </a:ext>
            </a:extLst>
          </p:cNvPr>
          <p:cNvSpPr txBox="1"/>
          <p:nvPr/>
        </p:nvSpPr>
        <p:spPr bwMode="gray">
          <a:xfrm>
            <a:off x="6085113" y="2901354"/>
            <a:ext cx="841474" cy="430101"/>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defRPr/>
            </a:pPr>
            <a:r>
              <a:rPr lang="en-US" sz="1100" b="1" kern="0" dirty="0">
                <a:solidFill>
                  <a:srgbClr val="46575E"/>
                </a:solidFill>
              </a:rPr>
              <a:t>Data </a:t>
            </a:r>
          </a:p>
          <a:p>
            <a:pPr algn="r">
              <a:defRPr/>
            </a:pPr>
            <a:r>
              <a:rPr lang="en-US" sz="1100" b="1" kern="0" dirty="0">
                <a:solidFill>
                  <a:srgbClr val="46575E"/>
                </a:solidFill>
              </a:rPr>
              <a:t>Quality</a:t>
            </a:r>
          </a:p>
        </p:txBody>
      </p:sp>
      <p:sp>
        <p:nvSpPr>
          <p:cNvPr id="45" name="TextBox 44">
            <a:extLst>
              <a:ext uri="{FF2B5EF4-FFF2-40B4-BE49-F238E27FC236}">
                <a16:creationId xmlns="" xmlns:a16="http://schemas.microsoft.com/office/drawing/2014/main" id="{1D1468F6-5D14-4778-BDA5-3FC8AC8455A1}"/>
              </a:ext>
            </a:extLst>
          </p:cNvPr>
          <p:cNvSpPr txBox="1"/>
          <p:nvPr/>
        </p:nvSpPr>
        <p:spPr bwMode="gray">
          <a:xfrm>
            <a:off x="5947828" y="4126583"/>
            <a:ext cx="1487418" cy="431688"/>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defRPr/>
            </a:pPr>
            <a:r>
              <a:rPr lang="en-US" sz="1100" b="1" kern="0" dirty="0">
                <a:solidFill>
                  <a:srgbClr val="46575E"/>
                </a:solidFill>
              </a:rPr>
              <a:t>Bulk Data  Transformation</a:t>
            </a:r>
          </a:p>
        </p:txBody>
      </p:sp>
      <p:grpSp>
        <p:nvGrpSpPr>
          <p:cNvPr id="46" name="Group 145">
            <a:extLst>
              <a:ext uri="{FF2B5EF4-FFF2-40B4-BE49-F238E27FC236}">
                <a16:creationId xmlns="" xmlns:a16="http://schemas.microsoft.com/office/drawing/2014/main" id="{28A26A96-35ED-45BD-817F-E8F2FB28FBA4}"/>
              </a:ext>
            </a:extLst>
          </p:cNvPr>
          <p:cNvGrpSpPr>
            <a:grpSpLocks/>
          </p:cNvGrpSpPr>
          <p:nvPr/>
        </p:nvGrpSpPr>
        <p:grpSpPr bwMode="auto">
          <a:xfrm rot="-6300000">
            <a:off x="10229949" y="2836284"/>
            <a:ext cx="645944" cy="511042"/>
            <a:chOff x="9775760" y="3106497"/>
            <a:chExt cx="710907" cy="616906"/>
          </a:xfrm>
        </p:grpSpPr>
        <p:grpSp>
          <p:nvGrpSpPr>
            <p:cNvPr id="47" name="Group 146">
              <a:extLst>
                <a:ext uri="{FF2B5EF4-FFF2-40B4-BE49-F238E27FC236}">
                  <a16:creationId xmlns="" xmlns:a16="http://schemas.microsoft.com/office/drawing/2014/main" id="{CB9B406F-7C1C-401D-8896-838DA49B8B40}"/>
                </a:ext>
              </a:extLst>
            </p:cNvPr>
            <p:cNvGrpSpPr>
              <a:grpSpLocks/>
            </p:cNvGrpSpPr>
            <p:nvPr/>
          </p:nvGrpSpPr>
          <p:grpSpPr bwMode="auto">
            <a:xfrm>
              <a:off x="9904975" y="3151362"/>
              <a:ext cx="552119" cy="552122"/>
              <a:chOff x="5049406" y="1840900"/>
              <a:chExt cx="308274" cy="308275"/>
            </a:xfrm>
          </p:grpSpPr>
          <p:sp>
            <p:nvSpPr>
              <p:cNvPr id="51" name="Freeform 1434">
                <a:extLst>
                  <a:ext uri="{FF2B5EF4-FFF2-40B4-BE49-F238E27FC236}">
                    <a16:creationId xmlns="" xmlns:a16="http://schemas.microsoft.com/office/drawing/2014/main" id="{12B4A3A3-D7F0-40C0-940A-948184AD70A3}"/>
                  </a:ext>
                </a:extLst>
              </p:cNvPr>
              <p:cNvSpPr>
                <a:spLocks noEditPoints="1"/>
              </p:cNvSpPr>
              <p:nvPr/>
            </p:nvSpPr>
            <p:spPr bwMode="gray">
              <a:xfrm>
                <a:off x="5252190" y="1907284"/>
                <a:ext cx="113716" cy="243894"/>
              </a:xfrm>
              <a:custGeom>
                <a:avLst/>
                <a:gdLst/>
                <a:ahLst/>
                <a:cxnLst>
                  <a:cxn ang="0">
                    <a:pos x="34" y="71"/>
                  </a:cxn>
                  <a:cxn ang="0">
                    <a:pos x="7" y="10"/>
                  </a:cxn>
                  <a:cxn ang="0">
                    <a:pos x="5" y="0"/>
                  </a:cxn>
                  <a:cxn ang="0">
                    <a:pos x="42" y="64"/>
                  </a:cxn>
                  <a:cxn ang="0">
                    <a:pos x="48" y="77"/>
                  </a:cxn>
                  <a:cxn ang="0">
                    <a:pos x="59" y="115"/>
                  </a:cxn>
                  <a:cxn ang="0">
                    <a:pos x="23" y="132"/>
                  </a:cxn>
                  <a:cxn ang="0">
                    <a:pos x="1" y="101"/>
                  </a:cxn>
                  <a:cxn ang="0">
                    <a:pos x="27" y="72"/>
                  </a:cxn>
                  <a:cxn ang="0">
                    <a:pos x="34" y="71"/>
                  </a:cxn>
                  <a:cxn ang="0">
                    <a:pos x="12" y="102"/>
                  </a:cxn>
                  <a:cxn ang="0">
                    <a:pos x="31" y="122"/>
                  </a:cxn>
                  <a:cxn ang="0">
                    <a:pos x="51" y="102"/>
                  </a:cxn>
                  <a:cxn ang="0">
                    <a:pos x="32" y="83"/>
                  </a:cxn>
                  <a:cxn ang="0">
                    <a:pos x="12" y="102"/>
                  </a:cxn>
                </a:cxnLst>
                <a:rect l="0" t="0" r="r" b="b"/>
                <a:pathLst>
                  <a:path w="65" h="136">
                    <a:moveTo>
                      <a:pt x="34" y="71"/>
                    </a:moveTo>
                    <a:cubicBezTo>
                      <a:pt x="36" y="46"/>
                      <a:pt x="27" y="26"/>
                      <a:pt x="7" y="10"/>
                    </a:cubicBezTo>
                    <a:cubicBezTo>
                      <a:pt x="3" y="8"/>
                      <a:pt x="0" y="5"/>
                      <a:pt x="5" y="0"/>
                    </a:cubicBezTo>
                    <a:cubicBezTo>
                      <a:pt x="28" y="15"/>
                      <a:pt x="41" y="36"/>
                      <a:pt x="42" y="64"/>
                    </a:cubicBezTo>
                    <a:cubicBezTo>
                      <a:pt x="42" y="70"/>
                      <a:pt x="43" y="74"/>
                      <a:pt x="48" y="77"/>
                    </a:cubicBezTo>
                    <a:cubicBezTo>
                      <a:pt x="61" y="85"/>
                      <a:pt x="65" y="101"/>
                      <a:pt x="59" y="115"/>
                    </a:cubicBezTo>
                    <a:cubicBezTo>
                      <a:pt x="53" y="129"/>
                      <a:pt x="38" y="136"/>
                      <a:pt x="23" y="132"/>
                    </a:cubicBezTo>
                    <a:cubicBezTo>
                      <a:pt x="9" y="129"/>
                      <a:pt x="0" y="115"/>
                      <a:pt x="1" y="101"/>
                    </a:cubicBezTo>
                    <a:cubicBezTo>
                      <a:pt x="1" y="86"/>
                      <a:pt x="12" y="74"/>
                      <a:pt x="27" y="72"/>
                    </a:cubicBezTo>
                    <a:cubicBezTo>
                      <a:pt x="29" y="72"/>
                      <a:pt x="31" y="72"/>
                      <a:pt x="34" y="71"/>
                    </a:cubicBezTo>
                    <a:close/>
                    <a:moveTo>
                      <a:pt x="12" y="102"/>
                    </a:moveTo>
                    <a:cubicBezTo>
                      <a:pt x="12" y="113"/>
                      <a:pt x="20" y="122"/>
                      <a:pt x="31" y="122"/>
                    </a:cubicBezTo>
                    <a:cubicBezTo>
                      <a:pt x="41" y="122"/>
                      <a:pt x="51" y="112"/>
                      <a:pt x="51" y="102"/>
                    </a:cubicBezTo>
                    <a:cubicBezTo>
                      <a:pt x="50" y="92"/>
                      <a:pt x="42" y="84"/>
                      <a:pt x="32" y="83"/>
                    </a:cubicBezTo>
                    <a:cubicBezTo>
                      <a:pt x="20" y="83"/>
                      <a:pt x="12" y="91"/>
                      <a:pt x="12" y="102"/>
                    </a:cubicBezTo>
                    <a:close/>
                  </a:path>
                </a:pathLst>
              </a:custGeom>
              <a:solidFill>
                <a:srgbClr val="FFFFFF"/>
              </a:solidFill>
              <a:ln w="9525">
                <a:noFill/>
                <a:round/>
                <a:headEnd/>
                <a:tailEnd/>
              </a:ln>
            </p:spPr>
            <p:txBody>
              <a:bodyPr/>
              <a:lstStyle/>
              <a:p>
                <a:pPr>
                  <a:defRPr/>
                </a:pPr>
                <a:endParaRPr lang="en-US" sz="1200" kern="0">
                  <a:solidFill>
                    <a:srgbClr val="5F5F5F"/>
                  </a:solidFill>
                </a:endParaRPr>
              </a:p>
            </p:txBody>
          </p:sp>
          <p:sp>
            <p:nvSpPr>
              <p:cNvPr id="52" name="Freeform 1436">
                <a:extLst>
                  <a:ext uri="{FF2B5EF4-FFF2-40B4-BE49-F238E27FC236}">
                    <a16:creationId xmlns="" xmlns:a16="http://schemas.microsoft.com/office/drawing/2014/main" id="{73B7039B-8083-4B7E-9FB9-23001E514014}"/>
                  </a:ext>
                </a:extLst>
              </p:cNvPr>
              <p:cNvSpPr>
                <a:spLocks noEditPoints="1"/>
              </p:cNvSpPr>
              <p:nvPr/>
            </p:nvSpPr>
            <p:spPr bwMode="gray">
              <a:xfrm>
                <a:off x="5054514" y="1837411"/>
                <a:ext cx="200612" cy="188269"/>
              </a:xfrm>
              <a:custGeom>
                <a:avLst/>
                <a:gdLst/>
                <a:ahLst/>
                <a:cxnLst>
                  <a:cxn ang="0">
                    <a:pos x="0" y="104"/>
                  </a:cxn>
                  <a:cxn ang="0">
                    <a:pos x="36" y="41"/>
                  </a:cxn>
                  <a:cxn ang="0">
                    <a:pos x="45" y="28"/>
                  </a:cxn>
                  <a:cxn ang="0">
                    <a:pos x="72" y="1"/>
                  </a:cxn>
                  <a:cxn ang="0">
                    <a:pos x="105" y="24"/>
                  </a:cxn>
                  <a:cxn ang="0">
                    <a:pos x="90" y="59"/>
                  </a:cxn>
                  <a:cxn ang="0">
                    <a:pos x="51" y="51"/>
                  </a:cxn>
                  <a:cxn ang="0">
                    <a:pos x="46" y="44"/>
                  </a:cxn>
                  <a:cxn ang="0">
                    <a:pos x="8" y="98"/>
                  </a:cxn>
                  <a:cxn ang="0">
                    <a:pos x="4" y="106"/>
                  </a:cxn>
                  <a:cxn ang="0">
                    <a:pos x="0" y="104"/>
                  </a:cxn>
                  <a:cxn ang="0">
                    <a:pos x="56" y="32"/>
                  </a:cxn>
                  <a:cxn ang="0">
                    <a:pos x="75" y="51"/>
                  </a:cxn>
                  <a:cxn ang="0">
                    <a:pos x="94" y="31"/>
                  </a:cxn>
                  <a:cxn ang="0">
                    <a:pos x="75" y="13"/>
                  </a:cxn>
                  <a:cxn ang="0">
                    <a:pos x="56" y="32"/>
                  </a:cxn>
                </a:cxnLst>
                <a:rect l="0" t="0" r="r" b="b"/>
                <a:pathLst>
                  <a:path w="108" h="106">
                    <a:moveTo>
                      <a:pt x="0" y="104"/>
                    </a:moveTo>
                    <a:cubicBezTo>
                      <a:pt x="1" y="77"/>
                      <a:pt x="13" y="55"/>
                      <a:pt x="36" y="41"/>
                    </a:cubicBezTo>
                    <a:cubicBezTo>
                      <a:pt x="42" y="37"/>
                      <a:pt x="44" y="34"/>
                      <a:pt x="45" y="28"/>
                    </a:cubicBezTo>
                    <a:cubicBezTo>
                      <a:pt x="46" y="14"/>
                      <a:pt x="58" y="2"/>
                      <a:pt x="72" y="1"/>
                    </a:cubicBezTo>
                    <a:cubicBezTo>
                      <a:pt x="87" y="0"/>
                      <a:pt x="100" y="9"/>
                      <a:pt x="105" y="24"/>
                    </a:cubicBezTo>
                    <a:cubicBezTo>
                      <a:pt x="108" y="37"/>
                      <a:pt x="102" y="52"/>
                      <a:pt x="90" y="59"/>
                    </a:cubicBezTo>
                    <a:cubicBezTo>
                      <a:pt x="76" y="66"/>
                      <a:pt x="61" y="63"/>
                      <a:pt x="51" y="51"/>
                    </a:cubicBezTo>
                    <a:cubicBezTo>
                      <a:pt x="50" y="49"/>
                      <a:pt x="48" y="47"/>
                      <a:pt x="46" y="44"/>
                    </a:cubicBezTo>
                    <a:cubicBezTo>
                      <a:pt x="24" y="56"/>
                      <a:pt x="11" y="74"/>
                      <a:pt x="8" y="98"/>
                    </a:cubicBezTo>
                    <a:cubicBezTo>
                      <a:pt x="7" y="101"/>
                      <a:pt x="5" y="103"/>
                      <a:pt x="4" y="106"/>
                    </a:cubicBezTo>
                    <a:cubicBezTo>
                      <a:pt x="2" y="105"/>
                      <a:pt x="1" y="105"/>
                      <a:pt x="0" y="104"/>
                    </a:cubicBezTo>
                    <a:close/>
                    <a:moveTo>
                      <a:pt x="56" y="32"/>
                    </a:moveTo>
                    <a:cubicBezTo>
                      <a:pt x="56" y="43"/>
                      <a:pt x="65" y="51"/>
                      <a:pt x="75" y="51"/>
                    </a:cubicBezTo>
                    <a:cubicBezTo>
                      <a:pt x="86" y="51"/>
                      <a:pt x="95" y="42"/>
                      <a:pt x="94" y="31"/>
                    </a:cubicBezTo>
                    <a:cubicBezTo>
                      <a:pt x="94" y="21"/>
                      <a:pt x="85" y="12"/>
                      <a:pt x="75" y="13"/>
                    </a:cubicBezTo>
                    <a:cubicBezTo>
                      <a:pt x="64" y="13"/>
                      <a:pt x="56" y="21"/>
                      <a:pt x="56" y="32"/>
                    </a:cubicBezTo>
                    <a:close/>
                  </a:path>
                </a:pathLst>
              </a:custGeom>
              <a:solidFill>
                <a:srgbClr val="FFFFFF"/>
              </a:solidFill>
              <a:ln w="9525">
                <a:noFill/>
                <a:round/>
                <a:headEnd/>
                <a:tailEnd/>
              </a:ln>
            </p:spPr>
            <p:txBody>
              <a:bodyPr/>
              <a:lstStyle/>
              <a:p>
                <a:pPr>
                  <a:defRPr/>
                </a:pPr>
                <a:endParaRPr lang="en-US" sz="1200" kern="0">
                  <a:solidFill>
                    <a:srgbClr val="5F5F5F"/>
                  </a:solidFill>
                </a:endParaRPr>
              </a:p>
            </p:txBody>
          </p:sp>
        </p:grpSp>
        <p:sp>
          <p:nvSpPr>
            <p:cNvPr id="48" name="Oval 47">
              <a:extLst>
                <a:ext uri="{FF2B5EF4-FFF2-40B4-BE49-F238E27FC236}">
                  <a16:creationId xmlns="" xmlns:a16="http://schemas.microsoft.com/office/drawing/2014/main" id="{23900F3E-97DD-47DF-A493-EB676D1000F0}"/>
                </a:ext>
              </a:extLst>
            </p:cNvPr>
            <p:cNvSpPr/>
            <p:nvPr/>
          </p:nvSpPr>
          <p:spPr bwMode="gray">
            <a:xfrm>
              <a:off x="10017633" y="3104907"/>
              <a:ext cx="288206" cy="289295"/>
            </a:xfrm>
            <a:prstGeom prst="ellipse">
              <a:avLst/>
            </a:prstGeom>
            <a:solidFill>
              <a:srgbClr val="FFFFFF"/>
            </a:solidFill>
            <a:ln w="15875" cap="flat" cmpd="sng" algn="ctr">
              <a:noFill/>
              <a:prstDash val="solid"/>
              <a:miter lim="800000"/>
            </a:ln>
            <a:effectLst/>
          </p:spPr>
          <p:txBody>
            <a:bodyPr anchor="ctr"/>
            <a:lstStyle/>
            <a:p>
              <a:pPr algn="ctr">
                <a:lnSpc>
                  <a:spcPct val="90000"/>
                </a:lnSpc>
                <a:defRPr/>
              </a:pPr>
              <a:endParaRPr lang="en-US" sz="1200" kern="0" dirty="0">
                <a:solidFill>
                  <a:srgbClr val="FFFFFF"/>
                </a:solidFill>
              </a:endParaRPr>
            </a:p>
          </p:txBody>
        </p:sp>
        <p:sp>
          <p:nvSpPr>
            <p:cNvPr id="49" name="Oval 48">
              <a:extLst>
                <a:ext uri="{FF2B5EF4-FFF2-40B4-BE49-F238E27FC236}">
                  <a16:creationId xmlns="" xmlns:a16="http://schemas.microsoft.com/office/drawing/2014/main" id="{C499FA7A-30E0-450E-80BC-2865A8F6A2C4}"/>
                </a:ext>
              </a:extLst>
            </p:cNvPr>
            <p:cNvSpPr/>
            <p:nvPr/>
          </p:nvSpPr>
          <p:spPr bwMode="gray">
            <a:xfrm>
              <a:off x="10234479" y="3453745"/>
              <a:ext cx="270914" cy="270136"/>
            </a:xfrm>
            <a:prstGeom prst="ellipse">
              <a:avLst/>
            </a:prstGeom>
            <a:solidFill>
              <a:srgbClr val="FFFFFF"/>
            </a:solidFill>
            <a:ln w="15875" cap="flat" cmpd="sng" algn="ctr">
              <a:noFill/>
              <a:prstDash val="solid"/>
              <a:miter lim="800000"/>
            </a:ln>
            <a:effectLst/>
          </p:spPr>
          <p:txBody>
            <a:bodyPr anchor="ctr"/>
            <a:lstStyle/>
            <a:p>
              <a:pPr algn="ctr">
                <a:lnSpc>
                  <a:spcPct val="90000"/>
                </a:lnSpc>
                <a:defRPr/>
              </a:pPr>
              <a:endParaRPr lang="en-US" sz="1200" kern="0" dirty="0">
                <a:solidFill>
                  <a:srgbClr val="FFFFFF"/>
                </a:solidFill>
              </a:endParaRPr>
            </a:p>
          </p:txBody>
        </p:sp>
        <p:sp>
          <p:nvSpPr>
            <p:cNvPr id="50" name="Oval 49">
              <a:extLst>
                <a:ext uri="{FF2B5EF4-FFF2-40B4-BE49-F238E27FC236}">
                  <a16:creationId xmlns="" xmlns:a16="http://schemas.microsoft.com/office/drawing/2014/main" id="{7B665D9D-1E59-48FB-B461-EE0C429ED154}"/>
                </a:ext>
              </a:extLst>
            </p:cNvPr>
            <p:cNvSpPr/>
            <p:nvPr/>
          </p:nvSpPr>
          <p:spPr bwMode="gray">
            <a:xfrm>
              <a:off x="9785547" y="3424880"/>
              <a:ext cx="295891" cy="296958"/>
            </a:xfrm>
            <a:prstGeom prst="ellipse">
              <a:avLst/>
            </a:prstGeom>
            <a:solidFill>
              <a:srgbClr val="FFFFFF"/>
            </a:solidFill>
            <a:ln w="15875" cap="flat" cmpd="sng" algn="ctr">
              <a:noFill/>
              <a:prstDash val="solid"/>
              <a:miter lim="800000"/>
            </a:ln>
            <a:effectLst/>
          </p:spPr>
          <p:txBody>
            <a:bodyPr anchor="ctr"/>
            <a:lstStyle/>
            <a:p>
              <a:pPr algn="ctr">
                <a:lnSpc>
                  <a:spcPct val="90000"/>
                </a:lnSpc>
                <a:defRPr/>
              </a:pPr>
              <a:endParaRPr lang="en-US" sz="1200" kern="0" dirty="0">
                <a:solidFill>
                  <a:srgbClr val="FFFFFF"/>
                </a:solidFill>
              </a:endParaRPr>
            </a:p>
          </p:txBody>
        </p:sp>
      </p:grpSp>
      <p:grpSp>
        <p:nvGrpSpPr>
          <p:cNvPr id="53" name="Group 52">
            <a:extLst>
              <a:ext uri="{FF2B5EF4-FFF2-40B4-BE49-F238E27FC236}">
                <a16:creationId xmlns="" xmlns:a16="http://schemas.microsoft.com/office/drawing/2014/main" id="{AFDC9196-42FB-4AA6-B013-212C78087E3D}"/>
              </a:ext>
            </a:extLst>
          </p:cNvPr>
          <p:cNvGrpSpPr/>
          <p:nvPr/>
        </p:nvGrpSpPr>
        <p:grpSpPr>
          <a:xfrm>
            <a:off x="9791391" y="3951931"/>
            <a:ext cx="624105" cy="535333"/>
            <a:chOff x="7145394" y="605169"/>
            <a:chExt cx="686695" cy="647921"/>
          </a:xfrm>
          <a:solidFill>
            <a:srgbClr val="FFFFFF"/>
          </a:solidFill>
        </p:grpSpPr>
        <p:sp>
          <p:nvSpPr>
            <p:cNvPr id="54" name="Freeform 11">
              <a:extLst>
                <a:ext uri="{FF2B5EF4-FFF2-40B4-BE49-F238E27FC236}">
                  <a16:creationId xmlns="" xmlns:a16="http://schemas.microsoft.com/office/drawing/2014/main" id="{B4F1B055-05A1-4221-9670-3984923342A9}"/>
                </a:ext>
              </a:extLst>
            </p:cNvPr>
            <p:cNvSpPr>
              <a:spLocks noEditPoints="1"/>
            </p:cNvSpPr>
            <p:nvPr/>
          </p:nvSpPr>
          <p:spPr bwMode="auto">
            <a:xfrm>
              <a:off x="7145394" y="605169"/>
              <a:ext cx="686695" cy="647921"/>
            </a:xfrm>
            <a:custGeom>
              <a:avLst/>
              <a:gdLst/>
              <a:ahLst/>
              <a:cxnLst>
                <a:cxn ang="0">
                  <a:pos x="0" y="0"/>
                </a:cxn>
                <a:cxn ang="0">
                  <a:pos x="198" y="0"/>
                </a:cxn>
                <a:cxn ang="0">
                  <a:pos x="198" y="132"/>
                </a:cxn>
                <a:cxn ang="0">
                  <a:pos x="272" y="169"/>
                </a:cxn>
                <a:cxn ang="0">
                  <a:pos x="273" y="251"/>
                </a:cxn>
                <a:cxn ang="0">
                  <a:pos x="282" y="258"/>
                </a:cxn>
                <a:cxn ang="0">
                  <a:pos x="283" y="258"/>
                </a:cxn>
                <a:cxn ang="0">
                  <a:pos x="293" y="262"/>
                </a:cxn>
                <a:cxn ang="0">
                  <a:pos x="361" y="312"/>
                </a:cxn>
                <a:cxn ang="0">
                  <a:pos x="365" y="339"/>
                </a:cxn>
                <a:cxn ang="0">
                  <a:pos x="337" y="341"/>
                </a:cxn>
                <a:cxn ang="0">
                  <a:pos x="274" y="283"/>
                </a:cxn>
                <a:cxn ang="0">
                  <a:pos x="269" y="277"/>
                </a:cxn>
                <a:cxn ang="0">
                  <a:pos x="266" y="273"/>
                </a:cxn>
                <a:cxn ang="0">
                  <a:pos x="260" y="268"/>
                </a:cxn>
                <a:cxn ang="0">
                  <a:pos x="185" y="287"/>
                </a:cxn>
                <a:cxn ang="0">
                  <a:pos x="137" y="249"/>
                </a:cxn>
                <a:cxn ang="0">
                  <a:pos x="180" y="135"/>
                </a:cxn>
                <a:cxn ang="0">
                  <a:pos x="160" y="140"/>
                </a:cxn>
                <a:cxn ang="0">
                  <a:pos x="145" y="125"/>
                </a:cxn>
                <a:cxn ang="0">
                  <a:pos x="145" y="68"/>
                </a:cxn>
                <a:cxn ang="0">
                  <a:pos x="149" y="66"/>
                </a:cxn>
                <a:cxn ang="0">
                  <a:pos x="161" y="41"/>
                </a:cxn>
                <a:cxn ang="0">
                  <a:pos x="138" y="26"/>
                </a:cxn>
                <a:cxn ang="0">
                  <a:pos x="120" y="48"/>
                </a:cxn>
                <a:cxn ang="0">
                  <a:pos x="121" y="53"/>
                </a:cxn>
                <a:cxn ang="0">
                  <a:pos x="120" y="56"/>
                </a:cxn>
                <a:cxn ang="0">
                  <a:pos x="61" y="94"/>
                </a:cxn>
                <a:cxn ang="0">
                  <a:pos x="58" y="94"/>
                </a:cxn>
                <a:cxn ang="0">
                  <a:pos x="34" y="91"/>
                </a:cxn>
                <a:cxn ang="0">
                  <a:pos x="22" y="112"/>
                </a:cxn>
                <a:cxn ang="0">
                  <a:pos x="39" y="130"/>
                </a:cxn>
                <a:cxn ang="0">
                  <a:pos x="59" y="124"/>
                </a:cxn>
                <a:cxn ang="0">
                  <a:pos x="61" y="122"/>
                </a:cxn>
                <a:cxn ang="0">
                  <a:pos x="81" y="130"/>
                </a:cxn>
                <a:cxn ang="0">
                  <a:pos x="116" y="145"/>
                </a:cxn>
                <a:cxn ang="0">
                  <a:pos x="119" y="148"/>
                </a:cxn>
                <a:cxn ang="0">
                  <a:pos x="126" y="162"/>
                </a:cxn>
                <a:cxn ang="0">
                  <a:pos x="127" y="163"/>
                </a:cxn>
                <a:cxn ang="0">
                  <a:pos x="127" y="163"/>
                </a:cxn>
                <a:cxn ang="0">
                  <a:pos x="123" y="169"/>
                </a:cxn>
                <a:cxn ang="0">
                  <a:pos x="111" y="197"/>
                </a:cxn>
                <a:cxn ang="0">
                  <a:pos x="109" y="199"/>
                </a:cxn>
                <a:cxn ang="0">
                  <a:pos x="2" y="199"/>
                </a:cxn>
                <a:cxn ang="0">
                  <a:pos x="0" y="199"/>
                </a:cxn>
                <a:cxn ang="0">
                  <a:pos x="0" y="0"/>
                </a:cxn>
                <a:cxn ang="0">
                  <a:pos x="244" y="247"/>
                </a:cxn>
                <a:cxn ang="0">
                  <a:pos x="154" y="247"/>
                </a:cxn>
                <a:cxn ang="0">
                  <a:pos x="219" y="273"/>
                </a:cxn>
                <a:cxn ang="0">
                  <a:pos x="269" y="215"/>
                </a:cxn>
                <a:cxn ang="0">
                  <a:pos x="244" y="161"/>
                </a:cxn>
                <a:cxn ang="0">
                  <a:pos x="244" y="204"/>
                </a:cxn>
                <a:cxn ang="0">
                  <a:pos x="244" y="247"/>
                </a:cxn>
                <a:cxn ang="0">
                  <a:pos x="213" y="184"/>
                </a:cxn>
                <a:cxn ang="0">
                  <a:pos x="188" y="150"/>
                </a:cxn>
                <a:cxn ang="0">
                  <a:pos x="183" y="150"/>
                </a:cxn>
                <a:cxn ang="0">
                  <a:pos x="144" y="190"/>
                </a:cxn>
                <a:cxn ang="0">
                  <a:pos x="144" y="194"/>
                </a:cxn>
                <a:cxn ang="0">
                  <a:pos x="180" y="218"/>
                </a:cxn>
                <a:cxn ang="0">
                  <a:pos x="213" y="184"/>
                </a:cxn>
              </a:cxnLst>
              <a:rect l="0" t="0" r="r" b="b"/>
              <a:pathLst>
                <a:path w="372" h="349">
                  <a:moveTo>
                    <a:pt x="0" y="0"/>
                  </a:moveTo>
                  <a:cubicBezTo>
                    <a:pt x="66" y="0"/>
                    <a:pt x="132" y="0"/>
                    <a:pt x="198" y="0"/>
                  </a:cubicBezTo>
                  <a:cubicBezTo>
                    <a:pt x="198" y="44"/>
                    <a:pt x="198" y="88"/>
                    <a:pt x="198" y="132"/>
                  </a:cubicBezTo>
                  <a:cubicBezTo>
                    <a:pt x="230" y="130"/>
                    <a:pt x="255" y="142"/>
                    <a:pt x="272" y="169"/>
                  </a:cubicBezTo>
                  <a:cubicBezTo>
                    <a:pt x="289" y="195"/>
                    <a:pt x="288" y="223"/>
                    <a:pt x="273" y="251"/>
                  </a:cubicBezTo>
                  <a:cubicBezTo>
                    <a:pt x="276" y="253"/>
                    <a:pt x="279" y="256"/>
                    <a:pt x="282" y="258"/>
                  </a:cubicBezTo>
                  <a:cubicBezTo>
                    <a:pt x="282" y="258"/>
                    <a:pt x="283" y="258"/>
                    <a:pt x="283" y="258"/>
                  </a:cubicBezTo>
                  <a:cubicBezTo>
                    <a:pt x="287" y="258"/>
                    <a:pt x="290" y="260"/>
                    <a:pt x="293" y="262"/>
                  </a:cubicBezTo>
                  <a:cubicBezTo>
                    <a:pt x="315" y="279"/>
                    <a:pt x="338" y="295"/>
                    <a:pt x="361" y="312"/>
                  </a:cubicBezTo>
                  <a:cubicBezTo>
                    <a:pt x="370" y="318"/>
                    <a:pt x="372" y="331"/>
                    <a:pt x="365" y="339"/>
                  </a:cubicBezTo>
                  <a:cubicBezTo>
                    <a:pt x="358" y="348"/>
                    <a:pt x="345" y="349"/>
                    <a:pt x="337" y="341"/>
                  </a:cubicBezTo>
                  <a:cubicBezTo>
                    <a:pt x="316" y="322"/>
                    <a:pt x="295" y="303"/>
                    <a:pt x="274" y="283"/>
                  </a:cubicBezTo>
                  <a:cubicBezTo>
                    <a:pt x="272" y="282"/>
                    <a:pt x="270" y="280"/>
                    <a:pt x="269" y="277"/>
                  </a:cubicBezTo>
                  <a:cubicBezTo>
                    <a:pt x="269" y="276"/>
                    <a:pt x="268" y="274"/>
                    <a:pt x="266" y="273"/>
                  </a:cubicBezTo>
                  <a:cubicBezTo>
                    <a:pt x="264" y="271"/>
                    <a:pt x="262" y="270"/>
                    <a:pt x="260" y="268"/>
                  </a:cubicBezTo>
                  <a:cubicBezTo>
                    <a:pt x="238" y="287"/>
                    <a:pt x="213" y="294"/>
                    <a:pt x="185" y="287"/>
                  </a:cubicBezTo>
                  <a:cubicBezTo>
                    <a:pt x="164" y="281"/>
                    <a:pt x="148" y="268"/>
                    <a:pt x="137" y="249"/>
                  </a:cubicBezTo>
                  <a:cubicBezTo>
                    <a:pt x="112" y="205"/>
                    <a:pt x="135" y="150"/>
                    <a:pt x="180" y="135"/>
                  </a:cubicBezTo>
                  <a:cubicBezTo>
                    <a:pt x="173" y="136"/>
                    <a:pt x="167" y="138"/>
                    <a:pt x="160" y="140"/>
                  </a:cubicBezTo>
                  <a:cubicBezTo>
                    <a:pt x="158" y="133"/>
                    <a:pt x="153" y="128"/>
                    <a:pt x="145" y="125"/>
                  </a:cubicBezTo>
                  <a:cubicBezTo>
                    <a:pt x="145" y="106"/>
                    <a:pt x="145" y="87"/>
                    <a:pt x="145" y="68"/>
                  </a:cubicBezTo>
                  <a:cubicBezTo>
                    <a:pt x="146" y="67"/>
                    <a:pt x="148" y="67"/>
                    <a:pt x="149" y="66"/>
                  </a:cubicBezTo>
                  <a:cubicBezTo>
                    <a:pt x="159" y="62"/>
                    <a:pt x="164" y="51"/>
                    <a:pt x="161" y="41"/>
                  </a:cubicBezTo>
                  <a:cubicBezTo>
                    <a:pt x="158" y="31"/>
                    <a:pt x="148" y="24"/>
                    <a:pt x="138" y="26"/>
                  </a:cubicBezTo>
                  <a:cubicBezTo>
                    <a:pt x="127" y="28"/>
                    <a:pt x="119" y="37"/>
                    <a:pt x="120" y="48"/>
                  </a:cubicBezTo>
                  <a:cubicBezTo>
                    <a:pt x="120" y="50"/>
                    <a:pt x="120" y="52"/>
                    <a:pt x="121" y="53"/>
                  </a:cubicBezTo>
                  <a:cubicBezTo>
                    <a:pt x="121" y="55"/>
                    <a:pt x="121" y="55"/>
                    <a:pt x="120" y="56"/>
                  </a:cubicBezTo>
                  <a:cubicBezTo>
                    <a:pt x="100" y="69"/>
                    <a:pt x="80" y="81"/>
                    <a:pt x="61" y="94"/>
                  </a:cubicBezTo>
                  <a:cubicBezTo>
                    <a:pt x="59" y="95"/>
                    <a:pt x="59" y="95"/>
                    <a:pt x="58" y="94"/>
                  </a:cubicBezTo>
                  <a:cubicBezTo>
                    <a:pt x="51" y="88"/>
                    <a:pt x="42" y="87"/>
                    <a:pt x="34" y="91"/>
                  </a:cubicBezTo>
                  <a:cubicBezTo>
                    <a:pt x="26" y="95"/>
                    <a:pt x="22" y="103"/>
                    <a:pt x="22" y="112"/>
                  </a:cubicBezTo>
                  <a:cubicBezTo>
                    <a:pt x="23" y="120"/>
                    <a:pt x="30" y="128"/>
                    <a:pt x="39" y="130"/>
                  </a:cubicBezTo>
                  <a:cubicBezTo>
                    <a:pt x="46" y="132"/>
                    <a:pt x="53" y="130"/>
                    <a:pt x="59" y="124"/>
                  </a:cubicBezTo>
                  <a:cubicBezTo>
                    <a:pt x="60" y="123"/>
                    <a:pt x="60" y="123"/>
                    <a:pt x="61" y="122"/>
                  </a:cubicBezTo>
                  <a:cubicBezTo>
                    <a:pt x="67" y="125"/>
                    <a:pt x="74" y="127"/>
                    <a:pt x="81" y="130"/>
                  </a:cubicBezTo>
                  <a:cubicBezTo>
                    <a:pt x="92" y="135"/>
                    <a:pt x="104" y="140"/>
                    <a:pt x="116" y="145"/>
                  </a:cubicBezTo>
                  <a:cubicBezTo>
                    <a:pt x="118" y="145"/>
                    <a:pt x="118" y="146"/>
                    <a:pt x="119" y="148"/>
                  </a:cubicBezTo>
                  <a:cubicBezTo>
                    <a:pt x="119" y="154"/>
                    <a:pt x="122" y="158"/>
                    <a:pt x="126" y="162"/>
                  </a:cubicBezTo>
                  <a:cubicBezTo>
                    <a:pt x="126" y="162"/>
                    <a:pt x="127" y="162"/>
                    <a:pt x="127" y="163"/>
                  </a:cubicBezTo>
                  <a:cubicBezTo>
                    <a:pt x="127" y="163"/>
                    <a:pt x="127" y="163"/>
                    <a:pt x="127" y="163"/>
                  </a:cubicBezTo>
                  <a:cubicBezTo>
                    <a:pt x="126" y="165"/>
                    <a:pt x="124" y="167"/>
                    <a:pt x="123" y="169"/>
                  </a:cubicBezTo>
                  <a:cubicBezTo>
                    <a:pt x="117" y="178"/>
                    <a:pt x="113" y="187"/>
                    <a:pt x="111" y="197"/>
                  </a:cubicBezTo>
                  <a:cubicBezTo>
                    <a:pt x="111" y="198"/>
                    <a:pt x="110" y="199"/>
                    <a:pt x="109" y="199"/>
                  </a:cubicBezTo>
                  <a:cubicBezTo>
                    <a:pt x="73" y="199"/>
                    <a:pt x="37" y="199"/>
                    <a:pt x="2" y="199"/>
                  </a:cubicBezTo>
                  <a:cubicBezTo>
                    <a:pt x="1" y="199"/>
                    <a:pt x="1" y="199"/>
                    <a:pt x="0" y="199"/>
                  </a:cubicBezTo>
                  <a:cubicBezTo>
                    <a:pt x="0" y="132"/>
                    <a:pt x="0" y="67"/>
                    <a:pt x="0" y="0"/>
                  </a:cubicBezTo>
                  <a:close/>
                  <a:moveTo>
                    <a:pt x="244" y="247"/>
                  </a:moveTo>
                  <a:cubicBezTo>
                    <a:pt x="214" y="247"/>
                    <a:pt x="184" y="247"/>
                    <a:pt x="154" y="247"/>
                  </a:cubicBezTo>
                  <a:cubicBezTo>
                    <a:pt x="166" y="266"/>
                    <a:pt x="192" y="279"/>
                    <a:pt x="219" y="273"/>
                  </a:cubicBezTo>
                  <a:cubicBezTo>
                    <a:pt x="247" y="266"/>
                    <a:pt x="267" y="243"/>
                    <a:pt x="269" y="215"/>
                  </a:cubicBezTo>
                  <a:cubicBezTo>
                    <a:pt x="271" y="191"/>
                    <a:pt x="257" y="169"/>
                    <a:pt x="244" y="161"/>
                  </a:cubicBezTo>
                  <a:cubicBezTo>
                    <a:pt x="244" y="175"/>
                    <a:pt x="244" y="189"/>
                    <a:pt x="244" y="204"/>
                  </a:cubicBezTo>
                  <a:cubicBezTo>
                    <a:pt x="244" y="218"/>
                    <a:pt x="244" y="232"/>
                    <a:pt x="244" y="247"/>
                  </a:cubicBezTo>
                  <a:close/>
                  <a:moveTo>
                    <a:pt x="213" y="184"/>
                  </a:moveTo>
                  <a:cubicBezTo>
                    <a:pt x="213" y="168"/>
                    <a:pt x="203" y="154"/>
                    <a:pt x="188" y="150"/>
                  </a:cubicBezTo>
                  <a:cubicBezTo>
                    <a:pt x="186" y="150"/>
                    <a:pt x="184" y="150"/>
                    <a:pt x="183" y="150"/>
                  </a:cubicBezTo>
                  <a:cubicBezTo>
                    <a:pt x="164" y="158"/>
                    <a:pt x="151" y="171"/>
                    <a:pt x="144" y="190"/>
                  </a:cubicBezTo>
                  <a:cubicBezTo>
                    <a:pt x="144" y="191"/>
                    <a:pt x="144" y="193"/>
                    <a:pt x="144" y="194"/>
                  </a:cubicBezTo>
                  <a:cubicBezTo>
                    <a:pt x="149" y="209"/>
                    <a:pt x="164" y="220"/>
                    <a:pt x="180" y="218"/>
                  </a:cubicBezTo>
                  <a:cubicBezTo>
                    <a:pt x="198" y="217"/>
                    <a:pt x="213" y="202"/>
                    <a:pt x="213" y="184"/>
                  </a:cubicBezTo>
                  <a:close/>
                </a:path>
              </a:pathLst>
            </a:custGeom>
            <a:grpFill/>
            <a:ln w="9525">
              <a:noFill/>
              <a:round/>
              <a:headEnd/>
              <a:tailEnd/>
            </a:ln>
          </p:spPr>
          <p:txBody>
            <a:bodyPr/>
            <a:lstStyle/>
            <a:p>
              <a:pPr>
                <a:defRPr/>
              </a:pPr>
              <a:endParaRPr lang="en-US" sz="1200" kern="0">
                <a:solidFill>
                  <a:srgbClr val="58595B"/>
                </a:solidFill>
              </a:endParaRPr>
            </a:p>
          </p:txBody>
        </p:sp>
        <p:sp>
          <p:nvSpPr>
            <p:cNvPr id="55" name="Freeform 12">
              <a:extLst>
                <a:ext uri="{FF2B5EF4-FFF2-40B4-BE49-F238E27FC236}">
                  <a16:creationId xmlns="" xmlns:a16="http://schemas.microsoft.com/office/drawing/2014/main" id="{0E2B18F1-3DE9-47E9-8193-59E5A1F0DAB2}"/>
                </a:ext>
              </a:extLst>
            </p:cNvPr>
            <p:cNvSpPr>
              <a:spLocks/>
            </p:cNvSpPr>
            <p:nvPr/>
          </p:nvSpPr>
          <p:spPr bwMode="auto">
            <a:xfrm>
              <a:off x="7261685" y="721463"/>
              <a:ext cx="138446" cy="138447"/>
            </a:xfrm>
            <a:custGeom>
              <a:avLst/>
              <a:gdLst/>
              <a:ahLst/>
              <a:cxnLst>
                <a:cxn ang="0">
                  <a:pos x="57" y="76"/>
                </a:cxn>
                <a:cxn ang="0">
                  <a:pos x="3" y="54"/>
                </a:cxn>
                <a:cxn ang="0">
                  <a:pos x="1" y="51"/>
                </a:cxn>
                <a:cxn ang="0">
                  <a:pos x="1" y="41"/>
                </a:cxn>
                <a:cxn ang="0">
                  <a:pos x="2" y="39"/>
                </a:cxn>
                <a:cxn ang="0">
                  <a:pos x="46" y="10"/>
                </a:cxn>
                <a:cxn ang="0">
                  <a:pos x="62" y="0"/>
                </a:cxn>
                <a:cxn ang="0">
                  <a:pos x="73" y="5"/>
                </a:cxn>
                <a:cxn ang="0">
                  <a:pos x="74" y="8"/>
                </a:cxn>
                <a:cxn ang="0">
                  <a:pos x="75" y="35"/>
                </a:cxn>
                <a:cxn ang="0">
                  <a:pos x="75" y="62"/>
                </a:cxn>
                <a:cxn ang="0">
                  <a:pos x="57" y="76"/>
                </a:cxn>
              </a:cxnLst>
              <a:rect l="0" t="0" r="r" b="b"/>
              <a:pathLst>
                <a:path w="75" h="76">
                  <a:moveTo>
                    <a:pt x="57" y="76"/>
                  </a:moveTo>
                  <a:cubicBezTo>
                    <a:pt x="38" y="68"/>
                    <a:pt x="21" y="61"/>
                    <a:pt x="3" y="54"/>
                  </a:cubicBezTo>
                  <a:cubicBezTo>
                    <a:pt x="2" y="53"/>
                    <a:pt x="1" y="53"/>
                    <a:pt x="1" y="51"/>
                  </a:cubicBezTo>
                  <a:cubicBezTo>
                    <a:pt x="2" y="48"/>
                    <a:pt x="2" y="44"/>
                    <a:pt x="1" y="41"/>
                  </a:cubicBezTo>
                  <a:cubicBezTo>
                    <a:pt x="0" y="39"/>
                    <a:pt x="1" y="39"/>
                    <a:pt x="2" y="39"/>
                  </a:cubicBezTo>
                  <a:cubicBezTo>
                    <a:pt x="17" y="29"/>
                    <a:pt x="31" y="20"/>
                    <a:pt x="46" y="10"/>
                  </a:cubicBezTo>
                  <a:cubicBezTo>
                    <a:pt x="51" y="7"/>
                    <a:pt x="57" y="3"/>
                    <a:pt x="62" y="0"/>
                  </a:cubicBezTo>
                  <a:cubicBezTo>
                    <a:pt x="66" y="2"/>
                    <a:pt x="70" y="4"/>
                    <a:pt x="73" y="5"/>
                  </a:cubicBezTo>
                  <a:cubicBezTo>
                    <a:pt x="74" y="6"/>
                    <a:pt x="74" y="7"/>
                    <a:pt x="74" y="8"/>
                  </a:cubicBezTo>
                  <a:cubicBezTo>
                    <a:pt x="74" y="17"/>
                    <a:pt x="74" y="26"/>
                    <a:pt x="75" y="35"/>
                  </a:cubicBezTo>
                  <a:cubicBezTo>
                    <a:pt x="75" y="44"/>
                    <a:pt x="75" y="53"/>
                    <a:pt x="75" y="62"/>
                  </a:cubicBezTo>
                  <a:cubicBezTo>
                    <a:pt x="66" y="64"/>
                    <a:pt x="60" y="68"/>
                    <a:pt x="57" y="76"/>
                  </a:cubicBezTo>
                  <a:close/>
                </a:path>
              </a:pathLst>
            </a:custGeom>
            <a:grpFill/>
            <a:ln w="9525">
              <a:noFill/>
              <a:round/>
              <a:headEnd/>
              <a:tailEnd/>
            </a:ln>
          </p:spPr>
          <p:txBody>
            <a:bodyPr/>
            <a:lstStyle/>
            <a:p>
              <a:pPr>
                <a:defRPr/>
              </a:pPr>
              <a:endParaRPr lang="en-US" sz="1200" kern="0">
                <a:solidFill>
                  <a:srgbClr val="58595B"/>
                </a:solidFill>
              </a:endParaRPr>
            </a:p>
          </p:txBody>
        </p:sp>
        <p:sp>
          <p:nvSpPr>
            <p:cNvPr id="56" name="Freeform 13">
              <a:extLst>
                <a:ext uri="{FF2B5EF4-FFF2-40B4-BE49-F238E27FC236}">
                  <a16:creationId xmlns="" xmlns:a16="http://schemas.microsoft.com/office/drawing/2014/main" id="{DFCFCA57-0744-4A79-8841-A9FA4E48625C}"/>
                </a:ext>
              </a:extLst>
            </p:cNvPr>
            <p:cNvSpPr>
              <a:spLocks/>
            </p:cNvSpPr>
            <p:nvPr/>
          </p:nvSpPr>
          <p:spPr bwMode="auto">
            <a:xfrm>
              <a:off x="7427824" y="904212"/>
              <a:ext cx="215975" cy="215975"/>
            </a:xfrm>
            <a:custGeom>
              <a:avLst/>
              <a:gdLst/>
              <a:ahLst/>
              <a:cxnLst>
                <a:cxn ang="0">
                  <a:pos x="90" y="86"/>
                </a:cxn>
                <a:cxn ang="0">
                  <a:pos x="90" y="43"/>
                </a:cxn>
                <a:cxn ang="0">
                  <a:pos x="90" y="0"/>
                </a:cxn>
                <a:cxn ang="0">
                  <a:pos x="115" y="54"/>
                </a:cxn>
                <a:cxn ang="0">
                  <a:pos x="65" y="112"/>
                </a:cxn>
                <a:cxn ang="0">
                  <a:pos x="0" y="86"/>
                </a:cxn>
                <a:cxn ang="0">
                  <a:pos x="90" y="86"/>
                </a:cxn>
              </a:cxnLst>
              <a:rect l="0" t="0" r="r" b="b"/>
              <a:pathLst>
                <a:path w="117" h="118">
                  <a:moveTo>
                    <a:pt x="90" y="86"/>
                  </a:moveTo>
                  <a:cubicBezTo>
                    <a:pt x="90" y="71"/>
                    <a:pt x="90" y="57"/>
                    <a:pt x="90" y="43"/>
                  </a:cubicBezTo>
                  <a:cubicBezTo>
                    <a:pt x="90" y="28"/>
                    <a:pt x="90" y="14"/>
                    <a:pt x="90" y="0"/>
                  </a:cubicBezTo>
                  <a:cubicBezTo>
                    <a:pt x="103" y="8"/>
                    <a:pt x="117" y="30"/>
                    <a:pt x="115" y="54"/>
                  </a:cubicBezTo>
                  <a:cubicBezTo>
                    <a:pt x="113" y="82"/>
                    <a:pt x="93" y="105"/>
                    <a:pt x="65" y="112"/>
                  </a:cubicBezTo>
                  <a:cubicBezTo>
                    <a:pt x="38" y="118"/>
                    <a:pt x="12" y="105"/>
                    <a:pt x="0" y="86"/>
                  </a:cubicBezTo>
                  <a:cubicBezTo>
                    <a:pt x="30" y="86"/>
                    <a:pt x="60" y="86"/>
                    <a:pt x="90" y="86"/>
                  </a:cubicBezTo>
                  <a:close/>
                </a:path>
              </a:pathLst>
            </a:custGeom>
            <a:noFill/>
            <a:ln w="9525">
              <a:noFill/>
              <a:round/>
              <a:headEnd/>
              <a:tailEnd/>
            </a:ln>
          </p:spPr>
          <p:txBody>
            <a:bodyPr/>
            <a:lstStyle/>
            <a:p>
              <a:pPr>
                <a:defRPr/>
              </a:pPr>
              <a:endParaRPr lang="en-US" sz="1200" kern="0">
                <a:solidFill>
                  <a:srgbClr val="58595B"/>
                </a:solidFill>
              </a:endParaRPr>
            </a:p>
          </p:txBody>
        </p:sp>
        <p:sp>
          <p:nvSpPr>
            <p:cNvPr id="57" name="Freeform 14">
              <a:extLst>
                <a:ext uri="{FF2B5EF4-FFF2-40B4-BE49-F238E27FC236}">
                  <a16:creationId xmlns="" xmlns:a16="http://schemas.microsoft.com/office/drawing/2014/main" id="{DE84CE8C-7969-4F31-9909-7DDC2DCFFEB0}"/>
                </a:ext>
              </a:extLst>
            </p:cNvPr>
            <p:cNvSpPr>
              <a:spLocks/>
            </p:cNvSpPr>
            <p:nvPr/>
          </p:nvSpPr>
          <p:spPr bwMode="auto">
            <a:xfrm>
              <a:off x="7411208" y="882060"/>
              <a:ext cx="127370" cy="132907"/>
            </a:xfrm>
            <a:custGeom>
              <a:avLst/>
              <a:gdLst/>
              <a:ahLst/>
              <a:cxnLst>
                <a:cxn ang="0">
                  <a:pos x="69" y="34"/>
                </a:cxn>
                <a:cxn ang="0">
                  <a:pos x="36" y="68"/>
                </a:cxn>
                <a:cxn ang="0">
                  <a:pos x="0" y="44"/>
                </a:cxn>
                <a:cxn ang="0">
                  <a:pos x="0" y="40"/>
                </a:cxn>
                <a:cxn ang="0">
                  <a:pos x="39" y="0"/>
                </a:cxn>
                <a:cxn ang="0">
                  <a:pos x="44" y="0"/>
                </a:cxn>
                <a:cxn ang="0">
                  <a:pos x="69" y="34"/>
                </a:cxn>
              </a:cxnLst>
              <a:rect l="0" t="0" r="r" b="b"/>
              <a:pathLst>
                <a:path w="69" h="70">
                  <a:moveTo>
                    <a:pt x="69" y="34"/>
                  </a:moveTo>
                  <a:cubicBezTo>
                    <a:pt x="69" y="52"/>
                    <a:pt x="54" y="67"/>
                    <a:pt x="36" y="68"/>
                  </a:cubicBezTo>
                  <a:cubicBezTo>
                    <a:pt x="20" y="70"/>
                    <a:pt x="5" y="59"/>
                    <a:pt x="0" y="44"/>
                  </a:cubicBezTo>
                  <a:cubicBezTo>
                    <a:pt x="0" y="43"/>
                    <a:pt x="0" y="41"/>
                    <a:pt x="0" y="40"/>
                  </a:cubicBezTo>
                  <a:cubicBezTo>
                    <a:pt x="7" y="21"/>
                    <a:pt x="20" y="8"/>
                    <a:pt x="39" y="0"/>
                  </a:cubicBezTo>
                  <a:cubicBezTo>
                    <a:pt x="40" y="0"/>
                    <a:pt x="42" y="0"/>
                    <a:pt x="44" y="0"/>
                  </a:cubicBezTo>
                  <a:cubicBezTo>
                    <a:pt x="59" y="4"/>
                    <a:pt x="69" y="18"/>
                    <a:pt x="69" y="34"/>
                  </a:cubicBezTo>
                  <a:close/>
                </a:path>
              </a:pathLst>
            </a:custGeom>
            <a:noFill/>
            <a:ln w="9525">
              <a:noFill/>
              <a:round/>
              <a:headEnd/>
              <a:tailEnd/>
            </a:ln>
          </p:spPr>
          <p:txBody>
            <a:bodyPr/>
            <a:lstStyle/>
            <a:p>
              <a:pPr>
                <a:defRPr/>
              </a:pPr>
              <a:endParaRPr lang="en-US" sz="1200" kern="0">
                <a:solidFill>
                  <a:srgbClr val="58595B"/>
                </a:solidFill>
              </a:endParaRPr>
            </a:p>
          </p:txBody>
        </p:sp>
      </p:grpSp>
      <p:grpSp>
        <p:nvGrpSpPr>
          <p:cNvPr id="58" name="Group 157">
            <a:extLst>
              <a:ext uri="{FF2B5EF4-FFF2-40B4-BE49-F238E27FC236}">
                <a16:creationId xmlns="" xmlns:a16="http://schemas.microsoft.com/office/drawing/2014/main" id="{0AF4D90E-95BF-4E93-8E0D-3D7084908C07}"/>
              </a:ext>
            </a:extLst>
          </p:cNvPr>
          <p:cNvGrpSpPr>
            <a:grpSpLocks noChangeAspect="1"/>
          </p:cNvGrpSpPr>
          <p:nvPr/>
        </p:nvGrpSpPr>
        <p:grpSpPr bwMode="auto">
          <a:xfrm>
            <a:off x="8617387" y="1187855"/>
            <a:ext cx="612774" cy="616266"/>
            <a:chOff x="4544984" y="334985"/>
            <a:chExt cx="1677640" cy="1688102"/>
          </a:xfrm>
        </p:grpSpPr>
        <p:grpSp>
          <p:nvGrpSpPr>
            <p:cNvPr id="59" name="Group 158">
              <a:extLst>
                <a:ext uri="{FF2B5EF4-FFF2-40B4-BE49-F238E27FC236}">
                  <a16:creationId xmlns="" xmlns:a16="http://schemas.microsoft.com/office/drawing/2014/main" id="{D6853AB4-B5B7-40F9-9A10-D4C6E81043EB}"/>
                </a:ext>
              </a:extLst>
            </p:cNvPr>
            <p:cNvGrpSpPr>
              <a:grpSpLocks/>
            </p:cNvGrpSpPr>
            <p:nvPr/>
          </p:nvGrpSpPr>
          <p:grpSpPr bwMode="auto">
            <a:xfrm>
              <a:off x="4544984" y="334985"/>
              <a:ext cx="1677640" cy="1688102"/>
              <a:chOff x="4544984" y="334985"/>
              <a:chExt cx="1677640" cy="1688102"/>
            </a:xfrm>
          </p:grpSpPr>
          <p:sp>
            <p:nvSpPr>
              <p:cNvPr id="63" name="Oval 62">
                <a:extLst>
                  <a:ext uri="{FF2B5EF4-FFF2-40B4-BE49-F238E27FC236}">
                    <a16:creationId xmlns="" xmlns:a16="http://schemas.microsoft.com/office/drawing/2014/main" id="{2490F8E9-EA2B-4E47-93A9-002669654FC8}"/>
                  </a:ext>
                </a:extLst>
              </p:cNvPr>
              <p:cNvSpPr>
                <a:spLocks noChangeAspect="1"/>
              </p:cNvSpPr>
              <p:nvPr/>
            </p:nvSpPr>
            <p:spPr>
              <a:xfrm>
                <a:off x="5008604" y="636262"/>
                <a:ext cx="1061072" cy="1056855"/>
              </a:xfrm>
              <a:prstGeom prst="ellipse">
                <a:avLst/>
              </a:prstGeom>
              <a:solidFill>
                <a:srgbClr val="FFFFFF"/>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grpSp>
            <p:nvGrpSpPr>
              <p:cNvPr id="64" name="Group 163">
                <a:extLst>
                  <a:ext uri="{FF2B5EF4-FFF2-40B4-BE49-F238E27FC236}">
                    <a16:creationId xmlns="" xmlns:a16="http://schemas.microsoft.com/office/drawing/2014/main" id="{A32DFE38-56EA-465E-8A74-948D9B2BE5AA}"/>
                  </a:ext>
                </a:extLst>
              </p:cNvPr>
              <p:cNvGrpSpPr>
                <a:grpSpLocks/>
              </p:cNvGrpSpPr>
              <p:nvPr/>
            </p:nvGrpSpPr>
            <p:grpSpPr bwMode="auto">
              <a:xfrm rot="6042767">
                <a:off x="5773096" y="1627647"/>
                <a:ext cx="398643" cy="392238"/>
                <a:chOff x="5785882" y="359232"/>
                <a:chExt cx="398643" cy="392238"/>
              </a:xfrm>
            </p:grpSpPr>
            <p:sp>
              <p:nvSpPr>
                <p:cNvPr id="71" name="Oval 70">
                  <a:extLst>
                    <a:ext uri="{FF2B5EF4-FFF2-40B4-BE49-F238E27FC236}">
                      <a16:creationId xmlns="" xmlns:a16="http://schemas.microsoft.com/office/drawing/2014/main" id="{1506C6CC-456C-4CDF-B47B-3DC18B6397BD}"/>
                    </a:ext>
                  </a:extLst>
                </p:cNvPr>
                <p:cNvSpPr>
                  <a:spLocks noChangeAspect="1"/>
                </p:cNvSpPr>
                <p:nvPr/>
              </p:nvSpPr>
              <p:spPr>
                <a:xfrm>
                  <a:off x="5858028" y="385315"/>
                  <a:ext cx="315622" cy="320232"/>
                </a:xfrm>
                <a:prstGeom prst="ellipse">
                  <a:avLst/>
                </a:prstGeom>
                <a:solidFill>
                  <a:srgbClr val="FFFFFF"/>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cxnSp>
              <p:nvCxnSpPr>
                <p:cNvPr id="72" name="Straight Connector 171">
                  <a:extLst>
                    <a:ext uri="{FF2B5EF4-FFF2-40B4-BE49-F238E27FC236}">
                      <a16:creationId xmlns="" xmlns:a16="http://schemas.microsoft.com/office/drawing/2014/main" id="{4C505E5E-A863-4256-B161-F1CBB7334C57}"/>
                    </a:ext>
                  </a:extLst>
                </p:cNvPr>
                <p:cNvCxnSpPr>
                  <a:cxnSpLocks noChangeShapeType="1"/>
                </p:cNvCxnSpPr>
                <p:nvPr/>
              </p:nvCxnSpPr>
              <p:spPr bwMode="auto">
                <a:xfrm flipV="1">
                  <a:off x="5785882" y="633986"/>
                  <a:ext cx="123079" cy="117484"/>
                </a:xfrm>
                <a:prstGeom prst="line">
                  <a:avLst/>
                </a:prstGeom>
                <a:noFill/>
                <a:ln w="47625" algn="ctr">
                  <a:solidFill>
                    <a:srgbClr val="FFFFFF"/>
                  </a:solidFill>
                  <a:miter lim="800000"/>
                  <a:headEnd/>
                  <a:tailEnd/>
                </a:ln>
                <a:extLst>
                  <a:ext uri="{909E8E84-426E-40DD-AFC4-6F175D3DCCD1}">
                    <a14:hiddenFill xmlns:a14="http://schemas.microsoft.com/office/drawing/2010/main">
                      <a:noFill/>
                    </a14:hiddenFill>
                  </a:ext>
                </a:extLst>
              </p:spPr>
            </p:cxnSp>
          </p:grpSp>
          <p:grpSp>
            <p:nvGrpSpPr>
              <p:cNvPr id="65" name="Group 164">
                <a:extLst>
                  <a:ext uri="{FF2B5EF4-FFF2-40B4-BE49-F238E27FC236}">
                    <a16:creationId xmlns="" xmlns:a16="http://schemas.microsoft.com/office/drawing/2014/main" id="{BD4F3ED8-0DA0-498B-AD03-398349DC61FE}"/>
                  </a:ext>
                </a:extLst>
              </p:cNvPr>
              <p:cNvGrpSpPr>
                <a:grpSpLocks/>
              </p:cNvGrpSpPr>
              <p:nvPr/>
            </p:nvGrpSpPr>
            <p:grpSpPr bwMode="auto">
              <a:xfrm rot="-430650">
                <a:off x="5823981" y="334985"/>
                <a:ext cx="398643" cy="392238"/>
                <a:chOff x="5785882" y="359232"/>
                <a:chExt cx="398643" cy="392238"/>
              </a:xfrm>
            </p:grpSpPr>
            <p:sp>
              <p:nvSpPr>
                <p:cNvPr id="69" name="Oval 68">
                  <a:extLst>
                    <a:ext uri="{FF2B5EF4-FFF2-40B4-BE49-F238E27FC236}">
                      <a16:creationId xmlns="" xmlns:a16="http://schemas.microsoft.com/office/drawing/2014/main" id="{B5EAC3AB-40DA-453C-8B5D-91E0CADB325C}"/>
                    </a:ext>
                  </a:extLst>
                </p:cNvPr>
                <p:cNvSpPr>
                  <a:spLocks noChangeAspect="1"/>
                </p:cNvSpPr>
                <p:nvPr/>
              </p:nvSpPr>
              <p:spPr>
                <a:xfrm>
                  <a:off x="5864323" y="359074"/>
                  <a:ext cx="320236" cy="320402"/>
                </a:xfrm>
                <a:prstGeom prst="ellipse">
                  <a:avLst/>
                </a:prstGeom>
                <a:solidFill>
                  <a:srgbClr val="FFFFFF"/>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cxnSp>
              <p:nvCxnSpPr>
                <p:cNvPr id="70" name="Straight Connector 169">
                  <a:extLst>
                    <a:ext uri="{FF2B5EF4-FFF2-40B4-BE49-F238E27FC236}">
                      <a16:creationId xmlns="" xmlns:a16="http://schemas.microsoft.com/office/drawing/2014/main" id="{DDEEBE23-6D12-44CB-BFB7-8E91AB2061C3}"/>
                    </a:ext>
                  </a:extLst>
                </p:cNvPr>
                <p:cNvCxnSpPr>
                  <a:cxnSpLocks noChangeShapeType="1"/>
                </p:cNvCxnSpPr>
                <p:nvPr/>
              </p:nvCxnSpPr>
              <p:spPr bwMode="auto">
                <a:xfrm flipV="1">
                  <a:off x="5785882" y="633986"/>
                  <a:ext cx="123079" cy="117484"/>
                </a:xfrm>
                <a:prstGeom prst="line">
                  <a:avLst/>
                </a:prstGeom>
                <a:noFill/>
                <a:ln w="47625" algn="ctr">
                  <a:solidFill>
                    <a:srgbClr val="FFFFFF"/>
                  </a:solidFill>
                  <a:miter lim="800000"/>
                  <a:headEnd/>
                  <a:tailEnd/>
                </a:ln>
                <a:extLst>
                  <a:ext uri="{909E8E84-426E-40DD-AFC4-6F175D3DCCD1}">
                    <a14:hiddenFill xmlns:a14="http://schemas.microsoft.com/office/drawing/2010/main">
                      <a:noFill/>
                    </a14:hiddenFill>
                  </a:ext>
                </a:extLst>
              </p:spPr>
            </p:cxnSp>
          </p:grpSp>
          <p:grpSp>
            <p:nvGrpSpPr>
              <p:cNvPr id="66" name="Group 165">
                <a:extLst>
                  <a:ext uri="{FF2B5EF4-FFF2-40B4-BE49-F238E27FC236}">
                    <a16:creationId xmlns="" xmlns:a16="http://schemas.microsoft.com/office/drawing/2014/main" id="{A2558822-4FC1-4C66-A569-F55DE511F205}"/>
                  </a:ext>
                </a:extLst>
              </p:cNvPr>
              <p:cNvGrpSpPr>
                <a:grpSpLocks/>
              </p:cNvGrpSpPr>
              <p:nvPr/>
            </p:nvGrpSpPr>
            <p:grpSpPr bwMode="auto">
              <a:xfrm rot="-8193783">
                <a:off x="4544984" y="981753"/>
                <a:ext cx="398643" cy="392238"/>
                <a:chOff x="5785882" y="359232"/>
                <a:chExt cx="398643" cy="392238"/>
              </a:xfrm>
            </p:grpSpPr>
            <p:sp>
              <p:nvSpPr>
                <p:cNvPr id="67" name="Oval 66">
                  <a:extLst>
                    <a:ext uri="{FF2B5EF4-FFF2-40B4-BE49-F238E27FC236}">
                      <a16:creationId xmlns="" xmlns:a16="http://schemas.microsoft.com/office/drawing/2014/main" id="{F26F1439-3CD6-4C0A-9AEA-F10CC9D39D14}"/>
                    </a:ext>
                  </a:extLst>
                </p:cNvPr>
                <p:cNvSpPr>
                  <a:spLocks noChangeAspect="1"/>
                </p:cNvSpPr>
                <p:nvPr/>
              </p:nvSpPr>
              <p:spPr>
                <a:xfrm>
                  <a:off x="5886824" y="383421"/>
                  <a:ext cx="315455" cy="320405"/>
                </a:xfrm>
                <a:prstGeom prst="ellipse">
                  <a:avLst/>
                </a:prstGeom>
                <a:solidFill>
                  <a:srgbClr val="FFFFFF"/>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cxnSp>
              <p:nvCxnSpPr>
                <p:cNvPr id="68" name="Straight Connector 167">
                  <a:extLst>
                    <a:ext uri="{FF2B5EF4-FFF2-40B4-BE49-F238E27FC236}">
                      <a16:creationId xmlns="" xmlns:a16="http://schemas.microsoft.com/office/drawing/2014/main" id="{F8130B0D-189F-4DCF-9747-614731F17D7E}"/>
                    </a:ext>
                  </a:extLst>
                </p:cNvPr>
                <p:cNvCxnSpPr>
                  <a:cxnSpLocks noChangeShapeType="1"/>
                </p:cNvCxnSpPr>
                <p:nvPr/>
              </p:nvCxnSpPr>
              <p:spPr bwMode="auto">
                <a:xfrm flipV="1">
                  <a:off x="5785882" y="633986"/>
                  <a:ext cx="123079" cy="117484"/>
                </a:xfrm>
                <a:prstGeom prst="line">
                  <a:avLst/>
                </a:prstGeom>
                <a:noFill/>
                <a:ln w="47625" algn="ctr">
                  <a:solidFill>
                    <a:srgbClr val="FFFFFF"/>
                  </a:solidFill>
                  <a:miter lim="800000"/>
                  <a:headEnd/>
                  <a:tailEnd/>
                </a:ln>
                <a:extLst>
                  <a:ext uri="{909E8E84-426E-40DD-AFC4-6F175D3DCCD1}">
                    <a14:hiddenFill xmlns:a14="http://schemas.microsoft.com/office/drawing/2010/main">
                      <a:noFill/>
                    </a14:hiddenFill>
                  </a:ext>
                </a:extLst>
              </p:spPr>
            </p:cxnSp>
          </p:grpSp>
        </p:grpSp>
        <p:grpSp>
          <p:nvGrpSpPr>
            <p:cNvPr id="60" name="Group 159">
              <a:extLst>
                <a:ext uri="{FF2B5EF4-FFF2-40B4-BE49-F238E27FC236}">
                  <a16:creationId xmlns="" xmlns:a16="http://schemas.microsoft.com/office/drawing/2014/main" id="{FD9FB35F-2B1D-4DEC-BBA7-1B5298147176}"/>
                </a:ext>
              </a:extLst>
            </p:cNvPr>
            <p:cNvGrpSpPr>
              <a:grpSpLocks noChangeAspect="1"/>
            </p:cNvGrpSpPr>
            <p:nvPr/>
          </p:nvGrpSpPr>
          <p:grpSpPr bwMode="auto">
            <a:xfrm>
              <a:off x="5251977" y="856980"/>
              <a:ext cx="618521" cy="593444"/>
              <a:chOff x="6687237" y="696515"/>
              <a:chExt cx="1229777" cy="1179918"/>
            </a:xfrm>
          </p:grpSpPr>
          <p:sp>
            <p:nvSpPr>
              <p:cNvPr id="61" name="Right Arrow 60">
                <a:extLst>
                  <a:ext uri="{FF2B5EF4-FFF2-40B4-BE49-F238E27FC236}">
                    <a16:creationId xmlns="" xmlns:a16="http://schemas.microsoft.com/office/drawing/2014/main" id="{4C52B2FA-16E9-4189-946B-C2D6F7229367}"/>
                  </a:ext>
                </a:extLst>
              </p:cNvPr>
              <p:cNvSpPr/>
              <p:nvPr/>
            </p:nvSpPr>
            <p:spPr>
              <a:xfrm flipH="1">
                <a:off x="7125150" y="695048"/>
                <a:ext cx="788751" cy="694090"/>
              </a:xfrm>
              <a:prstGeom prst="rightArrow">
                <a:avLst/>
              </a:prstGeom>
              <a:solidFill>
                <a:srgbClr val="374A58"/>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sp>
            <p:nvSpPr>
              <p:cNvPr id="62" name="Right Arrow 61">
                <a:extLst>
                  <a:ext uri="{FF2B5EF4-FFF2-40B4-BE49-F238E27FC236}">
                    <a16:creationId xmlns="" xmlns:a16="http://schemas.microsoft.com/office/drawing/2014/main" id="{75D881B1-9C99-434B-A421-E44C26F8157A}"/>
                  </a:ext>
                </a:extLst>
              </p:cNvPr>
              <p:cNvSpPr/>
              <p:nvPr/>
            </p:nvSpPr>
            <p:spPr>
              <a:xfrm>
                <a:off x="6688009" y="1179959"/>
                <a:ext cx="788751" cy="694096"/>
              </a:xfrm>
              <a:prstGeom prst="rightArrow">
                <a:avLst/>
              </a:prstGeom>
              <a:solidFill>
                <a:srgbClr val="374A58"/>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grpSp>
      </p:grpSp>
      <p:sp>
        <p:nvSpPr>
          <p:cNvPr id="73" name="TextBox 72">
            <a:extLst>
              <a:ext uri="{FF2B5EF4-FFF2-40B4-BE49-F238E27FC236}">
                <a16:creationId xmlns="" xmlns:a16="http://schemas.microsoft.com/office/drawing/2014/main" id="{BEC57F99-8812-4D39-AAAE-E15F0D4594E5}"/>
              </a:ext>
            </a:extLst>
          </p:cNvPr>
          <p:cNvSpPr txBox="1"/>
          <p:nvPr/>
        </p:nvSpPr>
        <p:spPr bwMode="gray">
          <a:xfrm>
            <a:off x="8020962" y="5164540"/>
            <a:ext cx="1897680" cy="599919"/>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ctr">
              <a:defRPr/>
            </a:pPr>
            <a:r>
              <a:rPr lang="en-US" sz="1100" b="1" kern="0" dirty="0">
                <a:solidFill>
                  <a:srgbClr val="46575E"/>
                </a:solidFill>
              </a:rPr>
              <a:t>Real Time Data Streaming and Data Replication</a:t>
            </a:r>
          </a:p>
        </p:txBody>
      </p:sp>
      <p:grpSp>
        <p:nvGrpSpPr>
          <p:cNvPr id="74" name="Group 173">
            <a:extLst>
              <a:ext uri="{FF2B5EF4-FFF2-40B4-BE49-F238E27FC236}">
                <a16:creationId xmlns="" xmlns:a16="http://schemas.microsoft.com/office/drawing/2014/main" id="{475ECF23-1AC5-424B-885E-00927C37054B}"/>
              </a:ext>
            </a:extLst>
          </p:cNvPr>
          <p:cNvGrpSpPr>
            <a:grpSpLocks/>
          </p:cNvGrpSpPr>
          <p:nvPr/>
        </p:nvGrpSpPr>
        <p:grpSpPr bwMode="auto">
          <a:xfrm>
            <a:off x="7520157" y="1718974"/>
            <a:ext cx="694826" cy="558654"/>
            <a:chOff x="6640783" y="1761337"/>
            <a:chExt cx="574024" cy="507696"/>
          </a:xfrm>
        </p:grpSpPr>
        <p:grpSp>
          <p:nvGrpSpPr>
            <p:cNvPr id="75" name="Group 174">
              <a:extLst>
                <a:ext uri="{FF2B5EF4-FFF2-40B4-BE49-F238E27FC236}">
                  <a16:creationId xmlns="" xmlns:a16="http://schemas.microsoft.com/office/drawing/2014/main" id="{F1C8106F-4583-4926-A61B-15F63399379A}"/>
                </a:ext>
              </a:extLst>
            </p:cNvPr>
            <p:cNvGrpSpPr>
              <a:grpSpLocks/>
            </p:cNvGrpSpPr>
            <p:nvPr/>
          </p:nvGrpSpPr>
          <p:grpSpPr bwMode="auto">
            <a:xfrm>
              <a:off x="6640783" y="1761337"/>
              <a:ext cx="343361" cy="369769"/>
              <a:chOff x="8254043" y="4283613"/>
              <a:chExt cx="457014" cy="492164"/>
            </a:xfrm>
          </p:grpSpPr>
          <p:sp>
            <p:nvSpPr>
              <p:cNvPr id="88" name="Freeform 425">
                <a:extLst>
                  <a:ext uri="{FF2B5EF4-FFF2-40B4-BE49-F238E27FC236}">
                    <a16:creationId xmlns="" xmlns:a16="http://schemas.microsoft.com/office/drawing/2014/main" id="{16CC3E65-4127-4629-89CD-BEB05AB5D01B}"/>
                  </a:ext>
                </a:extLst>
              </p:cNvPr>
              <p:cNvSpPr>
                <a:spLocks noEditPoints="1"/>
              </p:cNvSpPr>
              <p:nvPr/>
            </p:nvSpPr>
            <p:spPr bwMode="auto">
              <a:xfrm>
                <a:off x="8259803" y="4283613"/>
                <a:ext cx="451120" cy="205411"/>
              </a:xfrm>
              <a:custGeom>
                <a:avLst/>
                <a:gdLst/>
                <a:ahLst/>
                <a:cxnLst>
                  <a:cxn ang="0">
                    <a:pos x="233" y="52"/>
                  </a:cxn>
                  <a:cxn ang="0">
                    <a:pos x="233" y="76"/>
                  </a:cxn>
                  <a:cxn ang="0">
                    <a:pos x="228" y="86"/>
                  </a:cxn>
                  <a:cxn ang="0">
                    <a:pos x="214" y="93"/>
                  </a:cxn>
                  <a:cxn ang="0">
                    <a:pos x="185" y="100"/>
                  </a:cxn>
                  <a:cxn ang="0">
                    <a:pos x="138" y="104"/>
                  </a:cxn>
                  <a:cxn ang="0">
                    <a:pos x="102" y="104"/>
                  </a:cxn>
                  <a:cxn ang="0">
                    <a:pos x="57" y="101"/>
                  </a:cxn>
                  <a:cxn ang="0">
                    <a:pos x="18" y="93"/>
                  </a:cxn>
                  <a:cxn ang="0">
                    <a:pos x="6" y="87"/>
                  </a:cxn>
                  <a:cxn ang="0">
                    <a:pos x="1" y="83"/>
                  </a:cxn>
                  <a:cxn ang="0">
                    <a:pos x="0" y="77"/>
                  </a:cxn>
                  <a:cxn ang="0">
                    <a:pos x="0" y="27"/>
                  </a:cxn>
                  <a:cxn ang="0">
                    <a:pos x="3" y="19"/>
                  </a:cxn>
                  <a:cxn ang="0">
                    <a:pos x="16" y="12"/>
                  </a:cxn>
                  <a:cxn ang="0">
                    <a:pos x="43" y="5"/>
                  </a:cxn>
                  <a:cxn ang="0">
                    <a:pos x="91" y="1"/>
                  </a:cxn>
                  <a:cxn ang="0">
                    <a:pos x="112" y="0"/>
                  </a:cxn>
                  <a:cxn ang="0">
                    <a:pos x="160" y="2"/>
                  </a:cxn>
                  <a:cxn ang="0">
                    <a:pos x="207" y="9"/>
                  </a:cxn>
                  <a:cxn ang="0">
                    <a:pos x="223" y="15"/>
                  </a:cxn>
                  <a:cxn ang="0">
                    <a:pos x="229" y="19"/>
                  </a:cxn>
                  <a:cxn ang="0">
                    <a:pos x="233" y="28"/>
                  </a:cxn>
                  <a:cxn ang="0">
                    <a:pos x="233" y="52"/>
                  </a:cxn>
                  <a:cxn ang="0">
                    <a:pos x="222" y="27"/>
                  </a:cxn>
                  <a:cxn ang="0">
                    <a:pos x="216" y="23"/>
                  </a:cxn>
                  <a:cxn ang="0">
                    <a:pos x="192" y="16"/>
                  </a:cxn>
                  <a:cxn ang="0">
                    <a:pos x="149" y="12"/>
                  </a:cxn>
                  <a:cxn ang="0">
                    <a:pos x="97" y="11"/>
                  </a:cxn>
                  <a:cxn ang="0">
                    <a:pos x="50" y="15"/>
                  </a:cxn>
                  <a:cxn ang="0">
                    <a:pos x="20" y="21"/>
                  </a:cxn>
                  <a:cxn ang="0">
                    <a:pos x="13" y="25"/>
                  </a:cxn>
                  <a:cxn ang="0">
                    <a:pos x="13" y="29"/>
                  </a:cxn>
                  <a:cxn ang="0">
                    <a:pos x="18" y="31"/>
                  </a:cxn>
                  <a:cxn ang="0">
                    <a:pos x="47" y="38"/>
                  </a:cxn>
                  <a:cxn ang="0">
                    <a:pos x="107" y="43"/>
                  </a:cxn>
                  <a:cxn ang="0">
                    <a:pos x="157" y="41"/>
                  </a:cxn>
                  <a:cxn ang="0">
                    <a:pos x="197" y="36"/>
                  </a:cxn>
                  <a:cxn ang="0">
                    <a:pos x="218" y="30"/>
                  </a:cxn>
                  <a:cxn ang="0">
                    <a:pos x="222" y="27"/>
                  </a:cxn>
                  <a:cxn ang="0">
                    <a:pos x="156" y="69"/>
                  </a:cxn>
                  <a:cxn ang="0">
                    <a:pos x="156" y="69"/>
                  </a:cxn>
                  <a:cxn ang="0">
                    <a:pos x="192" y="65"/>
                  </a:cxn>
                  <a:cxn ang="0">
                    <a:pos x="214" y="59"/>
                  </a:cxn>
                  <a:cxn ang="0">
                    <a:pos x="218" y="52"/>
                  </a:cxn>
                  <a:cxn ang="0">
                    <a:pos x="211" y="49"/>
                  </a:cxn>
                  <a:cxn ang="0">
                    <a:pos x="183" y="55"/>
                  </a:cxn>
                  <a:cxn ang="0">
                    <a:pos x="155" y="58"/>
                  </a:cxn>
                  <a:cxn ang="0">
                    <a:pos x="150" y="62"/>
                  </a:cxn>
                  <a:cxn ang="0">
                    <a:pos x="152" y="67"/>
                  </a:cxn>
                  <a:cxn ang="0">
                    <a:pos x="156" y="69"/>
                  </a:cxn>
                </a:cxnLst>
                <a:rect l="0" t="0" r="r" b="b"/>
                <a:pathLst>
                  <a:path w="233" h="104">
                    <a:moveTo>
                      <a:pt x="233" y="52"/>
                    </a:moveTo>
                    <a:cubicBezTo>
                      <a:pt x="233" y="60"/>
                      <a:pt x="233" y="68"/>
                      <a:pt x="233" y="76"/>
                    </a:cubicBezTo>
                    <a:cubicBezTo>
                      <a:pt x="233" y="80"/>
                      <a:pt x="231" y="83"/>
                      <a:pt x="228" y="86"/>
                    </a:cubicBezTo>
                    <a:cubicBezTo>
                      <a:pt x="224" y="89"/>
                      <a:pt x="219" y="91"/>
                      <a:pt x="214" y="93"/>
                    </a:cubicBezTo>
                    <a:cubicBezTo>
                      <a:pt x="205" y="96"/>
                      <a:pt x="195" y="98"/>
                      <a:pt x="185" y="100"/>
                    </a:cubicBezTo>
                    <a:cubicBezTo>
                      <a:pt x="169" y="102"/>
                      <a:pt x="153" y="103"/>
                      <a:pt x="138" y="104"/>
                    </a:cubicBezTo>
                    <a:cubicBezTo>
                      <a:pt x="126" y="104"/>
                      <a:pt x="114" y="104"/>
                      <a:pt x="102" y="104"/>
                    </a:cubicBezTo>
                    <a:cubicBezTo>
                      <a:pt x="87" y="103"/>
                      <a:pt x="72" y="102"/>
                      <a:pt x="57" y="101"/>
                    </a:cubicBezTo>
                    <a:cubicBezTo>
                      <a:pt x="44" y="99"/>
                      <a:pt x="31" y="97"/>
                      <a:pt x="18" y="93"/>
                    </a:cubicBezTo>
                    <a:cubicBezTo>
                      <a:pt x="14" y="91"/>
                      <a:pt x="10" y="89"/>
                      <a:pt x="6" y="87"/>
                    </a:cubicBezTo>
                    <a:cubicBezTo>
                      <a:pt x="4" y="86"/>
                      <a:pt x="3" y="84"/>
                      <a:pt x="1" y="83"/>
                    </a:cubicBezTo>
                    <a:cubicBezTo>
                      <a:pt x="0" y="81"/>
                      <a:pt x="0" y="79"/>
                      <a:pt x="0" y="77"/>
                    </a:cubicBezTo>
                    <a:cubicBezTo>
                      <a:pt x="0" y="60"/>
                      <a:pt x="0" y="44"/>
                      <a:pt x="0" y="27"/>
                    </a:cubicBezTo>
                    <a:cubicBezTo>
                      <a:pt x="0" y="24"/>
                      <a:pt x="1" y="21"/>
                      <a:pt x="3" y="19"/>
                    </a:cubicBezTo>
                    <a:cubicBezTo>
                      <a:pt x="7" y="15"/>
                      <a:pt x="11" y="13"/>
                      <a:pt x="16" y="12"/>
                    </a:cubicBezTo>
                    <a:cubicBezTo>
                      <a:pt x="25" y="8"/>
                      <a:pt x="34" y="7"/>
                      <a:pt x="43" y="5"/>
                    </a:cubicBezTo>
                    <a:cubicBezTo>
                      <a:pt x="59" y="3"/>
                      <a:pt x="75" y="1"/>
                      <a:pt x="91" y="1"/>
                    </a:cubicBezTo>
                    <a:cubicBezTo>
                      <a:pt x="98" y="0"/>
                      <a:pt x="105" y="0"/>
                      <a:pt x="112" y="0"/>
                    </a:cubicBezTo>
                    <a:cubicBezTo>
                      <a:pt x="128" y="0"/>
                      <a:pt x="144" y="0"/>
                      <a:pt x="160" y="2"/>
                    </a:cubicBezTo>
                    <a:cubicBezTo>
                      <a:pt x="176" y="3"/>
                      <a:pt x="192" y="5"/>
                      <a:pt x="207" y="9"/>
                    </a:cubicBezTo>
                    <a:cubicBezTo>
                      <a:pt x="213" y="10"/>
                      <a:pt x="218" y="12"/>
                      <a:pt x="223" y="15"/>
                    </a:cubicBezTo>
                    <a:cubicBezTo>
                      <a:pt x="225" y="16"/>
                      <a:pt x="227" y="17"/>
                      <a:pt x="229" y="19"/>
                    </a:cubicBezTo>
                    <a:cubicBezTo>
                      <a:pt x="232" y="21"/>
                      <a:pt x="233" y="24"/>
                      <a:pt x="233" y="28"/>
                    </a:cubicBezTo>
                    <a:cubicBezTo>
                      <a:pt x="233" y="36"/>
                      <a:pt x="233" y="44"/>
                      <a:pt x="233" y="52"/>
                    </a:cubicBezTo>
                    <a:close/>
                    <a:moveTo>
                      <a:pt x="222" y="27"/>
                    </a:moveTo>
                    <a:cubicBezTo>
                      <a:pt x="221" y="25"/>
                      <a:pt x="218" y="24"/>
                      <a:pt x="216" y="23"/>
                    </a:cubicBezTo>
                    <a:cubicBezTo>
                      <a:pt x="208" y="20"/>
                      <a:pt x="200" y="18"/>
                      <a:pt x="192" y="16"/>
                    </a:cubicBezTo>
                    <a:cubicBezTo>
                      <a:pt x="178" y="14"/>
                      <a:pt x="164" y="12"/>
                      <a:pt x="149" y="12"/>
                    </a:cubicBezTo>
                    <a:cubicBezTo>
                      <a:pt x="132" y="11"/>
                      <a:pt x="115" y="10"/>
                      <a:pt x="97" y="11"/>
                    </a:cubicBezTo>
                    <a:cubicBezTo>
                      <a:pt x="81" y="11"/>
                      <a:pt x="66" y="13"/>
                      <a:pt x="50" y="15"/>
                    </a:cubicBezTo>
                    <a:cubicBezTo>
                      <a:pt x="40" y="16"/>
                      <a:pt x="30" y="18"/>
                      <a:pt x="20" y="21"/>
                    </a:cubicBezTo>
                    <a:cubicBezTo>
                      <a:pt x="18" y="22"/>
                      <a:pt x="15" y="23"/>
                      <a:pt x="13" y="25"/>
                    </a:cubicBezTo>
                    <a:cubicBezTo>
                      <a:pt x="10" y="26"/>
                      <a:pt x="10" y="27"/>
                      <a:pt x="13" y="29"/>
                    </a:cubicBezTo>
                    <a:cubicBezTo>
                      <a:pt x="15" y="30"/>
                      <a:pt x="16" y="31"/>
                      <a:pt x="18" y="31"/>
                    </a:cubicBezTo>
                    <a:cubicBezTo>
                      <a:pt x="27" y="35"/>
                      <a:pt x="37" y="37"/>
                      <a:pt x="47" y="38"/>
                    </a:cubicBezTo>
                    <a:cubicBezTo>
                      <a:pt x="67" y="41"/>
                      <a:pt x="87" y="43"/>
                      <a:pt x="107" y="43"/>
                    </a:cubicBezTo>
                    <a:cubicBezTo>
                      <a:pt x="124" y="43"/>
                      <a:pt x="141" y="43"/>
                      <a:pt x="157" y="41"/>
                    </a:cubicBezTo>
                    <a:cubicBezTo>
                      <a:pt x="171" y="40"/>
                      <a:pt x="184" y="39"/>
                      <a:pt x="197" y="36"/>
                    </a:cubicBezTo>
                    <a:cubicBezTo>
                      <a:pt x="204" y="35"/>
                      <a:pt x="211" y="33"/>
                      <a:pt x="218" y="30"/>
                    </a:cubicBezTo>
                    <a:cubicBezTo>
                      <a:pt x="219" y="29"/>
                      <a:pt x="221" y="28"/>
                      <a:pt x="222" y="27"/>
                    </a:cubicBezTo>
                    <a:close/>
                    <a:moveTo>
                      <a:pt x="156" y="69"/>
                    </a:moveTo>
                    <a:cubicBezTo>
                      <a:pt x="156" y="69"/>
                      <a:pt x="156" y="69"/>
                      <a:pt x="156" y="69"/>
                    </a:cubicBezTo>
                    <a:cubicBezTo>
                      <a:pt x="168" y="68"/>
                      <a:pt x="180" y="66"/>
                      <a:pt x="192" y="65"/>
                    </a:cubicBezTo>
                    <a:cubicBezTo>
                      <a:pt x="200" y="64"/>
                      <a:pt x="207" y="62"/>
                      <a:pt x="214" y="59"/>
                    </a:cubicBezTo>
                    <a:cubicBezTo>
                      <a:pt x="217" y="58"/>
                      <a:pt x="219" y="55"/>
                      <a:pt x="218" y="52"/>
                    </a:cubicBezTo>
                    <a:cubicBezTo>
                      <a:pt x="217" y="49"/>
                      <a:pt x="214" y="48"/>
                      <a:pt x="211" y="49"/>
                    </a:cubicBezTo>
                    <a:cubicBezTo>
                      <a:pt x="202" y="52"/>
                      <a:pt x="192" y="54"/>
                      <a:pt x="183" y="55"/>
                    </a:cubicBezTo>
                    <a:cubicBezTo>
                      <a:pt x="173" y="56"/>
                      <a:pt x="164" y="57"/>
                      <a:pt x="155" y="58"/>
                    </a:cubicBezTo>
                    <a:cubicBezTo>
                      <a:pt x="153" y="58"/>
                      <a:pt x="151" y="59"/>
                      <a:pt x="150" y="62"/>
                    </a:cubicBezTo>
                    <a:cubicBezTo>
                      <a:pt x="149" y="64"/>
                      <a:pt x="150" y="66"/>
                      <a:pt x="152" y="67"/>
                    </a:cubicBezTo>
                    <a:cubicBezTo>
                      <a:pt x="153" y="69"/>
                      <a:pt x="155" y="69"/>
                      <a:pt x="156" y="69"/>
                    </a:cubicBezTo>
                    <a:close/>
                  </a:path>
                </a:pathLst>
              </a:custGeom>
              <a:solidFill>
                <a:srgbClr val="FFFFFF"/>
              </a:solidFill>
              <a:ln w="9525">
                <a:noFill/>
                <a:round/>
                <a:headEnd/>
                <a:tailEnd/>
              </a:ln>
            </p:spPr>
            <p:txBody>
              <a:bodyPr/>
              <a:lstStyle/>
              <a:p>
                <a:pPr>
                  <a:defRPr/>
                </a:pPr>
                <a:endParaRPr lang="en-US" sz="1200" kern="0">
                  <a:solidFill>
                    <a:srgbClr val="58595B"/>
                  </a:solidFill>
                </a:endParaRPr>
              </a:p>
            </p:txBody>
          </p:sp>
          <p:sp>
            <p:nvSpPr>
              <p:cNvPr id="89" name="Freeform 426">
                <a:extLst>
                  <a:ext uri="{FF2B5EF4-FFF2-40B4-BE49-F238E27FC236}">
                    <a16:creationId xmlns="" xmlns:a16="http://schemas.microsoft.com/office/drawing/2014/main" id="{1400E5F6-D302-41A2-94AB-5E0201AB4922}"/>
                  </a:ext>
                </a:extLst>
              </p:cNvPr>
              <p:cNvSpPr>
                <a:spLocks noEditPoints="1"/>
              </p:cNvSpPr>
              <p:nvPr/>
            </p:nvSpPr>
            <p:spPr bwMode="auto">
              <a:xfrm>
                <a:off x="8254043" y="4477505"/>
                <a:ext cx="456880" cy="157418"/>
              </a:xfrm>
              <a:custGeom>
                <a:avLst/>
                <a:gdLst/>
                <a:ahLst/>
                <a:cxnLst>
                  <a:cxn ang="0">
                    <a:pos x="234" y="0"/>
                  </a:cxn>
                  <a:cxn ang="0">
                    <a:pos x="234" y="8"/>
                  </a:cxn>
                  <a:cxn ang="0">
                    <a:pos x="234" y="54"/>
                  </a:cxn>
                  <a:cxn ang="0">
                    <a:pos x="230" y="62"/>
                  </a:cxn>
                  <a:cxn ang="0">
                    <a:pos x="217" y="69"/>
                  </a:cxn>
                  <a:cxn ang="0">
                    <a:pos x="189" y="76"/>
                  </a:cxn>
                  <a:cxn ang="0">
                    <a:pos x="140" y="80"/>
                  </a:cxn>
                  <a:cxn ang="0">
                    <a:pos x="106" y="81"/>
                  </a:cxn>
                  <a:cxn ang="0">
                    <a:pos x="61" y="78"/>
                  </a:cxn>
                  <a:cxn ang="0">
                    <a:pos x="21" y="71"/>
                  </a:cxn>
                  <a:cxn ang="0">
                    <a:pos x="6" y="64"/>
                  </a:cxn>
                  <a:cxn ang="0">
                    <a:pos x="3" y="61"/>
                  </a:cxn>
                  <a:cxn ang="0">
                    <a:pos x="0" y="55"/>
                  </a:cxn>
                  <a:cxn ang="0">
                    <a:pos x="1" y="2"/>
                  </a:cxn>
                  <a:cxn ang="0">
                    <a:pos x="1" y="0"/>
                  </a:cxn>
                  <a:cxn ang="0">
                    <a:pos x="34" y="14"/>
                  </a:cxn>
                  <a:cxn ang="0">
                    <a:pos x="80" y="20"/>
                  </a:cxn>
                  <a:cxn ang="0">
                    <a:pos x="128" y="21"/>
                  </a:cxn>
                  <a:cxn ang="0">
                    <a:pos x="182" y="17"/>
                  </a:cxn>
                  <a:cxn ang="0">
                    <a:pos x="217" y="9"/>
                  </a:cxn>
                  <a:cxn ang="0">
                    <a:pos x="234" y="0"/>
                  </a:cxn>
                  <a:cxn ang="0">
                    <a:pos x="157" y="46"/>
                  </a:cxn>
                  <a:cxn ang="0">
                    <a:pos x="189" y="42"/>
                  </a:cxn>
                  <a:cxn ang="0">
                    <a:pos x="215" y="36"/>
                  </a:cxn>
                  <a:cxn ang="0">
                    <a:pos x="219" y="29"/>
                  </a:cxn>
                  <a:cxn ang="0">
                    <a:pos x="211" y="26"/>
                  </a:cxn>
                  <a:cxn ang="0">
                    <a:pos x="202" y="29"/>
                  </a:cxn>
                  <a:cxn ang="0">
                    <a:pos x="157" y="35"/>
                  </a:cxn>
                  <a:cxn ang="0">
                    <a:pos x="151" y="41"/>
                  </a:cxn>
                  <a:cxn ang="0">
                    <a:pos x="157" y="46"/>
                  </a:cxn>
                </a:cxnLst>
                <a:rect l="0" t="0" r="r" b="b"/>
                <a:pathLst>
                  <a:path w="234" h="81">
                    <a:moveTo>
                      <a:pt x="234" y="0"/>
                    </a:moveTo>
                    <a:cubicBezTo>
                      <a:pt x="234" y="2"/>
                      <a:pt x="234" y="5"/>
                      <a:pt x="234" y="8"/>
                    </a:cubicBezTo>
                    <a:cubicBezTo>
                      <a:pt x="234" y="23"/>
                      <a:pt x="234" y="39"/>
                      <a:pt x="234" y="54"/>
                    </a:cubicBezTo>
                    <a:cubicBezTo>
                      <a:pt x="234" y="57"/>
                      <a:pt x="233" y="60"/>
                      <a:pt x="230" y="62"/>
                    </a:cubicBezTo>
                    <a:cubicBezTo>
                      <a:pt x="227" y="66"/>
                      <a:pt x="222" y="68"/>
                      <a:pt x="217" y="69"/>
                    </a:cubicBezTo>
                    <a:cubicBezTo>
                      <a:pt x="208" y="73"/>
                      <a:pt x="199" y="74"/>
                      <a:pt x="189" y="76"/>
                    </a:cubicBezTo>
                    <a:cubicBezTo>
                      <a:pt x="173" y="79"/>
                      <a:pt x="156" y="80"/>
                      <a:pt x="140" y="80"/>
                    </a:cubicBezTo>
                    <a:cubicBezTo>
                      <a:pt x="128" y="81"/>
                      <a:pt x="117" y="81"/>
                      <a:pt x="106" y="81"/>
                    </a:cubicBezTo>
                    <a:cubicBezTo>
                      <a:pt x="91" y="80"/>
                      <a:pt x="76" y="79"/>
                      <a:pt x="61" y="78"/>
                    </a:cubicBezTo>
                    <a:cubicBezTo>
                      <a:pt x="48" y="77"/>
                      <a:pt x="34" y="75"/>
                      <a:pt x="21" y="71"/>
                    </a:cubicBezTo>
                    <a:cubicBezTo>
                      <a:pt x="15" y="69"/>
                      <a:pt x="11" y="67"/>
                      <a:pt x="6" y="64"/>
                    </a:cubicBezTo>
                    <a:cubicBezTo>
                      <a:pt x="5" y="63"/>
                      <a:pt x="4" y="62"/>
                      <a:pt x="3" y="61"/>
                    </a:cubicBezTo>
                    <a:cubicBezTo>
                      <a:pt x="1" y="59"/>
                      <a:pt x="0" y="57"/>
                      <a:pt x="0" y="55"/>
                    </a:cubicBezTo>
                    <a:cubicBezTo>
                      <a:pt x="1" y="37"/>
                      <a:pt x="1" y="19"/>
                      <a:pt x="1" y="2"/>
                    </a:cubicBezTo>
                    <a:cubicBezTo>
                      <a:pt x="1" y="1"/>
                      <a:pt x="1" y="0"/>
                      <a:pt x="1" y="0"/>
                    </a:cubicBezTo>
                    <a:cubicBezTo>
                      <a:pt x="10" y="9"/>
                      <a:pt x="22" y="11"/>
                      <a:pt x="34" y="14"/>
                    </a:cubicBezTo>
                    <a:cubicBezTo>
                      <a:pt x="49" y="17"/>
                      <a:pt x="65" y="19"/>
                      <a:pt x="80" y="20"/>
                    </a:cubicBezTo>
                    <a:cubicBezTo>
                      <a:pt x="96" y="21"/>
                      <a:pt x="112" y="21"/>
                      <a:pt x="128" y="21"/>
                    </a:cubicBezTo>
                    <a:cubicBezTo>
                      <a:pt x="146" y="21"/>
                      <a:pt x="164" y="19"/>
                      <a:pt x="182" y="17"/>
                    </a:cubicBezTo>
                    <a:cubicBezTo>
                      <a:pt x="194" y="15"/>
                      <a:pt x="206" y="13"/>
                      <a:pt x="217" y="9"/>
                    </a:cubicBezTo>
                    <a:cubicBezTo>
                      <a:pt x="225" y="7"/>
                      <a:pt x="227" y="5"/>
                      <a:pt x="234" y="0"/>
                    </a:cubicBezTo>
                    <a:close/>
                    <a:moveTo>
                      <a:pt x="157" y="46"/>
                    </a:moveTo>
                    <a:cubicBezTo>
                      <a:pt x="168" y="45"/>
                      <a:pt x="178" y="44"/>
                      <a:pt x="189" y="42"/>
                    </a:cubicBezTo>
                    <a:cubicBezTo>
                      <a:pt x="198" y="41"/>
                      <a:pt x="207" y="39"/>
                      <a:pt x="215" y="36"/>
                    </a:cubicBezTo>
                    <a:cubicBezTo>
                      <a:pt x="218" y="35"/>
                      <a:pt x="220" y="32"/>
                      <a:pt x="219" y="29"/>
                    </a:cubicBezTo>
                    <a:cubicBezTo>
                      <a:pt x="218" y="26"/>
                      <a:pt x="215" y="25"/>
                      <a:pt x="211" y="26"/>
                    </a:cubicBezTo>
                    <a:cubicBezTo>
                      <a:pt x="208" y="27"/>
                      <a:pt x="205" y="28"/>
                      <a:pt x="202" y="29"/>
                    </a:cubicBezTo>
                    <a:cubicBezTo>
                      <a:pt x="187" y="33"/>
                      <a:pt x="172" y="34"/>
                      <a:pt x="157" y="35"/>
                    </a:cubicBezTo>
                    <a:cubicBezTo>
                      <a:pt x="153" y="35"/>
                      <a:pt x="151" y="37"/>
                      <a:pt x="151" y="41"/>
                    </a:cubicBezTo>
                    <a:cubicBezTo>
                      <a:pt x="151" y="44"/>
                      <a:pt x="154" y="46"/>
                      <a:pt x="157" y="46"/>
                    </a:cubicBezTo>
                    <a:close/>
                  </a:path>
                </a:pathLst>
              </a:custGeom>
              <a:solidFill>
                <a:srgbClr val="FFFFFF"/>
              </a:solidFill>
              <a:ln w="9525">
                <a:noFill/>
                <a:round/>
                <a:headEnd/>
                <a:tailEnd/>
              </a:ln>
            </p:spPr>
            <p:txBody>
              <a:bodyPr/>
              <a:lstStyle/>
              <a:p>
                <a:pPr>
                  <a:defRPr/>
                </a:pPr>
                <a:endParaRPr lang="en-US" sz="1200" kern="0">
                  <a:solidFill>
                    <a:srgbClr val="58595B"/>
                  </a:solidFill>
                </a:endParaRPr>
              </a:p>
            </p:txBody>
          </p:sp>
          <p:sp>
            <p:nvSpPr>
              <p:cNvPr id="90" name="Freeform 427">
                <a:extLst>
                  <a:ext uri="{FF2B5EF4-FFF2-40B4-BE49-F238E27FC236}">
                    <a16:creationId xmlns="" xmlns:a16="http://schemas.microsoft.com/office/drawing/2014/main" id="{5AE35C02-23E3-40C3-9C48-79B9785D8F50}"/>
                  </a:ext>
                </a:extLst>
              </p:cNvPr>
              <p:cNvSpPr>
                <a:spLocks noEditPoints="1"/>
              </p:cNvSpPr>
              <p:nvPr/>
            </p:nvSpPr>
            <p:spPr bwMode="auto">
              <a:xfrm>
                <a:off x="8254043" y="4617647"/>
                <a:ext cx="456880" cy="157418"/>
              </a:xfrm>
              <a:custGeom>
                <a:avLst/>
                <a:gdLst/>
                <a:ahLst/>
                <a:cxnLst>
                  <a:cxn ang="0">
                    <a:pos x="1" y="1"/>
                  </a:cxn>
                  <a:cxn ang="0">
                    <a:pos x="29" y="14"/>
                  </a:cxn>
                  <a:cxn ang="0">
                    <a:pos x="65" y="19"/>
                  </a:cxn>
                  <a:cxn ang="0">
                    <a:pos x="103" y="22"/>
                  </a:cxn>
                  <a:cxn ang="0">
                    <a:pos x="129" y="22"/>
                  </a:cxn>
                  <a:cxn ang="0">
                    <a:pos x="188" y="17"/>
                  </a:cxn>
                  <a:cxn ang="0">
                    <a:pos x="220" y="9"/>
                  </a:cxn>
                  <a:cxn ang="0">
                    <a:pos x="234" y="0"/>
                  </a:cxn>
                  <a:cxn ang="0">
                    <a:pos x="234" y="2"/>
                  </a:cxn>
                  <a:cxn ang="0">
                    <a:pos x="234" y="54"/>
                  </a:cxn>
                  <a:cxn ang="0">
                    <a:pos x="229" y="64"/>
                  </a:cxn>
                  <a:cxn ang="0">
                    <a:pos x="214" y="71"/>
                  </a:cxn>
                  <a:cxn ang="0">
                    <a:pos x="185" y="78"/>
                  </a:cxn>
                  <a:cxn ang="0">
                    <a:pos x="135" y="82"/>
                  </a:cxn>
                  <a:cxn ang="0">
                    <a:pos x="90" y="81"/>
                  </a:cxn>
                  <a:cxn ang="0">
                    <a:pos x="57" y="78"/>
                  </a:cxn>
                  <a:cxn ang="0">
                    <a:pos x="17" y="70"/>
                  </a:cxn>
                  <a:cxn ang="0">
                    <a:pos x="4" y="63"/>
                  </a:cxn>
                  <a:cxn ang="0">
                    <a:pos x="0" y="54"/>
                  </a:cxn>
                  <a:cxn ang="0">
                    <a:pos x="1" y="3"/>
                  </a:cxn>
                  <a:cxn ang="0">
                    <a:pos x="1" y="1"/>
                  </a:cxn>
                  <a:cxn ang="0">
                    <a:pos x="156" y="47"/>
                  </a:cxn>
                  <a:cxn ang="0">
                    <a:pos x="157" y="47"/>
                  </a:cxn>
                  <a:cxn ang="0">
                    <a:pos x="193" y="43"/>
                  </a:cxn>
                  <a:cxn ang="0">
                    <a:pos x="216" y="37"/>
                  </a:cxn>
                  <a:cxn ang="0">
                    <a:pos x="219" y="30"/>
                  </a:cxn>
                  <a:cxn ang="0">
                    <a:pos x="212" y="27"/>
                  </a:cxn>
                  <a:cxn ang="0">
                    <a:pos x="182" y="33"/>
                  </a:cxn>
                  <a:cxn ang="0">
                    <a:pos x="156" y="36"/>
                  </a:cxn>
                  <a:cxn ang="0">
                    <a:pos x="151" y="41"/>
                  </a:cxn>
                  <a:cxn ang="0">
                    <a:pos x="156" y="47"/>
                  </a:cxn>
                </a:cxnLst>
                <a:rect l="0" t="0" r="r" b="b"/>
                <a:pathLst>
                  <a:path w="234" h="82">
                    <a:moveTo>
                      <a:pt x="1" y="1"/>
                    </a:moveTo>
                    <a:cubicBezTo>
                      <a:pt x="8" y="9"/>
                      <a:pt x="19" y="11"/>
                      <a:pt x="29" y="14"/>
                    </a:cubicBezTo>
                    <a:cubicBezTo>
                      <a:pt x="41" y="17"/>
                      <a:pt x="53" y="18"/>
                      <a:pt x="65" y="19"/>
                    </a:cubicBezTo>
                    <a:cubicBezTo>
                      <a:pt x="78" y="20"/>
                      <a:pt x="91" y="21"/>
                      <a:pt x="103" y="22"/>
                    </a:cubicBezTo>
                    <a:cubicBezTo>
                      <a:pt x="112" y="22"/>
                      <a:pt x="120" y="22"/>
                      <a:pt x="129" y="22"/>
                    </a:cubicBezTo>
                    <a:cubicBezTo>
                      <a:pt x="148" y="21"/>
                      <a:pt x="168" y="20"/>
                      <a:pt x="188" y="17"/>
                    </a:cubicBezTo>
                    <a:cubicBezTo>
                      <a:pt x="199" y="15"/>
                      <a:pt x="209" y="13"/>
                      <a:pt x="220" y="9"/>
                    </a:cubicBezTo>
                    <a:cubicBezTo>
                      <a:pt x="225" y="7"/>
                      <a:pt x="230" y="5"/>
                      <a:pt x="234" y="0"/>
                    </a:cubicBezTo>
                    <a:cubicBezTo>
                      <a:pt x="234" y="1"/>
                      <a:pt x="234" y="2"/>
                      <a:pt x="234" y="2"/>
                    </a:cubicBezTo>
                    <a:cubicBezTo>
                      <a:pt x="234" y="19"/>
                      <a:pt x="234" y="36"/>
                      <a:pt x="234" y="54"/>
                    </a:cubicBezTo>
                    <a:cubicBezTo>
                      <a:pt x="234" y="58"/>
                      <a:pt x="232" y="61"/>
                      <a:pt x="229" y="64"/>
                    </a:cubicBezTo>
                    <a:cubicBezTo>
                      <a:pt x="225" y="68"/>
                      <a:pt x="219" y="70"/>
                      <a:pt x="214" y="71"/>
                    </a:cubicBezTo>
                    <a:cubicBezTo>
                      <a:pt x="205" y="74"/>
                      <a:pt x="195" y="76"/>
                      <a:pt x="185" y="78"/>
                    </a:cubicBezTo>
                    <a:cubicBezTo>
                      <a:pt x="168" y="80"/>
                      <a:pt x="151" y="81"/>
                      <a:pt x="135" y="82"/>
                    </a:cubicBezTo>
                    <a:cubicBezTo>
                      <a:pt x="120" y="82"/>
                      <a:pt x="105" y="82"/>
                      <a:pt x="90" y="81"/>
                    </a:cubicBezTo>
                    <a:cubicBezTo>
                      <a:pt x="79" y="80"/>
                      <a:pt x="68" y="80"/>
                      <a:pt x="57" y="78"/>
                    </a:cubicBezTo>
                    <a:cubicBezTo>
                      <a:pt x="43" y="77"/>
                      <a:pt x="30" y="75"/>
                      <a:pt x="17" y="70"/>
                    </a:cubicBezTo>
                    <a:cubicBezTo>
                      <a:pt x="12" y="68"/>
                      <a:pt x="7" y="66"/>
                      <a:pt x="4" y="63"/>
                    </a:cubicBezTo>
                    <a:cubicBezTo>
                      <a:pt x="2" y="60"/>
                      <a:pt x="0" y="58"/>
                      <a:pt x="0" y="54"/>
                    </a:cubicBezTo>
                    <a:cubicBezTo>
                      <a:pt x="1" y="37"/>
                      <a:pt x="1" y="20"/>
                      <a:pt x="1" y="3"/>
                    </a:cubicBezTo>
                    <a:cubicBezTo>
                      <a:pt x="1" y="2"/>
                      <a:pt x="1" y="1"/>
                      <a:pt x="1" y="1"/>
                    </a:cubicBezTo>
                    <a:close/>
                    <a:moveTo>
                      <a:pt x="156" y="47"/>
                    </a:moveTo>
                    <a:cubicBezTo>
                      <a:pt x="156" y="47"/>
                      <a:pt x="156" y="47"/>
                      <a:pt x="157" y="47"/>
                    </a:cubicBezTo>
                    <a:cubicBezTo>
                      <a:pt x="169" y="46"/>
                      <a:pt x="181" y="44"/>
                      <a:pt x="193" y="43"/>
                    </a:cubicBezTo>
                    <a:cubicBezTo>
                      <a:pt x="201" y="42"/>
                      <a:pt x="208" y="40"/>
                      <a:pt x="216" y="37"/>
                    </a:cubicBezTo>
                    <a:cubicBezTo>
                      <a:pt x="218" y="36"/>
                      <a:pt x="220" y="33"/>
                      <a:pt x="219" y="30"/>
                    </a:cubicBezTo>
                    <a:cubicBezTo>
                      <a:pt x="218" y="27"/>
                      <a:pt x="215" y="26"/>
                      <a:pt x="212" y="27"/>
                    </a:cubicBezTo>
                    <a:cubicBezTo>
                      <a:pt x="202" y="30"/>
                      <a:pt x="192" y="32"/>
                      <a:pt x="182" y="33"/>
                    </a:cubicBezTo>
                    <a:cubicBezTo>
                      <a:pt x="174" y="34"/>
                      <a:pt x="165" y="35"/>
                      <a:pt x="156" y="36"/>
                    </a:cubicBezTo>
                    <a:cubicBezTo>
                      <a:pt x="153" y="36"/>
                      <a:pt x="151" y="39"/>
                      <a:pt x="151" y="41"/>
                    </a:cubicBezTo>
                    <a:cubicBezTo>
                      <a:pt x="151" y="44"/>
                      <a:pt x="154" y="47"/>
                      <a:pt x="156" y="47"/>
                    </a:cubicBezTo>
                    <a:close/>
                  </a:path>
                </a:pathLst>
              </a:custGeom>
              <a:solidFill>
                <a:srgbClr val="FFFFFF"/>
              </a:solidFill>
              <a:ln w="9525">
                <a:noFill/>
                <a:round/>
                <a:headEnd/>
                <a:tailEnd/>
              </a:ln>
            </p:spPr>
            <p:txBody>
              <a:bodyPr/>
              <a:lstStyle/>
              <a:p>
                <a:pPr>
                  <a:defRPr/>
                </a:pPr>
                <a:endParaRPr lang="en-US" sz="1200" kern="0">
                  <a:solidFill>
                    <a:srgbClr val="58595B"/>
                  </a:solidFill>
                </a:endParaRPr>
              </a:p>
            </p:txBody>
          </p:sp>
          <p:sp>
            <p:nvSpPr>
              <p:cNvPr id="91" name="Freeform 428">
                <a:extLst>
                  <a:ext uri="{FF2B5EF4-FFF2-40B4-BE49-F238E27FC236}">
                    <a16:creationId xmlns="" xmlns:a16="http://schemas.microsoft.com/office/drawing/2014/main" id="{5F2043DA-BAAA-4FBF-BCA5-E032F7AA2C5C}"/>
                  </a:ext>
                </a:extLst>
              </p:cNvPr>
              <p:cNvSpPr>
                <a:spLocks/>
              </p:cNvSpPr>
              <p:nvPr/>
            </p:nvSpPr>
            <p:spPr bwMode="auto">
              <a:xfrm>
                <a:off x="8277079" y="4306650"/>
                <a:ext cx="416567" cy="65271"/>
              </a:xfrm>
              <a:custGeom>
                <a:avLst/>
                <a:gdLst/>
                <a:ahLst/>
                <a:cxnLst>
                  <a:cxn ang="0">
                    <a:pos x="212" y="17"/>
                  </a:cxn>
                  <a:cxn ang="0">
                    <a:pos x="208" y="20"/>
                  </a:cxn>
                  <a:cxn ang="0">
                    <a:pos x="187" y="26"/>
                  </a:cxn>
                  <a:cxn ang="0">
                    <a:pos x="147" y="31"/>
                  </a:cxn>
                  <a:cxn ang="0">
                    <a:pos x="97" y="33"/>
                  </a:cxn>
                  <a:cxn ang="0">
                    <a:pos x="37" y="28"/>
                  </a:cxn>
                  <a:cxn ang="0">
                    <a:pos x="8" y="21"/>
                  </a:cxn>
                  <a:cxn ang="0">
                    <a:pos x="3" y="19"/>
                  </a:cxn>
                  <a:cxn ang="0">
                    <a:pos x="3" y="15"/>
                  </a:cxn>
                  <a:cxn ang="0">
                    <a:pos x="10" y="11"/>
                  </a:cxn>
                  <a:cxn ang="0">
                    <a:pos x="40" y="5"/>
                  </a:cxn>
                  <a:cxn ang="0">
                    <a:pos x="87" y="1"/>
                  </a:cxn>
                  <a:cxn ang="0">
                    <a:pos x="139" y="2"/>
                  </a:cxn>
                  <a:cxn ang="0">
                    <a:pos x="182" y="6"/>
                  </a:cxn>
                  <a:cxn ang="0">
                    <a:pos x="206" y="13"/>
                  </a:cxn>
                  <a:cxn ang="0">
                    <a:pos x="212" y="17"/>
                  </a:cxn>
                </a:cxnLst>
                <a:rect l="0" t="0" r="r" b="b"/>
                <a:pathLst>
                  <a:path w="212" h="33">
                    <a:moveTo>
                      <a:pt x="212" y="17"/>
                    </a:moveTo>
                    <a:cubicBezTo>
                      <a:pt x="211" y="18"/>
                      <a:pt x="209" y="19"/>
                      <a:pt x="208" y="20"/>
                    </a:cubicBezTo>
                    <a:cubicBezTo>
                      <a:pt x="201" y="23"/>
                      <a:pt x="194" y="25"/>
                      <a:pt x="187" y="26"/>
                    </a:cubicBezTo>
                    <a:cubicBezTo>
                      <a:pt x="174" y="29"/>
                      <a:pt x="161" y="30"/>
                      <a:pt x="147" y="31"/>
                    </a:cubicBezTo>
                    <a:cubicBezTo>
                      <a:pt x="131" y="33"/>
                      <a:pt x="114" y="33"/>
                      <a:pt x="97" y="33"/>
                    </a:cubicBezTo>
                    <a:cubicBezTo>
                      <a:pt x="77" y="33"/>
                      <a:pt x="57" y="31"/>
                      <a:pt x="37" y="28"/>
                    </a:cubicBezTo>
                    <a:cubicBezTo>
                      <a:pt x="27" y="27"/>
                      <a:pt x="17" y="25"/>
                      <a:pt x="8" y="21"/>
                    </a:cubicBezTo>
                    <a:cubicBezTo>
                      <a:pt x="6" y="21"/>
                      <a:pt x="5" y="20"/>
                      <a:pt x="3" y="19"/>
                    </a:cubicBezTo>
                    <a:cubicBezTo>
                      <a:pt x="0" y="17"/>
                      <a:pt x="0" y="16"/>
                      <a:pt x="3" y="15"/>
                    </a:cubicBezTo>
                    <a:cubicBezTo>
                      <a:pt x="5" y="13"/>
                      <a:pt x="8" y="12"/>
                      <a:pt x="10" y="11"/>
                    </a:cubicBezTo>
                    <a:cubicBezTo>
                      <a:pt x="20" y="8"/>
                      <a:pt x="30" y="6"/>
                      <a:pt x="40" y="5"/>
                    </a:cubicBezTo>
                    <a:cubicBezTo>
                      <a:pt x="56" y="3"/>
                      <a:pt x="71" y="1"/>
                      <a:pt x="87" y="1"/>
                    </a:cubicBezTo>
                    <a:cubicBezTo>
                      <a:pt x="105" y="0"/>
                      <a:pt x="122" y="1"/>
                      <a:pt x="139" y="2"/>
                    </a:cubicBezTo>
                    <a:cubicBezTo>
                      <a:pt x="154" y="2"/>
                      <a:pt x="168" y="4"/>
                      <a:pt x="182" y="6"/>
                    </a:cubicBezTo>
                    <a:cubicBezTo>
                      <a:pt x="190" y="8"/>
                      <a:pt x="198" y="10"/>
                      <a:pt x="206" y="13"/>
                    </a:cubicBezTo>
                    <a:cubicBezTo>
                      <a:pt x="208" y="14"/>
                      <a:pt x="211" y="15"/>
                      <a:pt x="212" y="17"/>
                    </a:cubicBezTo>
                    <a:close/>
                  </a:path>
                </a:pathLst>
              </a:custGeom>
              <a:noFill/>
              <a:ln w="9525">
                <a:noFill/>
                <a:round/>
                <a:headEnd/>
                <a:tailEnd/>
              </a:ln>
            </p:spPr>
            <p:txBody>
              <a:bodyPr/>
              <a:lstStyle/>
              <a:p>
                <a:pPr>
                  <a:defRPr/>
                </a:pPr>
                <a:endParaRPr lang="en-US" sz="1200" kern="0">
                  <a:solidFill>
                    <a:srgbClr val="58595B"/>
                  </a:solidFill>
                </a:endParaRPr>
              </a:p>
            </p:txBody>
          </p:sp>
        </p:grpSp>
        <p:grpSp>
          <p:nvGrpSpPr>
            <p:cNvPr id="76" name="Group 175">
              <a:extLst>
                <a:ext uri="{FF2B5EF4-FFF2-40B4-BE49-F238E27FC236}">
                  <a16:creationId xmlns="" xmlns:a16="http://schemas.microsoft.com/office/drawing/2014/main" id="{50BFDA8E-5BE9-46E7-81CE-F3036D251265}"/>
                </a:ext>
              </a:extLst>
            </p:cNvPr>
            <p:cNvGrpSpPr>
              <a:grpSpLocks/>
            </p:cNvGrpSpPr>
            <p:nvPr/>
          </p:nvGrpSpPr>
          <p:grpSpPr bwMode="auto">
            <a:xfrm>
              <a:off x="6884402" y="1845732"/>
              <a:ext cx="330405" cy="423301"/>
              <a:chOff x="4147235" y="4932747"/>
              <a:chExt cx="1036952" cy="1328496"/>
            </a:xfrm>
          </p:grpSpPr>
          <p:grpSp>
            <p:nvGrpSpPr>
              <p:cNvPr id="77" name="Group 76">
                <a:extLst>
                  <a:ext uri="{FF2B5EF4-FFF2-40B4-BE49-F238E27FC236}">
                    <a16:creationId xmlns="" xmlns:a16="http://schemas.microsoft.com/office/drawing/2014/main" id="{C952DC53-1911-468D-BBA8-578F5525EA6E}"/>
                  </a:ext>
                </a:extLst>
              </p:cNvPr>
              <p:cNvGrpSpPr/>
              <p:nvPr/>
            </p:nvGrpSpPr>
            <p:grpSpPr>
              <a:xfrm>
                <a:off x="4147235" y="4932747"/>
                <a:ext cx="1036952" cy="1328496"/>
                <a:chOff x="4147235" y="4932747"/>
                <a:chExt cx="1036952" cy="1328496"/>
              </a:xfrm>
              <a:solidFill>
                <a:srgbClr val="FFFFFF"/>
              </a:solidFill>
            </p:grpSpPr>
            <p:sp>
              <p:nvSpPr>
                <p:cNvPr id="86" name="Freeform 940">
                  <a:extLst>
                    <a:ext uri="{FF2B5EF4-FFF2-40B4-BE49-F238E27FC236}">
                      <a16:creationId xmlns="" xmlns:a16="http://schemas.microsoft.com/office/drawing/2014/main" id="{9E436A10-EBDD-4A42-9432-E3109EF027B6}"/>
                    </a:ext>
                  </a:extLst>
                </p:cNvPr>
                <p:cNvSpPr>
                  <a:spLocks noEditPoints="1"/>
                </p:cNvSpPr>
                <p:nvPr/>
              </p:nvSpPr>
              <p:spPr bwMode="gray">
                <a:xfrm>
                  <a:off x="4147235" y="4932747"/>
                  <a:ext cx="1036952" cy="1328496"/>
                </a:xfrm>
                <a:custGeom>
                  <a:avLst/>
                  <a:gdLst/>
                  <a:ahLst/>
                  <a:cxnLst>
                    <a:cxn ang="0">
                      <a:pos x="297" y="135"/>
                    </a:cxn>
                    <a:cxn ang="0">
                      <a:pos x="297" y="198"/>
                    </a:cxn>
                    <a:cxn ang="0">
                      <a:pos x="276" y="281"/>
                    </a:cxn>
                    <a:cxn ang="0">
                      <a:pos x="238" y="332"/>
                    </a:cxn>
                    <a:cxn ang="0">
                      <a:pos x="151" y="395"/>
                    </a:cxn>
                    <a:cxn ang="0">
                      <a:pos x="147" y="396"/>
                    </a:cxn>
                    <a:cxn ang="0">
                      <a:pos x="69" y="342"/>
                    </a:cxn>
                    <a:cxn ang="0">
                      <a:pos x="10" y="255"/>
                    </a:cxn>
                    <a:cxn ang="0">
                      <a:pos x="0" y="198"/>
                    </a:cxn>
                    <a:cxn ang="0">
                      <a:pos x="0" y="66"/>
                    </a:cxn>
                    <a:cxn ang="0">
                      <a:pos x="2" y="62"/>
                    </a:cxn>
                    <a:cxn ang="0">
                      <a:pos x="147" y="1"/>
                    </a:cxn>
                    <a:cxn ang="0">
                      <a:pos x="151" y="1"/>
                    </a:cxn>
                    <a:cxn ang="0">
                      <a:pos x="295" y="62"/>
                    </a:cxn>
                    <a:cxn ang="0">
                      <a:pos x="298" y="66"/>
                    </a:cxn>
                    <a:cxn ang="0">
                      <a:pos x="297" y="135"/>
                    </a:cxn>
                    <a:cxn ang="0">
                      <a:pos x="63" y="167"/>
                    </a:cxn>
                    <a:cxn ang="0">
                      <a:pos x="64" y="169"/>
                    </a:cxn>
                    <a:cxn ang="0">
                      <a:pos x="97" y="263"/>
                    </a:cxn>
                    <a:cxn ang="0">
                      <a:pos x="100" y="265"/>
                    </a:cxn>
                    <a:cxn ang="0">
                      <a:pos x="197" y="265"/>
                    </a:cxn>
                    <a:cxn ang="0">
                      <a:pos x="201" y="263"/>
                    </a:cxn>
                    <a:cxn ang="0">
                      <a:pos x="233" y="169"/>
                    </a:cxn>
                    <a:cxn ang="0">
                      <a:pos x="234" y="167"/>
                    </a:cxn>
                    <a:cxn ang="0">
                      <a:pos x="230" y="169"/>
                    </a:cxn>
                    <a:cxn ang="0">
                      <a:pos x="187" y="200"/>
                    </a:cxn>
                    <a:cxn ang="0">
                      <a:pos x="174" y="197"/>
                    </a:cxn>
                    <a:cxn ang="0">
                      <a:pos x="173" y="195"/>
                    </a:cxn>
                    <a:cxn ang="0">
                      <a:pos x="156" y="155"/>
                    </a:cxn>
                    <a:cxn ang="0">
                      <a:pos x="149" y="137"/>
                    </a:cxn>
                    <a:cxn ang="0">
                      <a:pos x="147" y="140"/>
                    </a:cxn>
                    <a:cxn ang="0">
                      <a:pos x="123" y="196"/>
                    </a:cxn>
                    <a:cxn ang="0">
                      <a:pos x="109" y="200"/>
                    </a:cxn>
                    <a:cxn ang="0">
                      <a:pos x="88" y="185"/>
                    </a:cxn>
                    <a:cxn ang="0">
                      <a:pos x="63" y="167"/>
                    </a:cxn>
                    <a:cxn ang="0">
                      <a:pos x="136" y="109"/>
                    </a:cxn>
                    <a:cxn ang="0">
                      <a:pos x="149" y="122"/>
                    </a:cxn>
                    <a:cxn ang="0">
                      <a:pos x="161" y="109"/>
                    </a:cxn>
                    <a:cxn ang="0">
                      <a:pos x="149" y="97"/>
                    </a:cxn>
                    <a:cxn ang="0">
                      <a:pos x="136" y="109"/>
                    </a:cxn>
                    <a:cxn ang="0">
                      <a:pos x="57" y="129"/>
                    </a:cxn>
                    <a:cxn ang="0">
                      <a:pos x="44" y="142"/>
                    </a:cxn>
                    <a:cxn ang="0">
                      <a:pos x="57" y="155"/>
                    </a:cxn>
                    <a:cxn ang="0">
                      <a:pos x="70" y="142"/>
                    </a:cxn>
                    <a:cxn ang="0">
                      <a:pos x="57" y="129"/>
                    </a:cxn>
                    <a:cxn ang="0">
                      <a:pos x="253" y="142"/>
                    </a:cxn>
                    <a:cxn ang="0">
                      <a:pos x="241" y="129"/>
                    </a:cxn>
                    <a:cxn ang="0">
                      <a:pos x="228" y="142"/>
                    </a:cxn>
                    <a:cxn ang="0">
                      <a:pos x="240" y="155"/>
                    </a:cxn>
                    <a:cxn ang="0">
                      <a:pos x="253" y="142"/>
                    </a:cxn>
                  </a:cxnLst>
                  <a:rect l="0" t="0" r="r" b="b"/>
                  <a:pathLst>
                    <a:path w="298" h="396">
                      <a:moveTo>
                        <a:pt x="297" y="135"/>
                      </a:moveTo>
                      <a:cubicBezTo>
                        <a:pt x="297" y="156"/>
                        <a:pt x="298" y="177"/>
                        <a:pt x="297" y="198"/>
                      </a:cubicBezTo>
                      <a:cubicBezTo>
                        <a:pt x="297" y="227"/>
                        <a:pt x="290" y="255"/>
                        <a:pt x="276" y="281"/>
                      </a:cubicBezTo>
                      <a:cubicBezTo>
                        <a:pt x="266" y="300"/>
                        <a:pt x="253" y="317"/>
                        <a:pt x="238" y="332"/>
                      </a:cubicBezTo>
                      <a:cubicBezTo>
                        <a:pt x="213" y="358"/>
                        <a:pt x="183" y="379"/>
                        <a:pt x="151" y="395"/>
                      </a:cubicBezTo>
                      <a:cubicBezTo>
                        <a:pt x="149" y="396"/>
                        <a:pt x="148" y="396"/>
                        <a:pt x="147" y="396"/>
                      </a:cubicBezTo>
                      <a:cubicBezTo>
                        <a:pt x="118" y="381"/>
                        <a:pt x="92" y="364"/>
                        <a:pt x="69" y="342"/>
                      </a:cubicBezTo>
                      <a:cubicBezTo>
                        <a:pt x="43" y="317"/>
                        <a:pt x="22" y="289"/>
                        <a:pt x="10" y="255"/>
                      </a:cubicBezTo>
                      <a:cubicBezTo>
                        <a:pt x="3" y="236"/>
                        <a:pt x="0" y="217"/>
                        <a:pt x="0" y="198"/>
                      </a:cubicBezTo>
                      <a:cubicBezTo>
                        <a:pt x="0" y="154"/>
                        <a:pt x="0" y="110"/>
                        <a:pt x="0" y="66"/>
                      </a:cubicBezTo>
                      <a:cubicBezTo>
                        <a:pt x="0" y="64"/>
                        <a:pt x="0" y="63"/>
                        <a:pt x="2" y="62"/>
                      </a:cubicBezTo>
                      <a:cubicBezTo>
                        <a:pt x="50" y="42"/>
                        <a:pt x="99" y="21"/>
                        <a:pt x="147" y="1"/>
                      </a:cubicBezTo>
                      <a:cubicBezTo>
                        <a:pt x="148" y="0"/>
                        <a:pt x="149" y="0"/>
                        <a:pt x="151" y="1"/>
                      </a:cubicBezTo>
                      <a:cubicBezTo>
                        <a:pt x="199" y="21"/>
                        <a:pt x="247" y="42"/>
                        <a:pt x="295" y="62"/>
                      </a:cubicBezTo>
                      <a:cubicBezTo>
                        <a:pt x="297" y="63"/>
                        <a:pt x="298" y="64"/>
                        <a:pt x="298" y="66"/>
                      </a:cubicBezTo>
                      <a:cubicBezTo>
                        <a:pt x="297" y="89"/>
                        <a:pt x="297" y="112"/>
                        <a:pt x="297" y="135"/>
                      </a:cubicBezTo>
                      <a:close/>
                      <a:moveTo>
                        <a:pt x="63" y="167"/>
                      </a:moveTo>
                      <a:cubicBezTo>
                        <a:pt x="63" y="168"/>
                        <a:pt x="63" y="168"/>
                        <a:pt x="64" y="169"/>
                      </a:cubicBezTo>
                      <a:cubicBezTo>
                        <a:pt x="75" y="200"/>
                        <a:pt x="86" y="232"/>
                        <a:pt x="97" y="263"/>
                      </a:cubicBezTo>
                      <a:cubicBezTo>
                        <a:pt x="97" y="265"/>
                        <a:pt x="98" y="265"/>
                        <a:pt x="100" y="265"/>
                      </a:cubicBezTo>
                      <a:cubicBezTo>
                        <a:pt x="132" y="265"/>
                        <a:pt x="165" y="265"/>
                        <a:pt x="197" y="265"/>
                      </a:cubicBezTo>
                      <a:cubicBezTo>
                        <a:pt x="199" y="265"/>
                        <a:pt x="200" y="265"/>
                        <a:pt x="201" y="263"/>
                      </a:cubicBezTo>
                      <a:cubicBezTo>
                        <a:pt x="212" y="232"/>
                        <a:pt x="223" y="200"/>
                        <a:pt x="233" y="169"/>
                      </a:cubicBezTo>
                      <a:cubicBezTo>
                        <a:pt x="234" y="169"/>
                        <a:pt x="234" y="168"/>
                        <a:pt x="234" y="167"/>
                      </a:cubicBezTo>
                      <a:cubicBezTo>
                        <a:pt x="233" y="168"/>
                        <a:pt x="231" y="169"/>
                        <a:pt x="230" y="169"/>
                      </a:cubicBezTo>
                      <a:cubicBezTo>
                        <a:pt x="216" y="180"/>
                        <a:pt x="202" y="190"/>
                        <a:pt x="187" y="200"/>
                      </a:cubicBezTo>
                      <a:cubicBezTo>
                        <a:pt x="182" y="204"/>
                        <a:pt x="177" y="203"/>
                        <a:pt x="174" y="197"/>
                      </a:cubicBezTo>
                      <a:cubicBezTo>
                        <a:pt x="174" y="196"/>
                        <a:pt x="174" y="196"/>
                        <a:pt x="173" y="195"/>
                      </a:cubicBezTo>
                      <a:cubicBezTo>
                        <a:pt x="168" y="182"/>
                        <a:pt x="162" y="168"/>
                        <a:pt x="156" y="155"/>
                      </a:cubicBezTo>
                      <a:cubicBezTo>
                        <a:pt x="154" y="149"/>
                        <a:pt x="151" y="143"/>
                        <a:pt x="149" y="137"/>
                      </a:cubicBezTo>
                      <a:cubicBezTo>
                        <a:pt x="148" y="138"/>
                        <a:pt x="148" y="139"/>
                        <a:pt x="147" y="140"/>
                      </a:cubicBezTo>
                      <a:cubicBezTo>
                        <a:pt x="139" y="158"/>
                        <a:pt x="131" y="177"/>
                        <a:pt x="123" y="196"/>
                      </a:cubicBezTo>
                      <a:cubicBezTo>
                        <a:pt x="120" y="203"/>
                        <a:pt x="115" y="204"/>
                        <a:pt x="109" y="200"/>
                      </a:cubicBezTo>
                      <a:cubicBezTo>
                        <a:pt x="102" y="195"/>
                        <a:pt x="95" y="190"/>
                        <a:pt x="88" y="185"/>
                      </a:cubicBezTo>
                      <a:cubicBezTo>
                        <a:pt x="80" y="179"/>
                        <a:pt x="72" y="173"/>
                        <a:pt x="63" y="167"/>
                      </a:cubicBezTo>
                      <a:close/>
                      <a:moveTo>
                        <a:pt x="136" y="109"/>
                      </a:moveTo>
                      <a:cubicBezTo>
                        <a:pt x="136" y="116"/>
                        <a:pt x="142" y="122"/>
                        <a:pt x="149" y="122"/>
                      </a:cubicBezTo>
                      <a:cubicBezTo>
                        <a:pt x="156" y="122"/>
                        <a:pt x="161" y="116"/>
                        <a:pt x="161" y="109"/>
                      </a:cubicBezTo>
                      <a:cubicBezTo>
                        <a:pt x="161" y="103"/>
                        <a:pt x="155" y="97"/>
                        <a:pt x="149" y="97"/>
                      </a:cubicBezTo>
                      <a:cubicBezTo>
                        <a:pt x="142" y="97"/>
                        <a:pt x="136" y="102"/>
                        <a:pt x="136" y="109"/>
                      </a:cubicBezTo>
                      <a:close/>
                      <a:moveTo>
                        <a:pt x="57" y="129"/>
                      </a:moveTo>
                      <a:cubicBezTo>
                        <a:pt x="50" y="129"/>
                        <a:pt x="44" y="135"/>
                        <a:pt x="44" y="142"/>
                      </a:cubicBezTo>
                      <a:cubicBezTo>
                        <a:pt x="44" y="149"/>
                        <a:pt x="50" y="155"/>
                        <a:pt x="57" y="155"/>
                      </a:cubicBezTo>
                      <a:cubicBezTo>
                        <a:pt x="64" y="155"/>
                        <a:pt x="70" y="149"/>
                        <a:pt x="70" y="142"/>
                      </a:cubicBezTo>
                      <a:cubicBezTo>
                        <a:pt x="70" y="135"/>
                        <a:pt x="64" y="129"/>
                        <a:pt x="57" y="129"/>
                      </a:cubicBezTo>
                      <a:close/>
                      <a:moveTo>
                        <a:pt x="253" y="142"/>
                      </a:moveTo>
                      <a:cubicBezTo>
                        <a:pt x="253" y="135"/>
                        <a:pt x="248" y="129"/>
                        <a:pt x="241" y="129"/>
                      </a:cubicBezTo>
                      <a:cubicBezTo>
                        <a:pt x="234" y="129"/>
                        <a:pt x="228" y="135"/>
                        <a:pt x="228" y="142"/>
                      </a:cubicBezTo>
                      <a:cubicBezTo>
                        <a:pt x="228" y="149"/>
                        <a:pt x="234" y="155"/>
                        <a:pt x="240" y="155"/>
                      </a:cubicBezTo>
                      <a:cubicBezTo>
                        <a:pt x="247" y="155"/>
                        <a:pt x="253" y="149"/>
                        <a:pt x="253" y="142"/>
                      </a:cubicBezTo>
                      <a:close/>
                    </a:path>
                  </a:pathLst>
                </a:custGeom>
                <a:grpFill/>
                <a:ln w="12700" cmpd="sng">
                  <a:solidFill>
                    <a:srgbClr val="374A58"/>
                  </a:solidFill>
                  <a:round/>
                  <a:headEnd/>
                  <a:tailEnd/>
                </a:ln>
              </p:spPr>
              <p:txBody>
                <a:bodyPr/>
                <a:lstStyle/>
                <a:p>
                  <a:pPr eaLnBrk="1" hangingPunct="1">
                    <a:defRPr/>
                  </a:pPr>
                  <a:endParaRPr lang="en-US" sz="1200" kern="0">
                    <a:solidFill>
                      <a:srgbClr val="5F5F5F"/>
                    </a:solidFill>
                    <a:latin typeface="Arial" charset="0"/>
                    <a:cs typeface="Arial" charset="0"/>
                  </a:endParaRPr>
                </a:p>
              </p:txBody>
            </p:sp>
            <p:sp>
              <p:nvSpPr>
                <p:cNvPr id="87" name="Rectangle 86">
                  <a:extLst>
                    <a:ext uri="{FF2B5EF4-FFF2-40B4-BE49-F238E27FC236}">
                      <a16:creationId xmlns="" xmlns:a16="http://schemas.microsoft.com/office/drawing/2014/main" id="{48D97D52-1CAD-4D13-8536-B34C8E9920AE}"/>
                    </a:ext>
                  </a:extLst>
                </p:cNvPr>
                <p:cNvSpPr/>
                <p:nvPr/>
              </p:nvSpPr>
              <p:spPr bwMode="gray">
                <a:xfrm>
                  <a:off x="4257696" y="5184492"/>
                  <a:ext cx="791161" cy="718333"/>
                </a:xfrm>
                <a:prstGeom prst="rect">
                  <a:avLst/>
                </a:prstGeom>
                <a:grpFill/>
                <a:ln w="15875" cap="flat" cmpd="sng" algn="ctr">
                  <a:noFill/>
                  <a:prstDash val="solid"/>
                  <a:miter lim="800000"/>
                </a:ln>
                <a:effectLst/>
              </p:spPr>
              <p:txBody>
                <a:bodyPr anchor="ctr"/>
                <a:lstStyle/>
                <a:p>
                  <a:pPr algn="ctr">
                    <a:lnSpc>
                      <a:spcPct val="90000"/>
                    </a:lnSpc>
                    <a:defRPr/>
                  </a:pPr>
                  <a:endParaRPr lang="en-US" sz="1200" kern="0" dirty="0">
                    <a:solidFill>
                      <a:srgbClr val="FFFFFF"/>
                    </a:solidFill>
                  </a:endParaRPr>
                </a:p>
              </p:txBody>
            </p:sp>
          </p:grpSp>
          <p:grpSp>
            <p:nvGrpSpPr>
              <p:cNvPr id="78" name="Group 77">
                <a:extLst>
                  <a:ext uri="{FF2B5EF4-FFF2-40B4-BE49-F238E27FC236}">
                    <a16:creationId xmlns="" xmlns:a16="http://schemas.microsoft.com/office/drawing/2014/main" id="{E2636762-B3AB-424D-9B4F-1265190C693F}"/>
                  </a:ext>
                </a:extLst>
              </p:cNvPr>
              <p:cNvGrpSpPr/>
              <p:nvPr/>
            </p:nvGrpSpPr>
            <p:grpSpPr>
              <a:xfrm>
                <a:off x="4294875" y="5141009"/>
                <a:ext cx="720852" cy="662108"/>
                <a:chOff x="5305049" y="4028791"/>
                <a:chExt cx="872231" cy="801151"/>
              </a:xfrm>
              <a:solidFill>
                <a:srgbClr val="F80000"/>
              </a:solidFill>
            </p:grpSpPr>
            <p:sp>
              <p:nvSpPr>
                <p:cNvPr id="79" name="Freeform 718">
                  <a:extLst>
                    <a:ext uri="{FF2B5EF4-FFF2-40B4-BE49-F238E27FC236}">
                      <a16:creationId xmlns="" xmlns:a16="http://schemas.microsoft.com/office/drawing/2014/main" id="{928C4E91-1D1F-4151-B8B8-3DEC9DF8A977}"/>
                    </a:ext>
                  </a:extLst>
                </p:cNvPr>
                <p:cNvSpPr>
                  <a:spLocks noEditPoints="1"/>
                </p:cNvSpPr>
                <p:nvPr/>
              </p:nvSpPr>
              <p:spPr bwMode="auto">
                <a:xfrm>
                  <a:off x="5305049" y="4526279"/>
                  <a:ext cx="872231" cy="303663"/>
                </a:xfrm>
                <a:custGeom>
                  <a:avLst/>
                  <a:gdLst/>
                  <a:ahLst/>
                  <a:cxnLst>
                    <a:cxn ang="0">
                      <a:pos x="81" y="114"/>
                    </a:cxn>
                    <a:cxn ang="0">
                      <a:pos x="38" y="114"/>
                    </a:cxn>
                    <a:cxn ang="0">
                      <a:pos x="38" y="121"/>
                    </a:cxn>
                    <a:cxn ang="0">
                      <a:pos x="42" y="121"/>
                    </a:cxn>
                    <a:cxn ang="0">
                      <a:pos x="364" y="121"/>
                    </a:cxn>
                    <a:cxn ang="0">
                      <a:pos x="368" y="117"/>
                    </a:cxn>
                    <a:cxn ang="0">
                      <a:pos x="368" y="114"/>
                    </a:cxn>
                    <a:cxn ang="0">
                      <a:pos x="325" y="114"/>
                    </a:cxn>
                    <a:cxn ang="0">
                      <a:pos x="325" y="12"/>
                    </a:cxn>
                    <a:cxn ang="0">
                      <a:pos x="332" y="12"/>
                    </a:cxn>
                    <a:cxn ang="0">
                      <a:pos x="332" y="2"/>
                    </a:cxn>
                    <a:cxn ang="0">
                      <a:pos x="334" y="0"/>
                    </a:cxn>
                    <a:cxn ang="0">
                      <a:pos x="402" y="0"/>
                    </a:cxn>
                    <a:cxn ang="0">
                      <a:pos x="404" y="0"/>
                    </a:cxn>
                    <a:cxn ang="0">
                      <a:pos x="404" y="16"/>
                    </a:cxn>
                    <a:cxn ang="0">
                      <a:pos x="392" y="16"/>
                    </a:cxn>
                    <a:cxn ang="0">
                      <a:pos x="392" y="120"/>
                    </a:cxn>
                    <a:cxn ang="0">
                      <a:pos x="404" y="120"/>
                    </a:cxn>
                    <a:cxn ang="0">
                      <a:pos x="404" y="141"/>
                    </a:cxn>
                    <a:cxn ang="0">
                      <a:pos x="0" y="141"/>
                    </a:cxn>
                    <a:cxn ang="0">
                      <a:pos x="0" y="131"/>
                    </a:cxn>
                    <a:cxn ang="0">
                      <a:pos x="0" y="120"/>
                    </a:cxn>
                    <a:cxn ang="0">
                      <a:pos x="12" y="120"/>
                    </a:cxn>
                    <a:cxn ang="0">
                      <a:pos x="12" y="16"/>
                    </a:cxn>
                    <a:cxn ang="0">
                      <a:pos x="0" y="16"/>
                    </a:cxn>
                    <a:cxn ang="0">
                      <a:pos x="0" y="8"/>
                    </a:cxn>
                    <a:cxn ang="0">
                      <a:pos x="0" y="0"/>
                    </a:cxn>
                    <a:cxn ang="0">
                      <a:pos x="73" y="0"/>
                    </a:cxn>
                    <a:cxn ang="0">
                      <a:pos x="73" y="12"/>
                    </a:cxn>
                    <a:cxn ang="0">
                      <a:pos x="81" y="12"/>
                    </a:cxn>
                    <a:cxn ang="0">
                      <a:pos x="81" y="114"/>
                    </a:cxn>
                    <a:cxn ang="0">
                      <a:pos x="368" y="99"/>
                    </a:cxn>
                    <a:cxn ang="0">
                      <a:pos x="368" y="96"/>
                    </a:cxn>
                    <a:cxn ang="0">
                      <a:pos x="368" y="67"/>
                    </a:cxn>
                    <a:cxn ang="0">
                      <a:pos x="366" y="63"/>
                    </a:cxn>
                    <a:cxn ang="0">
                      <a:pos x="351" y="63"/>
                    </a:cxn>
                    <a:cxn ang="0">
                      <a:pos x="349" y="66"/>
                    </a:cxn>
                    <a:cxn ang="0">
                      <a:pos x="350" y="96"/>
                    </a:cxn>
                    <a:cxn ang="0">
                      <a:pos x="350" y="99"/>
                    </a:cxn>
                    <a:cxn ang="0">
                      <a:pos x="368" y="99"/>
                    </a:cxn>
                    <a:cxn ang="0">
                      <a:pos x="57" y="99"/>
                    </a:cxn>
                    <a:cxn ang="0">
                      <a:pos x="57" y="96"/>
                    </a:cxn>
                    <a:cxn ang="0">
                      <a:pos x="57" y="67"/>
                    </a:cxn>
                    <a:cxn ang="0">
                      <a:pos x="54" y="63"/>
                    </a:cxn>
                    <a:cxn ang="0">
                      <a:pos x="40" y="63"/>
                    </a:cxn>
                    <a:cxn ang="0">
                      <a:pos x="38" y="66"/>
                    </a:cxn>
                    <a:cxn ang="0">
                      <a:pos x="38" y="96"/>
                    </a:cxn>
                    <a:cxn ang="0">
                      <a:pos x="38" y="99"/>
                    </a:cxn>
                    <a:cxn ang="0">
                      <a:pos x="57" y="99"/>
                    </a:cxn>
                  </a:cxnLst>
                  <a:rect l="0" t="0" r="r" b="b"/>
                  <a:pathLst>
                    <a:path w="404" h="141">
                      <a:moveTo>
                        <a:pt x="81" y="114"/>
                      </a:moveTo>
                      <a:cubicBezTo>
                        <a:pt x="67" y="114"/>
                        <a:pt x="53" y="114"/>
                        <a:pt x="38" y="114"/>
                      </a:cubicBezTo>
                      <a:cubicBezTo>
                        <a:pt x="38" y="117"/>
                        <a:pt x="38" y="119"/>
                        <a:pt x="38" y="121"/>
                      </a:cubicBezTo>
                      <a:cubicBezTo>
                        <a:pt x="40" y="121"/>
                        <a:pt x="41" y="121"/>
                        <a:pt x="42" y="121"/>
                      </a:cubicBezTo>
                      <a:cubicBezTo>
                        <a:pt x="150" y="121"/>
                        <a:pt x="257" y="121"/>
                        <a:pt x="364" y="121"/>
                      </a:cubicBezTo>
                      <a:cubicBezTo>
                        <a:pt x="369" y="121"/>
                        <a:pt x="368" y="122"/>
                        <a:pt x="368" y="117"/>
                      </a:cubicBezTo>
                      <a:cubicBezTo>
                        <a:pt x="368" y="116"/>
                        <a:pt x="368" y="115"/>
                        <a:pt x="368" y="114"/>
                      </a:cubicBezTo>
                      <a:cubicBezTo>
                        <a:pt x="354" y="114"/>
                        <a:pt x="339" y="114"/>
                        <a:pt x="325" y="114"/>
                      </a:cubicBezTo>
                      <a:cubicBezTo>
                        <a:pt x="325" y="80"/>
                        <a:pt x="325" y="46"/>
                        <a:pt x="325" y="12"/>
                      </a:cubicBezTo>
                      <a:cubicBezTo>
                        <a:pt x="327" y="12"/>
                        <a:pt x="329" y="12"/>
                        <a:pt x="332" y="12"/>
                      </a:cubicBezTo>
                      <a:cubicBezTo>
                        <a:pt x="332" y="9"/>
                        <a:pt x="332" y="5"/>
                        <a:pt x="332" y="2"/>
                      </a:cubicBezTo>
                      <a:cubicBezTo>
                        <a:pt x="332" y="1"/>
                        <a:pt x="332" y="0"/>
                        <a:pt x="334" y="0"/>
                      </a:cubicBezTo>
                      <a:cubicBezTo>
                        <a:pt x="357" y="0"/>
                        <a:pt x="379" y="0"/>
                        <a:pt x="402" y="0"/>
                      </a:cubicBezTo>
                      <a:cubicBezTo>
                        <a:pt x="402" y="0"/>
                        <a:pt x="403" y="0"/>
                        <a:pt x="404" y="0"/>
                      </a:cubicBezTo>
                      <a:cubicBezTo>
                        <a:pt x="404" y="5"/>
                        <a:pt x="404" y="11"/>
                        <a:pt x="404" y="16"/>
                      </a:cubicBezTo>
                      <a:cubicBezTo>
                        <a:pt x="400" y="16"/>
                        <a:pt x="396" y="16"/>
                        <a:pt x="392" y="16"/>
                      </a:cubicBezTo>
                      <a:cubicBezTo>
                        <a:pt x="392" y="51"/>
                        <a:pt x="392" y="85"/>
                        <a:pt x="392" y="120"/>
                      </a:cubicBezTo>
                      <a:cubicBezTo>
                        <a:pt x="396" y="120"/>
                        <a:pt x="400" y="120"/>
                        <a:pt x="404" y="120"/>
                      </a:cubicBezTo>
                      <a:cubicBezTo>
                        <a:pt x="404" y="127"/>
                        <a:pt x="404" y="134"/>
                        <a:pt x="404" y="141"/>
                      </a:cubicBezTo>
                      <a:cubicBezTo>
                        <a:pt x="269" y="141"/>
                        <a:pt x="135" y="141"/>
                        <a:pt x="0" y="141"/>
                      </a:cubicBezTo>
                      <a:cubicBezTo>
                        <a:pt x="0" y="137"/>
                        <a:pt x="0" y="134"/>
                        <a:pt x="0" y="131"/>
                      </a:cubicBezTo>
                      <a:cubicBezTo>
                        <a:pt x="0" y="127"/>
                        <a:pt x="0" y="124"/>
                        <a:pt x="0" y="120"/>
                      </a:cubicBezTo>
                      <a:cubicBezTo>
                        <a:pt x="4" y="120"/>
                        <a:pt x="8" y="120"/>
                        <a:pt x="12" y="120"/>
                      </a:cubicBezTo>
                      <a:cubicBezTo>
                        <a:pt x="12" y="86"/>
                        <a:pt x="12" y="51"/>
                        <a:pt x="12" y="16"/>
                      </a:cubicBezTo>
                      <a:cubicBezTo>
                        <a:pt x="8" y="16"/>
                        <a:pt x="4" y="16"/>
                        <a:pt x="0" y="16"/>
                      </a:cubicBezTo>
                      <a:cubicBezTo>
                        <a:pt x="0" y="13"/>
                        <a:pt x="0" y="11"/>
                        <a:pt x="0" y="8"/>
                      </a:cubicBezTo>
                      <a:cubicBezTo>
                        <a:pt x="0" y="6"/>
                        <a:pt x="0" y="3"/>
                        <a:pt x="0" y="0"/>
                      </a:cubicBezTo>
                      <a:cubicBezTo>
                        <a:pt x="24" y="0"/>
                        <a:pt x="49" y="0"/>
                        <a:pt x="73" y="0"/>
                      </a:cubicBezTo>
                      <a:cubicBezTo>
                        <a:pt x="73" y="4"/>
                        <a:pt x="73" y="8"/>
                        <a:pt x="73" y="12"/>
                      </a:cubicBezTo>
                      <a:cubicBezTo>
                        <a:pt x="76" y="12"/>
                        <a:pt x="78" y="12"/>
                        <a:pt x="81" y="12"/>
                      </a:cubicBezTo>
                      <a:cubicBezTo>
                        <a:pt x="81" y="46"/>
                        <a:pt x="81" y="80"/>
                        <a:pt x="81" y="114"/>
                      </a:cubicBezTo>
                      <a:close/>
                      <a:moveTo>
                        <a:pt x="368" y="99"/>
                      </a:moveTo>
                      <a:cubicBezTo>
                        <a:pt x="368" y="98"/>
                        <a:pt x="368" y="97"/>
                        <a:pt x="368" y="96"/>
                      </a:cubicBezTo>
                      <a:cubicBezTo>
                        <a:pt x="368" y="86"/>
                        <a:pt x="368" y="77"/>
                        <a:pt x="368" y="67"/>
                      </a:cubicBezTo>
                      <a:cubicBezTo>
                        <a:pt x="368" y="65"/>
                        <a:pt x="367" y="64"/>
                        <a:pt x="366" y="63"/>
                      </a:cubicBezTo>
                      <a:cubicBezTo>
                        <a:pt x="361" y="59"/>
                        <a:pt x="356" y="59"/>
                        <a:pt x="351" y="63"/>
                      </a:cubicBezTo>
                      <a:cubicBezTo>
                        <a:pt x="350" y="64"/>
                        <a:pt x="349" y="65"/>
                        <a:pt x="349" y="66"/>
                      </a:cubicBezTo>
                      <a:cubicBezTo>
                        <a:pt x="350" y="76"/>
                        <a:pt x="350" y="86"/>
                        <a:pt x="350" y="96"/>
                      </a:cubicBezTo>
                      <a:cubicBezTo>
                        <a:pt x="350" y="97"/>
                        <a:pt x="350" y="98"/>
                        <a:pt x="350" y="99"/>
                      </a:cubicBezTo>
                      <a:cubicBezTo>
                        <a:pt x="356" y="99"/>
                        <a:pt x="362" y="99"/>
                        <a:pt x="368" y="99"/>
                      </a:cubicBezTo>
                      <a:close/>
                      <a:moveTo>
                        <a:pt x="57" y="99"/>
                      </a:moveTo>
                      <a:cubicBezTo>
                        <a:pt x="57" y="98"/>
                        <a:pt x="57" y="97"/>
                        <a:pt x="57" y="96"/>
                      </a:cubicBezTo>
                      <a:cubicBezTo>
                        <a:pt x="57" y="86"/>
                        <a:pt x="57" y="76"/>
                        <a:pt x="57" y="67"/>
                      </a:cubicBezTo>
                      <a:cubicBezTo>
                        <a:pt x="57" y="65"/>
                        <a:pt x="56" y="64"/>
                        <a:pt x="54" y="63"/>
                      </a:cubicBezTo>
                      <a:cubicBezTo>
                        <a:pt x="49" y="59"/>
                        <a:pt x="45" y="59"/>
                        <a:pt x="40" y="63"/>
                      </a:cubicBezTo>
                      <a:cubicBezTo>
                        <a:pt x="39" y="64"/>
                        <a:pt x="38" y="65"/>
                        <a:pt x="38" y="66"/>
                      </a:cubicBezTo>
                      <a:cubicBezTo>
                        <a:pt x="38" y="76"/>
                        <a:pt x="38" y="86"/>
                        <a:pt x="38" y="96"/>
                      </a:cubicBezTo>
                      <a:cubicBezTo>
                        <a:pt x="38" y="97"/>
                        <a:pt x="38" y="98"/>
                        <a:pt x="38" y="99"/>
                      </a:cubicBezTo>
                      <a:cubicBezTo>
                        <a:pt x="45" y="99"/>
                        <a:pt x="50" y="99"/>
                        <a:pt x="57" y="99"/>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0" name="Freeform 719">
                  <a:extLst>
                    <a:ext uri="{FF2B5EF4-FFF2-40B4-BE49-F238E27FC236}">
                      <a16:creationId xmlns="" xmlns:a16="http://schemas.microsoft.com/office/drawing/2014/main" id="{0F8EC4EB-F342-4034-8C0D-09127AC526D8}"/>
                    </a:ext>
                  </a:extLst>
                </p:cNvPr>
                <p:cNvSpPr>
                  <a:spLocks/>
                </p:cNvSpPr>
                <p:nvPr/>
              </p:nvSpPr>
              <p:spPr bwMode="auto">
                <a:xfrm>
                  <a:off x="5563485" y="4028791"/>
                  <a:ext cx="348890" cy="329507"/>
                </a:xfrm>
                <a:custGeom>
                  <a:avLst/>
                  <a:gdLst/>
                  <a:ahLst/>
                  <a:cxnLst>
                    <a:cxn ang="0">
                      <a:pos x="0" y="154"/>
                    </a:cxn>
                    <a:cxn ang="0">
                      <a:pos x="64" y="94"/>
                    </a:cxn>
                    <a:cxn ang="0">
                      <a:pos x="64" y="92"/>
                    </a:cxn>
                    <a:cxn ang="0">
                      <a:pos x="64" y="65"/>
                    </a:cxn>
                    <a:cxn ang="0">
                      <a:pos x="69" y="58"/>
                    </a:cxn>
                    <a:cxn ang="0">
                      <a:pos x="70" y="56"/>
                    </a:cxn>
                    <a:cxn ang="0">
                      <a:pos x="76" y="49"/>
                    </a:cxn>
                    <a:cxn ang="0">
                      <a:pos x="78" y="45"/>
                    </a:cxn>
                    <a:cxn ang="0">
                      <a:pos x="78" y="5"/>
                    </a:cxn>
                    <a:cxn ang="0">
                      <a:pos x="80" y="2"/>
                    </a:cxn>
                    <a:cxn ang="0">
                      <a:pos x="98" y="4"/>
                    </a:cxn>
                    <a:cxn ang="0">
                      <a:pos x="112" y="8"/>
                    </a:cxn>
                    <a:cxn ang="0">
                      <a:pos x="121" y="7"/>
                    </a:cxn>
                    <a:cxn ang="0">
                      <a:pos x="121" y="9"/>
                    </a:cxn>
                    <a:cxn ang="0">
                      <a:pos x="122" y="32"/>
                    </a:cxn>
                    <a:cxn ang="0">
                      <a:pos x="119" y="35"/>
                    </a:cxn>
                    <a:cxn ang="0">
                      <a:pos x="98" y="31"/>
                    </a:cxn>
                    <a:cxn ang="0">
                      <a:pos x="86" y="28"/>
                    </a:cxn>
                    <a:cxn ang="0">
                      <a:pos x="84" y="30"/>
                    </a:cxn>
                    <a:cxn ang="0">
                      <a:pos x="84" y="46"/>
                    </a:cxn>
                    <a:cxn ang="0">
                      <a:pos x="85" y="48"/>
                    </a:cxn>
                    <a:cxn ang="0">
                      <a:pos x="91" y="57"/>
                    </a:cxn>
                    <a:cxn ang="0">
                      <a:pos x="93" y="58"/>
                    </a:cxn>
                    <a:cxn ang="0">
                      <a:pos x="97" y="65"/>
                    </a:cxn>
                    <a:cxn ang="0">
                      <a:pos x="97" y="92"/>
                    </a:cxn>
                    <a:cxn ang="0">
                      <a:pos x="97" y="94"/>
                    </a:cxn>
                    <a:cxn ang="0">
                      <a:pos x="162" y="154"/>
                    </a:cxn>
                    <a:cxn ang="0">
                      <a:pos x="0" y="154"/>
                    </a:cxn>
                  </a:cxnLst>
                  <a:rect l="0" t="0" r="r" b="b"/>
                  <a:pathLst>
                    <a:path w="162" h="154">
                      <a:moveTo>
                        <a:pt x="0" y="154"/>
                      </a:moveTo>
                      <a:cubicBezTo>
                        <a:pt x="10" y="122"/>
                        <a:pt x="32" y="102"/>
                        <a:pt x="64" y="94"/>
                      </a:cubicBezTo>
                      <a:cubicBezTo>
                        <a:pt x="64" y="93"/>
                        <a:pt x="64" y="93"/>
                        <a:pt x="64" y="92"/>
                      </a:cubicBezTo>
                      <a:cubicBezTo>
                        <a:pt x="64" y="83"/>
                        <a:pt x="64" y="74"/>
                        <a:pt x="64" y="65"/>
                      </a:cubicBezTo>
                      <a:cubicBezTo>
                        <a:pt x="64" y="62"/>
                        <a:pt x="66" y="59"/>
                        <a:pt x="69" y="58"/>
                      </a:cubicBezTo>
                      <a:cubicBezTo>
                        <a:pt x="70" y="58"/>
                        <a:pt x="70" y="57"/>
                        <a:pt x="70" y="56"/>
                      </a:cubicBezTo>
                      <a:cubicBezTo>
                        <a:pt x="71" y="53"/>
                        <a:pt x="73" y="50"/>
                        <a:pt x="76" y="49"/>
                      </a:cubicBezTo>
                      <a:cubicBezTo>
                        <a:pt x="77" y="48"/>
                        <a:pt x="78" y="47"/>
                        <a:pt x="78" y="45"/>
                      </a:cubicBezTo>
                      <a:cubicBezTo>
                        <a:pt x="78" y="32"/>
                        <a:pt x="78" y="19"/>
                        <a:pt x="78" y="5"/>
                      </a:cubicBezTo>
                      <a:cubicBezTo>
                        <a:pt x="78" y="3"/>
                        <a:pt x="78" y="2"/>
                        <a:pt x="80" y="2"/>
                      </a:cubicBezTo>
                      <a:cubicBezTo>
                        <a:pt x="86" y="0"/>
                        <a:pt x="92" y="1"/>
                        <a:pt x="98" y="4"/>
                      </a:cubicBezTo>
                      <a:cubicBezTo>
                        <a:pt x="102" y="7"/>
                        <a:pt x="107" y="8"/>
                        <a:pt x="112" y="8"/>
                      </a:cubicBezTo>
                      <a:cubicBezTo>
                        <a:pt x="115" y="8"/>
                        <a:pt x="118" y="8"/>
                        <a:pt x="121" y="7"/>
                      </a:cubicBezTo>
                      <a:cubicBezTo>
                        <a:pt x="121" y="8"/>
                        <a:pt x="121" y="9"/>
                        <a:pt x="121" y="9"/>
                      </a:cubicBezTo>
                      <a:cubicBezTo>
                        <a:pt x="121" y="17"/>
                        <a:pt x="121" y="24"/>
                        <a:pt x="122" y="32"/>
                      </a:cubicBezTo>
                      <a:cubicBezTo>
                        <a:pt x="122" y="34"/>
                        <a:pt x="121" y="34"/>
                        <a:pt x="119" y="35"/>
                      </a:cubicBezTo>
                      <a:cubicBezTo>
                        <a:pt x="112" y="36"/>
                        <a:pt x="105" y="35"/>
                        <a:pt x="98" y="31"/>
                      </a:cubicBezTo>
                      <a:cubicBezTo>
                        <a:pt x="94" y="29"/>
                        <a:pt x="90" y="28"/>
                        <a:pt x="86" y="28"/>
                      </a:cubicBezTo>
                      <a:cubicBezTo>
                        <a:pt x="84" y="28"/>
                        <a:pt x="84" y="28"/>
                        <a:pt x="84" y="30"/>
                      </a:cubicBezTo>
                      <a:cubicBezTo>
                        <a:pt x="84" y="35"/>
                        <a:pt x="84" y="41"/>
                        <a:pt x="84" y="46"/>
                      </a:cubicBezTo>
                      <a:cubicBezTo>
                        <a:pt x="84" y="47"/>
                        <a:pt x="84" y="48"/>
                        <a:pt x="85" y="48"/>
                      </a:cubicBezTo>
                      <a:cubicBezTo>
                        <a:pt x="89" y="50"/>
                        <a:pt x="91" y="53"/>
                        <a:pt x="91" y="57"/>
                      </a:cubicBezTo>
                      <a:cubicBezTo>
                        <a:pt x="91" y="57"/>
                        <a:pt x="92" y="58"/>
                        <a:pt x="93" y="58"/>
                      </a:cubicBezTo>
                      <a:cubicBezTo>
                        <a:pt x="96" y="59"/>
                        <a:pt x="97" y="62"/>
                        <a:pt x="97" y="65"/>
                      </a:cubicBezTo>
                      <a:cubicBezTo>
                        <a:pt x="97" y="74"/>
                        <a:pt x="97" y="83"/>
                        <a:pt x="97" y="92"/>
                      </a:cubicBezTo>
                      <a:cubicBezTo>
                        <a:pt x="97" y="93"/>
                        <a:pt x="97" y="93"/>
                        <a:pt x="97" y="94"/>
                      </a:cubicBezTo>
                      <a:cubicBezTo>
                        <a:pt x="130" y="102"/>
                        <a:pt x="152" y="122"/>
                        <a:pt x="162" y="154"/>
                      </a:cubicBezTo>
                      <a:cubicBezTo>
                        <a:pt x="108" y="154"/>
                        <a:pt x="54" y="154"/>
                        <a:pt x="0" y="154"/>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1" name="Freeform 720">
                  <a:extLst>
                    <a:ext uri="{FF2B5EF4-FFF2-40B4-BE49-F238E27FC236}">
                      <a16:creationId xmlns="" xmlns:a16="http://schemas.microsoft.com/office/drawing/2014/main" id="{B39285D4-84D6-49AC-B00E-51726A179FD6}"/>
                    </a:ext>
                  </a:extLst>
                </p:cNvPr>
                <p:cNvSpPr>
                  <a:spLocks/>
                </p:cNvSpPr>
                <p:nvPr/>
              </p:nvSpPr>
              <p:spPr bwMode="auto">
                <a:xfrm>
                  <a:off x="5330891" y="4461671"/>
                  <a:ext cx="820544" cy="51688"/>
                </a:xfrm>
                <a:custGeom>
                  <a:avLst/>
                  <a:gdLst/>
                  <a:ahLst/>
                  <a:cxnLst>
                    <a:cxn ang="0">
                      <a:pos x="380" y="0"/>
                    </a:cxn>
                    <a:cxn ang="0">
                      <a:pos x="380" y="22"/>
                    </a:cxn>
                    <a:cxn ang="0">
                      <a:pos x="0" y="22"/>
                    </a:cxn>
                    <a:cxn ang="0">
                      <a:pos x="0" y="11"/>
                    </a:cxn>
                    <a:cxn ang="0">
                      <a:pos x="0" y="0"/>
                    </a:cxn>
                    <a:cxn ang="0">
                      <a:pos x="380" y="0"/>
                    </a:cxn>
                  </a:cxnLst>
                  <a:rect l="0" t="0" r="r" b="b"/>
                  <a:pathLst>
                    <a:path w="380" h="22">
                      <a:moveTo>
                        <a:pt x="380" y="0"/>
                      </a:moveTo>
                      <a:cubicBezTo>
                        <a:pt x="380" y="8"/>
                        <a:pt x="380" y="15"/>
                        <a:pt x="380" y="22"/>
                      </a:cubicBezTo>
                      <a:cubicBezTo>
                        <a:pt x="253" y="22"/>
                        <a:pt x="127" y="22"/>
                        <a:pt x="0" y="22"/>
                      </a:cubicBezTo>
                      <a:cubicBezTo>
                        <a:pt x="0" y="18"/>
                        <a:pt x="0" y="15"/>
                        <a:pt x="0" y="11"/>
                      </a:cubicBezTo>
                      <a:cubicBezTo>
                        <a:pt x="0" y="8"/>
                        <a:pt x="0" y="4"/>
                        <a:pt x="0" y="0"/>
                      </a:cubicBezTo>
                      <a:cubicBezTo>
                        <a:pt x="127" y="0"/>
                        <a:pt x="253" y="0"/>
                        <a:pt x="380" y="0"/>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2" name="Freeform 721">
                  <a:extLst>
                    <a:ext uri="{FF2B5EF4-FFF2-40B4-BE49-F238E27FC236}">
                      <a16:creationId xmlns="" xmlns:a16="http://schemas.microsoft.com/office/drawing/2014/main" id="{5A53A4EC-D4B6-4729-8CB5-399CF0C57F3C}"/>
                    </a:ext>
                  </a:extLst>
                </p:cNvPr>
                <p:cNvSpPr>
                  <a:spLocks/>
                </p:cNvSpPr>
                <p:nvPr/>
              </p:nvSpPr>
              <p:spPr bwMode="auto">
                <a:xfrm>
                  <a:off x="5531183" y="4377679"/>
                  <a:ext cx="413504" cy="71072"/>
                </a:xfrm>
                <a:custGeom>
                  <a:avLst/>
                  <a:gdLst/>
                  <a:ahLst/>
                  <a:cxnLst>
                    <a:cxn ang="0">
                      <a:pos x="0" y="34"/>
                    </a:cxn>
                    <a:cxn ang="0">
                      <a:pos x="0" y="0"/>
                    </a:cxn>
                    <a:cxn ang="0">
                      <a:pos x="192" y="0"/>
                    </a:cxn>
                    <a:cxn ang="0">
                      <a:pos x="192" y="34"/>
                    </a:cxn>
                    <a:cxn ang="0">
                      <a:pos x="0" y="34"/>
                    </a:cxn>
                  </a:cxnLst>
                  <a:rect l="0" t="0" r="r" b="b"/>
                  <a:pathLst>
                    <a:path w="192" h="34">
                      <a:moveTo>
                        <a:pt x="0" y="34"/>
                      </a:moveTo>
                      <a:cubicBezTo>
                        <a:pt x="0" y="23"/>
                        <a:pt x="0" y="12"/>
                        <a:pt x="0" y="0"/>
                      </a:cubicBezTo>
                      <a:cubicBezTo>
                        <a:pt x="64" y="0"/>
                        <a:pt x="128" y="0"/>
                        <a:pt x="192" y="0"/>
                      </a:cubicBezTo>
                      <a:cubicBezTo>
                        <a:pt x="192" y="12"/>
                        <a:pt x="192" y="23"/>
                        <a:pt x="192" y="34"/>
                      </a:cubicBezTo>
                      <a:cubicBezTo>
                        <a:pt x="128" y="34"/>
                        <a:pt x="64" y="34"/>
                        <a:pt x="0" y="34"/>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3" name="Freeform 722">
                  <a:extLst>
                    <a:ext uri="{FF2B5EF4-FFF2-40B4-BE49-F238E27FC236}">
                      <a16:creationId xmlns="" xmlns:a16="http://schemas.microsoft.com/office/drawing/2014/main" id="{53721F5A-7925-4A3F-943A-F145974528D4}"/>
                    </a:ext>
                  </a:extLst>
                </p:cNvPr>
                <p:cNvSpPr>
                  <a:spLocks noEditPoints="1"/>
                </p:cNvSpPr>
                <p:nvPr/>
              </p:nvSpPr>
              <p:spPr bwMode="auto">
                <a:xfrm>
                  <a:off x="5505336" y="4526281"/>
                  <a:ext cx="142144" cy="245513"/>
                </a:xfrm>
                <a:custGeom>
                  <a:avLst/>
                  <a:gdLst/>
                  <a:ahLst/>
                  <a:cxnLst>
                    <a:cxn ang="0">
                      <a:pos x="0" y="12"/>
                    </a:cxn>
                    <a:cxn ang="0">
                      <a:pos x="8" y="12"/>
                    </a:cxn>
                    <a:cxn ang="0">
                      <a:pos x="8" y="0"/>
                    </a:cxn>
                    <a:cxn ang="0">
                      <a:pos x="57" y="0"/>
                    </a:cxn>
                    <a:cxn ang="0">
                      <a:pos x="57" y="12"/>
                    </a:cxn>
                    <a:cxn ang="0">
                      <a:pos x="65" y="12"/>
                    </a:cxn>
                    <a:cxn ang="0">
                      <a:pos x="65" y="114"/>
                    </a:cxn>
                    <a:cxn ang="0">
                      <a:pos x="0" y="114"/>
                    </a:cxn>
                    <a:cxn ang="0">
                      <a:pos x="0" y="12"/>
                    </a:cxn>
                    <a:cxn ang="0">
                      <a:pos x="42" y="99"/>
                    </a:cxn>
                    <a:cxn ang="0">
                      <a:pos x="42" y="98"/>
                    </a:cxn>
                    <a:cxn ang="0">
                      <a:pos x="42" y="65"/>
                    </a:cxn>
                    <a:cxn ang="0">
                      <a:pos x="41" y="64"/>
                    </a:cxn>
                    <a:cxn ang="0">
                      <a:pos x="27" y="62"/>
                    </a:cxn>
                    <a:cxn ang="0">
                      <a:pos x="25" y="63"/>
                    </a:cxn>
                    <a:cxn ang="0">
                      <a:pos x="23" y="66"/>
                    </a:cxn>
                    <a:cxn ang="0">
                      <a:pos x="23" y="96"/>
                    </a:cxn>
                    <a:cxn ang="0">
                      <a:pos x="23" y="99"/>
                    </a:cxn>
                    <a:cxn ang="0">
                      <a:pos x="42" y="99"/>
                    </a:cxn>
                  </a:cxnLst>
                  <a:rect l="0" t="0" r="r" b="b"/>
                  <a:pathLst>
                    <a:path w="65" h="114">
                      <a:moveTo>
                        <a:pt x="0" y="12"/>
                      </a:moveTo>
                      <a:cubicBezTo>
                        <a:pt x="3" y="12"/>
                        <a:pt x="5" y="12"/>
                        <a:pt x="8" y="12"/>
                      </a:cubicBezTo>
                      <a:cubicBezTo>
                        <a:pt x="8" y="8"/>
                        <a:pt x="8" y="4"/>
                        <a:pt x="8" y="0"/>
                      </a:cubicBezTo>
                      <a:cubicBezTo>
                        <a:pt x="24" y="0"/>
                        <a:pt x="41" y="0"/>
                        <a:pt x="57" y="0"/>
                      </a:cubicBezTo>
                      <a:cubicBezTo>
                        <a:pt x="57" y="4"/>
                        <a:pt x="57" y="8"/>
                        <a:pt x="57" y="12"/>
                      </a:cubicBezTo>
                      <a:cubicBezTo>
                        <a:pt x="60" y="12"/>
                        <a:pt x="62" y="12"/>
                        <a:pt x="65" y="12"/>
                      </a:cubicBezTo>
                      <a:cubicBezTo>
                        <a:pt x="65" y="46"/>
                        <a:pt x="65" y="80"/>
                        <a:pt x="65" y="114"/>
                      </a:cubicBezTo>
                      <a:cubicBezTo>
                        <a:pt x="43" y="114"/>
                        <a:pt x="22" y="114"/>
                        <a:pt x="0" y="114"/>
                      </a:cubicBezTo>
                      <a:cubicBezTo>
                        <a:pt x="0" y="80"/>
                        <a:pt x="0" y="46"/>
                        <a:pt x="0" y="12"/>
                      </a:cubicBezTo>
                      <a:close/>
                      <a:moveTo>
                        <a:pt x="42" y="99"/>
                      </a:moveTo>
                      <a:cubicBezTo>
                        <a:pt x="42" y="98"/>
                        <a:pt x="42" y="98"/>
                        <a:pt x="42" y="98"/>
                      </a:cubicBezTo>
                      <a:cubicBezTo>
                        <a:pt x="42" y="87"/>
                        <a:pt x="42" y="76"/>
                        <a:pt x="42" y="65"/>
                      </a:cubicBezTo>
                      <a:cubicBezTo>
                        <a:pt x="42" y="65"/>
                        <a:pt x="41" y="64"/>
                        <a:pt x="41" y="64"/>
                      </a:cubicBezTo>
                      <a:cubicBezTo>
                        <a:pt x="36" y="61"/>
                        <a:pt x="32" y="57"/>
                        <a:pt x="27" y="62"/>
                      </a:cubicBezTo>
                      <a:cubicBezTo>
                        <a:pt x="26" y="63"/>
                        <a:pt x="26" y="63"/>
                        <a:pt x="25" y="63"/>
                      </a:cubicBezTo>
                      <a:cubicBezTo>
                        <a:pt x="24" y="64"/>
                        <a:pt x="23" y="65"/>
                        <a:pt x="23" y="66"/>
                      </a:cubicBezTo>
                      <a:cubicBezTo>
                        <a:pt x="23" y="76"/>
                        <a:pt x="23" y="86"/>
                        <a:pt x="23" y="96"/>
                      </a:cubicBezTo>
                      <a:cubicBezTo>
                        <a:pt x="23" y="97"/>
                        <a:pt x="23" y="98"/>
                        <a:pt x="23" y="99"/>
                      </a:cubicBezTo>
                      <a:cubicBezTo>
                        <a:pt x="30" y="99"/>
                        <a:pt x="36" y="99"/>
                        <a:pt x="42" y="99"/>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4" name="Freeform 723">
                  <a:extLst>
                    <a:ext uri="{FF2B5EF4-FFF2-40B4-BE49-F238E27FC236}">
                      <a16:creationId xmlns="" xmlns:a16="http://schemas.microsoft.com/office/drawing/2014/main" id="{1F78AD5C-2733-41B5-B92B-09787FAAADF7}"/>
                    </a:ext>
                  </a:extLst>
                </p:cNvPr>
                <p:cNvSpPr>
                  <a:spLocks noEditPoints="1"/>
                </p:cNvSpPr>
                <p:nvPr/>
              </p:nvSpPr>
              <p:spPr bwMode="auto">
                <a:xfrm>
                  <a:off x="5841309" y="4526281"/>
                  <a:ext cx="135680" cy="245513"/>
                </a:xfrm>
                <a:custGeom>
                  <a:avLst/>
                  <a:gdLst/>
                  <a:ahLst/>
                  <a:cxnLst>
                    <a:cxn ang="0">
                      <a:pos x="0" y="12"/>
                    </a:cxn>
                    <a:cxn ang="0">
                      <a:pos x="7" y="12"/>
                    </a:cxn>
                    <a:cxn ang="0">
                      <a:pos x="7" y="0"/>
                    </a:cxn>
                    <a:cxn ang="0">
                      <a:pos x="57" y="0"/>
                    </a:cxn>
                    <a:cxn ang="0">
                      <a:pos x="57" y="12"/>
                    </a:cxn>
                    <a:cxn ang="0">
                      <a:pos x="64" y="12"/>
                    </a:cxn>
                    <a:cxn ang="0">
                      <a:pos x="64" y="114"/>
                    </a:cxn>
                    <a:cxn ang="0">
                      <a:pos x="0" y="114"/>
                    </a:cxn>
                    <a:cxn ang="0">
                      <a:pos x="0" y="12"/>
                    </a:cxn>
                    <a:cxn ang="0">
                      <a:pos x="42" y="99"/>
                    </a:cxn>
                    <a:cxn ang="0">
                      <a:pos x="42" y="96"/>
                    </a:cxn>
                    <a:cxn ang="0">
                      <a:pos x="42" y="66"/>
                    </a:cxn>
                    <a:cxn ang="0">
                      <a:pos x="40" y="63"/>
                    </a:cxn>
                    <a:cxn ang="0">
                      <a:pos x="26" y="63"/>
                    </a:cxn>
                    <a:cxn ang="0">
                      <a:pos x="24" y="66"/>
                    </a:cxn>
                    <a:cxn ang="0">
                      <a:pos x="24" y="96"/>
                    </a:cxn>
                    <a:cxn ang="0">
                      <a:pos x="24" y="99"/>
                    </a:cxn>
                    <a:cxn ang="0">
                      <a:pos x="42" y="99"/>
                    </a:cxn>
                  </a:cxnLst>
                  <a:rect l="0" t="0" r="r" b="b"/>
                  <a:pathLst>
                    <a:path w="64" h="114">
                      <a:moveTo>
                        <a:pt x="0" y="12"/>
                      </a:moveTo>
                      <a:cubicBezTo>
                        <a:pt x="2" y="12"/>
                        <a:pt x="4" y="12"/>
                        <a:pt x="7" y="12"/>
                      </a:cubicBezTo>
                      <a:cubicBezTo>
                        <a:pt x="7" y="8"/>
                        <a:pt x="7" y="4"/>
                        <a:pt x="7" y="0"/>
                      </a:cubicBezTo>
                      <a:cubicBezTo>
                        <a:pt x="24" y="0"/>
                        <a:pt x="40" y="0"/>
                        <a:pt x="57" y="0"/>
                      </a:cubicBezTo>
                      <a:cubicBezTo>
                        <a:pt x="57" y="4"/>
                        <a:pt x="57" y="8"/>
                        <a:pt x="57" y="12"/>
                      </a:cubicBezTo>
                      <a:cubicBezTo>
                        <a:pt x="59" y="12"/>
                        <a:pt x="62" y="12"/>
                        <a:pt x="64" y="12"/>
                      </a:cubicBezTo>
                      <a:cubicBezTo>
                        <a:pt x="64" y="46"/>
                        <a:pt x="64" y="80"/>
                        <a:pt x="64" y="114"/>
                      </a:cubicBezTo>
                      <a:cubicBezTo>
                        <a:pt x="43" y="114"/>
                        <a:pt x="21" y="114"/>
                        <a:pt x="0" y="114"/>
                      </a:cubicBezTo>
                      <a:cubicBezTo>
                        <a:pt x="0" y="80"/>
                        <a:pt x="0" y="46"/>
                        <a:pt x="0" y="12"/>
                      </a:cubicBezTo>
                      <a:close/>
                      <a:moveTo>
                        <a:pt x="42" y="99"/>
                      </a:moveTo>
                      <a:cubicBezTo>
                        <a:pt x="42" y="98"/>
                        <a:pt x="42" y="97"/>
                        <a:pt x="42" y="96"/>
                      </a:cubicBezTo>
                      <a:cubicBezTo>
                        <a:pt x="42" y="86"/>
                        <a:pt x="42" y="76"/>
                        <a:pt x="42" y="66"/>
                      </a:cubicBezTo>
                      <a:cubicBezTo>
                        <a:pt x="42" y="65"/>
                        <a:pt x="42" y="64"/>
                        <a:pt x="40" y="63"/>
                      </a:cubicBezTo>
                      <a:cubicBezTo>
                        <a:pt x="33" y="59"/>
                        <a:pt x="33" y="59"/>
                        <a:pt x="26" y="63"/>
                      </a:cubicBezTo>
                      <a:cubicBezTo>
                        <a:pt x="24" y="64"/>
                        <a:pt x="24" y="65"/>
                        <a:pt x="24" y="66"/>
                      </a:cubicBezTo>
                      <a:cubicBezTo>
                        <a:pt x="24" y="76"/>
                        <a:pt x="24" y="86"/>
                        <a:pt x="24" y="96"/>
                      </a:cubicBezTo>
                      <a:cubicBezTo>
                        <a:pt x="24" y="97"/>
                        <a:pt x="24" y="98"/>
                        <a:pt x="24" y="99"/>
                      </a:cubicBezTo>
                      <a:cubicBezTo>
                        <a:pt x="30" y="99"/>
                        <a:pt x="36" y="99"/>
                        <a:pt x="42" y="99"/>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5" name="Freeform 724">
                  <a:extLst>
                    <a:ext uri="{FF2B5EF4-FFF2-40B4-BE49-F238E27FC236}">
                      <a16:creationId xmlns="" xmlns:a16="http://schemas.microsoft.com/office/drawing/2014/main" id="{F7076215-C816-4E86-9B20-DC62715C7903}"/>
                    </a:ext>
                  </a:extLst>
                </p:cNvPr>
                <p:cNvSpPr>
                  <a:spLocks/>
                </p:cNvSpPr>
                <p:nvPr/>
              </p:nvSpPr>
              <p:spPr bwMode="auto">
                <a:xfrm>
                  <a:off x="5673323" y="4526281"/>
                  <a:ext cx="135680" cy="245513"/>
                </a:xfrm>
                <a:custGeom>
                  <a:avLst/>
                  <a:gdLst/>
                  <a:ahLst/>
                  <a:cxnLst>
                    <a:cxn ang="0">
                      <a:pos x="7" y="0"/>
                    </a:cxn>
                    <a:cxn ang="0">
                      <a:pos x="56" y="0"/>
                    </a:cxn>
                    <a:cxn ang="0">
                      <a:pos x="56" y="12"/>
                    </a:cxn>
                    <a:cxn ang="0">
                      <a:pos x="64" y="12"/>
                    </a:cxn>
                    <a:cxn ang="0">
                      <a:pos x="64" y="114"/>
                    </a:cxn>
                    <a:cxn ang="0">
                      <a:pos x="48" y="114"/>
                    </a:cxn>
                    <a:cxn ang="0">
                      <a:pos x="48" y="111"/>
                    </a:cxn>
                    <a:cxn ang="0">
                      <a:pos x="48" y="52"/>
                    </a:cxn>
                    <a:cxn ang="0">
                      <a:pos x="45" y="48"/>
                    </a:cxn>
                    <a:cxn ang="0">
                      <a:pos x="34" y="42"/>
                    </a:cxn>
                    <a:cxn ang="0">
                      <a:pos x="31" y="42"/>
                    </a:cxn>
                    <a:cxn ang="0">
                      <a:pos x="19" y="48"/>
                    </a:cxn>
                    <a:cxn ang="0">
                      <a:pos x="17" y="51"/>
                    </a:cxn>
                    <a:cxn ang="0">
                      <a:pos x="17" y="111"/>
                    </a:cxn>
                    <a:cxn ang="0">
                      <a:pos x="17" y="114"/>
                    </a:cxn>
                    <a:cxn ang="0">
                      <a:pos x="0" y="114"/>
                    </a:cxn>
                    <a:cxn ang="0">
                      <a:pos x="0" y="12"/>
                    </a:cxn>
                    <a:cxn ang="0">
                      <a:pos x="7" y="12"/>
                    </a:cxn>
                    <a:cxn ang="0">
                      <a:pos x="7" y="0"/>
                    </a:cxn>
                  </a:cxnLst>
                  <a:rect l="0" t="0" r="r" b="b"/>
                  <a:pathLst>
                    <a:path w="64" h="114">
                      <a:moveTo>
                        <a:pt x="7" y="0"/>
                      </a:moveTo>
                      <a:cubicBezTo>
                        <a:pt x="23" y="0"/>
                        <a:pt x="40" y="0"/>
                        <a:pt x="56" y="0"/>
                      </a:cubicBezTo>
                      <a:cubicBezTo>
                        <a:pt x="56" y="4"/>
                        <a:pt x="56" y="8"/>
                        <a:pt x="56" y="12"/>
                      </a:cubicBezTo>
                      <a:cubicBezTo>
                        <a:pt x="59" y="12"/>
                        <a:pt x="61" y="12"/>
                        <a:pt x="64" y="12"/>
                      </a:cubicBezTo>
                      <a:cubicBezTo>
                        <a:pt x="64" y="46"/>
                        <a:pt x="64" y="80"/>
                        <a:pt x="64" y="114"/>
                      </a:cubicBezTo>
                      <a:cubicBezTo>
                        <a:pt x="59" y="114"/>
                        <a:pt x="53" y="114"/>
                        <a:pt x="48" y="114"/>
                      </a:cubicBezTo>
                      <a:cubicBezTo>
                        <a:pt x="48" y="113"/>
                        <a:pt x="48" y="112"/>
                        <a:pt x="48" y="111"/>
                      </a:cubicBezTo>
                      <a:cubicBezTo>
                        <a:pt x="48" y="91"/>
                        <a:pt x="48" y="71"/>
                        <a:pt x="48" y="52"/>
                      </a:cubicBezTo>
                      <a:cubicBezTo>
                        <a:pt x="48" y="50"/>
                        <a:pt x="47" y="48"/>
                        <a:pt x="45" y="48"/>
                      </a:cubicBezTo>
                      <a:cubicBezTo>
                        <a:pt x="41" y="46"/>
                        <a:pt x="38" y="44"/>
                        <a:pt x="34" y="42"/>
                      </a:cubicBezTo>
                      <a:cubicBezTo>
                        <a:pt x="33" y="41"/>
                        <a:pt x="31" y="41"/>
                        <a:pt x="31" y="42"/>
                      </a:cubicBezTo>
                      <a:cubicBezTo>
                        <a:pt x="27" y="44"/>
                        <a:pt x="23" y="46"/>
                        <a:pt x="19" y="48"/>
                      </a:cubicBezTo>
                      <a:cubicBezTo>
                        <a:pt x="17" y="48"/>
                        <a:pt x="17" y="50"/>
                        <a:pt x="17" y="51"/>
                      </a:cubicBezTo>
                      <a:cubicBezTo>
                        <a:pt x="17" y="71"/>
                        <a:pt x="17" y="91"/>
                        <a:pt x="17" y="111"/>
                      </a:cubicBezTo>
                      <a:cubicBezTo>
                        <a:pt x="17" y="112"/>
                        <a:pt x="17" y="113"/>
                        <a:pt x="17" y="114"/>
                      </a:cubicBezTo>
                      <a:cubicBezTo>
                        <a:pt x="11" y="114"/>
                        <a:pt x="5" y="114"/>
                        <a:pt x="0" y="114"/>
                      </a:cubicBezTo>
                      <a:cubicBezTo>
                        <a:pt x="0" y="80"/>
                        <a:pt x="0" y="46"/>
                        <a:pt x="0" y="12"/>
                      </a:cubicBezTo>
                      <a:cubicBezTo>
                        <a:pt x="2" y="12"/>
                        <a:pt x="4" y="12"/>
                        <a:pt x="7" y="12"/>
                      </a:cubicBezTo>
                      <a:cubicBezTo>
                        <a:pt x="7" y="8"/>
                        <a:pt x="7" y="4"/>
                        <a:pt x="7" y="0"/>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grpSp>
        </p:grpSp>
      </p:grpSp>
      <p:sp>
        <p:nvSpPr>
          <p:cNvPr id="92" name="Freeform 3">
            <a:extLst>
              <a:ext uri="{FF2B5EF4-FFF2-40B4-BE49-F238E27FC236}">
                <a16:creationId xmlns="" xmlns:a16="http://schemas.microsoft.com/office/drawing/2014/main" id="{18D3667F-2166-4CBB-9F99-D7CF37FD3300}"/>
              </a:ext>
            </a:extLst>
          </p:cNvPr>
          <p:cNvSpPr>
            <a:spLocks noChangeAspect="1" noChangeArrowheads="1"/>
          </p:cNvSpPr>
          <p:nvPr/>
        </p:nvSpPr>
        <p:spPr bwMode="auto">
          <a:xfrm>
            <a:off x="6979118" y="2865803"/>
            <a:ext cx="830998" cy="467873"/>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FFFFF"/>
          </a:solidFill>
          <a:ln>
            <a:noFill/>
          </a:ln>
          <a:effectLst/>
          <a:extLst/>
        </p:spPr>
        <p:txBody>
          <a:bodyPr wrap="none" anchor="ctr"/>
          <a:lstStyle/>
          <a:p>
            <a:pPr>
              <a:defRPr/>
            </a:pPr>
            <a:endParaRPr lang="en-US" sz="1200" kern="0" dirty="0">
              <a:solidFill>
                <a:srgbClr val="58595B"/>
              </a:solidFill>
            </a:endParaRPr>
          </a:p>
        </p:txBody>
      </p:sp>
      <p:grpSp>
        <p:nvGrpSpPr>
          <p:cNvPr id="93" name="Group 192">
            <a:extLst>
              <a:ext uri="{FF2B5EF4-FFF2-40B4-BE49-F238E27FC236}">
                <a16:creationId xmlns="" xmlns:a16="http://schemas.microsoft.com/office/drawing/2014/main" id="{FCB059E6-45B2-4A17-A7F8-65E207B76437}"/>
              </a:ext>
            </a:extLst>
          </p:cNvPr>
          <p:cNvGrpSpPr>
            <a:grpSpLocks/>
          </p:cNvGrpSpPr>
          <p:nvPr/>
        </p:nvGrpSpPr>
        <p:grpSpPr bwMode="auto">
          <a:xfrm>
            <a:off x="7179648" y="2904527"/>
            <a:ext cx="399786" cy="406294"/>
            <a:chOff x="1283134" y="4081070"/>
            <a:chExt cx="582301" cy="648571"/>
          </a:xfrm>
        </p:grpSpPr>
        <p:sp>
          <p:nvSpPr>
            <p:cNvPr id="94" name="Freeform 365">
              <a:extLst>
                <a:ext uri="{FF2B5EF4-FFF2-40B4-BE49-F238E27FC236}">
                  <a16:creationId xmlns="" xmlns:a16="http://schemas.microsoft.com/office/drawing/2014/main" id="{EDCA8CC4-7B33-43F2-B24D-A115A3907429}"/>
                </a:ext>
              </a:extLst>
            </p:cNvPr>
            <p:cNvSpPr>
              <a:spLocks noEditPoints="1"/>
            </p:cNvSpPr>
            <p:nvPr/>
          </p:nvSpPr>
          <p:spPr bwMode="gray">
            <a:xfrm>
              <a:off x="1349247" y="4146940"/>
              <a:ext cx="292422" cy="291351"/>
            </a:xfrm>
            <a:custGeom>
              <a:avLst/>
              <a:gdLst/>
              <a:ahLst/>
              <a:cxnLst>
                <a:cxn ang="0">
                  <a:pos x="88" y="0"/>
                </a:cxn>
                <a:cxn ang="0">
                  <a:pos x="174" y="89"/>
                </a:cxn>
                <a:cxn ang="0">
                  <a:pos x="85" y="173"/>
                </a:cxn>
                <a:cxn ang="0">
                  <a:pos x="2" y="83"/>
                </a:cxn>
                <a:cxn ang="0">
                  <a:pos x="88" y="0"/>
                </a:cxn>
                <a:cxn ang="0">
                  <a:pos x="28" y="84"/>
                </a:cxn>
                <a:cxn ang="0">
                  <a:pos x="30" y="86"/>
                </a:cxn>
                <a:cxn ang="0">
                  <a:pos x="65" y="121"/>
                </a:cxn>
                <a:cxn ang="0">
                  <a:pos x="69" y="124"/>
                </a:cxn>
                <a:cxn ang="0">
                  <a:pos x="80" y="126"/>
                </a:cxn>
                <a:cxn ang="0">
                  <a:pos x="90" y="121"/>
                </a:cxn>
                <a:cxn ang="0">
                  <a:pos x="147" y="64"/>
                </a:cxn>
                <a:cxn ang="0">
                  <a:pos x="148" y="62"/>
                </a:cxn>
                <a:cxn ang="0">
                  <a:pos x="145" y="62"/>
                </a:cxn>
                <a:cxn ang="0">
                  <a:pos x="126" y="62"/>
                </a:cxn>
                <a:cxn ang="0">
                  <a:pos x="122" y="64"/>
                </a:cxn>
                <a:cxn ang="0">
                  <a:pos x="79" y="106"/>
                </a:cxn>
                <a:cxn ang="0">
                  <a:pos x="78" y="109"/>
                </a:cxn>
                <a:cxn ang="0">
                  <a:pos x="77" y="108"/>
                </a:cxn>
                <a:cxn ang="0">
                  <a:pos x="75" y="106"/>
                </a:cxn>
                <a:cxn ang="0">
                  <a:pos x="54" y="85"/>
                </a:cxn>
                <a:cxn ang="0">
                  <a:pos x="51" y="84"/>
                </a:cxn>
                <a:cxn ang="0">
                  <a:pos x="28" y="84"/>
                </a:cxn>
              </a:cxnLst>
              <a:rect l="0" t="0" r="r" b="b"/>
              <a:pathLst>
                <a:path w="176" h="174">
                  <a:moveTo>
                    <a:pt x="88" y="0"/>
                  </a:moveTo>
                  <a:cubicBezTo>
                    <a:pt x="136" y="0"/>
                    <a:pt x="176" y="40"/>
                    <a:pt x="174" y="89"/>
                  </a:cubicBezTo>
                  <a:cubicBezTo>
                    <a:pt x="173" y="135"/>
                    <a:pt x="135" y="174"/>
                    <a:pt x="85" y="173"/>
                  </a:cubicBezTo>
                  <a:cubicBezTo>
                    <a:pt x="38" y="171"/>
                    <a:pt x="0" y="132"/>
                    <a:pt x="2" y="83"/>
                  </a:cubicBezTo>
                  <a:cubicBezTo>
                    <a:pt x="3" y="36"/>
                    <a:pt x="42" y="0"/>
                    <a:pt x="88" y="0"/>
                  </a:cubicBezTo>
                  <a:close/>
                  <a:moveTo>
                    <a:pt x="28" y="84"/>
                  </a:moveTo>
                  <a:cubicBezTo>
                    <a:pt x="29" y="85"/>
                    <a:pt x="29" y="85"/>
                    <a:pt x="30" y="86"/>
                  </a:cubicBezTo>
                  <a:cubicBezTo>
                    <a:pt x="41" y="97"/>
                    <a:pt x="53" y="109"/>
                    <a:pt x="65" y="121"/>
                  </a:cubicBezTo>
                  <a:cubicBezTo>
                    <a:pt x="66" y="122"/>
                    <a:pt x="67" y="123"/>
                    <a:pt x="69" y="124"/>
                  </a:cubicBezTo>
                  <a:cubicBezTo>
                    <a:pt x="72" y="127"/>
                    <a:pt x="76" y="128"/>
                    <a:pt x="80" y="126"/>
                  </a:cubicBezTo>
                  <a:cubicBezTo>
                    <a:pt x="84" y="125"/>
                    <a:pt x="87" y="123"/>
                    <a:pt x="90" y="121"/>
                  </a:cubicBezTo>
                  <a:cubicBezTo>
                    <a:pt x="109" y="102"/>
                    <a:pt x="128" y="83"/>
                    <a:pt x="147" y="64"/>
                  </a:cubicBezTo>
                  <a:cubicBezTo>
                    <a:pt x="147" y="63"/>
                    <a:pt x="147" y="63"/>
                    <a:pt x="148" y="62"/>
                  </a:cubicBezTo>
                  <a:cubicBezTo>
                    <a:pt x="147" y="62"/>
                    <a:pt x="146" y="62"/>
                    <a:pt x="145" y="62"/>
                  </a:cubicBezTo>
                  <a:cubicBezTo>
                    <a:pt x="139" y="62"/>
                    <a:pt x="133" y="62"/>
                    <a:pt x="126" y="62"/>
                  </a:cubicBezTo>
                  <a:cubicBezTo>
                    <a:pt x="125" y="62"/>
                    <a:pt x="123" y="62"/>
                    <a:pt x="122" y="64"/>
                  </a:cubicBezTo>
                  <a:cubicBezTo>
                    <a:pt x="108" y="78"/>
                    <a:pt x="93" y="92"/>
                    <a:pt x="79" y="106"/>
                  </a:cubicBezTo>
                  <a:cubicBezTo>
                    <a:pt x="78" y="107"/>
                    <a:pt x="78" y="108"/>
                    <a:pt x="78" y="109"/>
                  </a:cubicBezTo>
                  <a:cubicBezTo>
                    <a:pt x="77" y="109"/>
                    <a:pt x="77" y="109"/>
                    <a:pt x="77" y="108"/>
                  </a:cubicBezTo>
                  <a:cubicBezTo>
                    <a:pt x="76" y="108"/>
                    <a:pt x="76" y="107"/>
                    <a:pt x="75" y="106"/>
                  </a:cubicBezTo>
                  <a:cubicBezTo>
                    <a:pt x="68" y="99"/>
                    <a:pt x="61" y="92"/>
                    <a:pt x="54" y="85"/>
                  </a:cubicBezTo>
                  <a:cubicBezTo>
                    <a:pt x="53" y="85"/>
                    <a:pt x="52" y="84"/>
                    <a:pt x="51" y="84"/>
                  </a:cubicBezTo>
                  <a:cubicBezTo>
                    <a:pt x="44" y="84"/>
                    <a:pt x="36" y="84"/>
                    <a:pt x="28" y="84"/>
                  </a:cubicBezTo>
                  <a:close/>
                </a:path>
              </a:pathLst>
            </a:custGeom>
            <a:solidFill>
              <a:srgbClr val="374A58"/>
            </a:solidFill>
            <a:ln w="9525">
              <a:noFill/>
              <a:round/>
              <a:headEnd/>
              <a:tailEnd/>
            </a:ln>
          </p:spPr>
          <p:txBody>
            <a:bodyPr/>
            <a:lstStyle/>
            <a:p>
              <a:pPr eaLnBrk="1" hangingPunct="1">
                <a:defRPr/>
              </a:pPr>
              <a:endParaRPr lang="en-US" sz="1200" kern="0">
                <a:solidFill>
                  <a:srgbClr val="5F5F5F"/>
                </a:solidFill>
                <a:latin typeface="Arial" charset="0"/>
                <a:cs typeface="Arial" charset="0"/>
              </a:endParaRPr>
            </a:p>
          </p:txBody>
        </p:sp>
        <p:sp>
          <p:nvSpPr>
            <p:cNvPr id="95" name="Freeform 946">
              <a:extLst>
                <a:ext uri="{FF2B5EF4-FFF2-40B4-BE49-F238E27FC236}">
                  <a16:creationId xmlns="" xmlns:a16="http://schemas.microsoft.com/office/drawing/2014/main" id="{92569F92-F9FB-493E-A26F-9318354B89AA}"/>
                </a:ext>
              </a:extLst>
            </p:cNvPr>
            <p:cNvSpPr>
              <a:spLocks noEditPoints="1"/>
            </p:cNvSpPr>
            <p:nvPr/>
          </p:nvSpPr>
          <p:spPr bwMode="auto">
            <a:xfrm>
              <a:off x="1283134" y="4081070"/>
              <a:ext cx="582301" cy="648571"/>
            </a:xfrm>
            <a:custGeom>
              <a:avLst/>
              <a:gdLst/>
              <a:ahLst/>
              <a:cxnLst>
                <a:cxn ang="0">
                  <a:pos x="198" y="237"/>
                </a:cxn>
                <a:cxn ang="0">
                  <a:pos x="32" y="198"/>
                </a:cxn>
                <a:cxn ang="0">
                  <a:pos x="56" y="40"/>
                </a:cxn>
                <a:cxn ang="0">
                  <a:pos x="216" y="42"/>
                </a:cxn>
                <a:cxn ang="0">
                  <a:pos x="256" y="127"/>
                </a:cxn>
                <a:cxn ang="0">
                  <a:pos x="224" y="215"/>
                </a:cxn>
                <a:cxn ang="0">
                  <a:pos x="239" y="233"/>
                </a:cxn>
                <a:cxn ang="0">
                  <a:pos x="241" y="234"/>
                </a:cxn>
                <a:cxn ang="0">
                  <a:pos x="256" y="242"/>
                </a:cxn>
                <a:cxn ang="0">
                  <a:pos x="333" y="326"/>
                </a:cxn>
                <a:cxn ang="0">
                  <a:pos x="358" y="353"/>
                </a:cxn>
                <a:cxn ang="0">
                  <a:pos x="364" y="386"/>
                </a:cxn>
                <a:cxn ang="0">
                  <a:pos x="338" y="408"/>
                </a:cxn>
                <a:cxn ang="0">
                  <a:pos x="306" y="394"/>
                </a:cxn>
                <a:cxn ang="0">
                  <a:pos x="218" y="273"/>
                </a:cxn>
                <a:cxn ang="0">
                  <a:pos x="213" y="257"/>
                </a:cxn>
                <a:cxn ang="0">
                  <a:pos x="212" y="254"/>
                </a:cxn>
                <a:cxn ang="0">
                  <a:pos x="198" y="237"/>
                </a:cxn>
                <a:cxn ang="0">
                  <a:pos x="135" y="31"/>
                </a:cxn>
                <a:cxn ang="0">
                  <a:pos x="34" y="132"/>
                </a:cxn>
                <a:cxn ang="0">
                  <a:pos x="133" y="234"/>
                </a:cxn>
                <a:cxn ang="0">
                  <a:pos x="236" y="133"/>
                </a:cxn>
                <a:cxn ang="0">
                  <a:pos x="135" y="31"/>
                </a:cxn>
              </a:cxnLst>
              <a:rect l="0" t="0" r="r" b="b"/>
              <a:pathLst>
                <a:path w="368" h="410">
                  <a:moveTo>
                    <a:pt x="198" y="237"/>
                  </a:moveTo>
                  <a:cubicBezTo>
                    <a:pt x="138" y="273"/>
                    <a:pt x="65" y="250"/>
                    <a:pt x="32" y="198"/>
                  </a:cubicBezTo>
                  <a:cubicBezTo>
                    <a:pt x="0" y="147"/>
                    <a:pt x="9" y="79"/>
                    <a:pt x="56" y="40"/>
                  </a:cubicBezTo>
                  <a:cubicBezTo>
                    <a:pt x="102" y="0"/>
                    <a:pt x="170" y="1"/>
                    <a:pt x="216" y="42"/>
                  </a:cubicBezTo>
                  <a:cubicBezTo>
                    <a:pt x="241" y="64"/>
                    <a:pt x="255" y="93"/>
                    <a:pt x="256" y="127"/>
                  </a:cubicBezTo>
                  <a:cubicBezTo>
                    <a:pt x="258" y="161"/>
                    <a:pt x="247" y="190"/>
                    <a:pt x="224" y="215"/>
                  </a:cubicBezTo>
                  <a:cubicBezTo>
                    <a:pt x="229" y="222"/>
                    <a:pt x="234" y="227"/>
                    <a:pt x="239" y="233"/>
                  </a:cubicBezTo>
                  <a:cubicBezTo>
                    <a:pt x="239" y="234"/>
                    <a:pt x="241" y="234"/>
                    <a:pt x="241" y="234"/>
                  </a:cubicBezTo>
                  <a:cubicBezTo>
                    <a:pt x="247" y="235"/>
                    <a:pt x="252" y="238"/>
                    <a:pt x="256" y="242"/>
                  </a:cubicBezTo>
                  <a:cubicBezTo>
                    <a:pt x="282" y="270"/>
                    <a:pt x="307" y="298"/>
                    <a:pt x="333" y="326"/>
                  </a:cubicBezTo>
                  <a:cubicBezTo>
                    <a:pt x="341" y="335"/>
                    <a:pt x="349" y="344"/>
                    <a:pt x="358" y="353"/>
                  </a:cubicBezTo>
                  <a:cubicBezTo>
                    <a:pt x="366" y="363"/>
                    <a:pt x="368" y="374"/>
                    <a:pt x="364" y="386"/>
                  </a:cubicBezTo>
                  <a:cubicBezTo>
                    <a:pt x="359" y="399"/>
                    <a:pt x="351" y="406"/>
                    <a:pt x="338" y="408"/>
                  </a:cubicBezTo>
                  <a:cubicBezTo>
                    <a:pt x="324" y="410"/>
                    <a:pt x="314" y="405"/>
                    <a:pt x="306" y="394"/>
                  </a:cubicBezTo>
                  <a:cubicBezTo>
                    <a:pt x="276" y="354"/>
                    <a:pt x="247" y="313"/>
                    <a:pt x="218" y="273"/>
                  </a:cubicBezTo>
                  <a:cubicBezTo>
                    <a:pt x="215" y="268"/>
                    <a:pt x="213" y="263"/>
                    <a:pt x="213" y="257"/>
                  </a:cubicBezTo>
                  <a:cubicBezTo>
                    <a:pt x="213" y="256"/>
                    <a:pt x="213" y="255"/>
                    <a:pt x="212" y="254"/>
                  </a:cubicBezTo>
                  <a:cubicBezTo>
                    <a:pt x="208" y="248"/>
                    <a:pt x="203" y="242"/>
                    <a:pt x="198" y="237"/>
                  </a:cubicBezTo>
                  <a:close/>
                  <a:moveTo>
                    <a:pt x="135" y="31"/>
                  </a:moveTo>
                  <a:cubicBezTo>
                    <a:pt x="79" y="31"/>
                    <a:pt x="34" y="77"/>
                    <a:pt x="34" y="132"/>
                  </a:cubicBezTo>
                  <a:cubicBezTo>
                    <a:pt x="34" y="189"/>
                    <a:pt x="79" y="233"/>
                    <a:pt x="133" y="234"/>
                  </a:cubicBezTo>
                  <a:cubicBezTo>
                    <a:pt x="192" y="234"/>
                    <a:pt x="236" y="187"/>
                    <a:pt x="236" y="133"/>
                  </a:cubicBezTo>
                  <a:cubicBezTo>
                    <a:pt x="236" y="77"/>
                    <a:pt x="191" y="31"/>
                    <a:pt x="135" y="31"/>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grpSp>
      <p:pic>
        <p:nvPicPr>
          <p:cNvPr id="96" name="Picture 195" descr="O-CloudPlatformIntegration-rgb.png">
            <a:extLst>
              <a:ext uri="{FF2B5EF4-FFF2-40B4-BE49-F238E27FC236}">
                <a16:creationId xmlns="" xmlns:a16="http://schemas.microsoft.com/office/drawing/2014/main" id="{A0EB1CA2-1E73-4F81-B6A0-A3D477978B8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8273"/>
          <a:stretch/>
        </p:blipFill>
        <p:spPr bwMode="auto">
          <a:xfrm>
            <a:off x="7880100" y="2530725"/>
            <a:ext cx="2194465" cy="52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 descr="https://cloud.oracle.com/opc/paas/images/DataIntegrator_w_72.png">
            <a:extLst>
              <a:ext uri="{FF2B5EF4-FFF2-40B4-BE49-F238E27FC236}">
                <a16:creationId xmlns="" xmlns:a16="http://schemas.microsoft.com/office/drawing/2014/main" id="{7092570A-5231-47CE-A322-2896F7512E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7303" y="3857414"/>
            <a:ext cx="754183" cy="75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4" descr="https://cloud.oracle.com/opc/paas/images/goldengate_w_72.png">
            <a:extLst>
              <a:ext uri="{FF2B5EF4-FFF2-40B4-BE49-F238E27FC236}">
                <a16:creationId xmlns="" xmlns:a16="http://schemas.microsoft.com/office/drawing/2014/main" id="{EBC9CBEC-A9AA-480C-B046-D106A2BD15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03025" y="4352585"/>
            <a:ext cx="754183" cy="75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 name="Group 98">
            <a:extLst>
              <a:ext uri="{FF2B5EF4-FFF2-40B4-BE49-F238E27FC236}">
                <a16:creationId xmlns="" xmlns:a16="http://schemas.microsoft.com/office/drawing/2014/main" id="{4A920107-A3D1-424F-87BC-777144C601EC}"/>
              </a:ext>
            </a:extLst>
          </p:cNvPr>
          <p:cNvGrpSpPr/>
          <p:nvPr/>
        </p:nvGrpSpPr>
        <p:grpSpPr>
          <a:xfrm>
            <a:off x="9815099" y="1721088"/>
            <a:ext cx="602638" cy="551322"/>
            <a:chOff x="7864628" y="1129275"/>
            <a:chExt cx="3509963" cy="3532188"/>
          </a:xfrm>
          <a:solidFill>
            <a:srgbClr val="FFFFFF"/>
          </a:solidFill>
        </p:grpSpPr>
        <p:sp>
          <p:nvSpPr>
            <p:cNvPr id="100" name="Freeform 1">
              <a:extLst>
                <a:ext uri="{FF2B5EF4-FFF2-40B4-BE49-F238E27FC236}">
                  <a16:creationId xmlns="" xmlns:a16="http://schemas.microsoft.com/office/drawing/2014/main" id="{C801E9D8-25EB-4183-997F-43E956A092F4}"/>
                </a:ext>
              </a:extLst>
            </p:cNvPr>
            <p:cNvSpPr>
              <a:spLocks noChangeArrowheads="1"/>
            </p:cNvSpPr>
            <p:nvPr/>
          </p:nvSpPr>
          <p:spPr bwMode="auto">
            <a:xfrm>
              <a:off x="7864628" y="1129275"/>
              <a:ext cx="2351088" cy="1755775"/>
            </a:xfrm>
            <a:custGeom>
              <a:avLst/>
              <a:gdLst>
                <a:gd name="T0" fmla="*/ 5842 w 6531"/>
                <a:gd name="T1" fmla="*/ 1781 h 4876"/>
                <a:gd name="T2" fmla="*/ 5842 w 6531"/>
                <a:gd name="T3" fmla="*/ 1781 h 4876"/>
                <a:gd name="T4" fmla="*/ 5342 w 6531"/>
                <a:gd name="T5" fmla="*/ 2000 h 4876"/>
                <a:gd name="T6" fmla="*/ 4905 w 6531"/>
                <a:gd name="T7" fmla="*/ 2000 h 4876"/>
                <a:gd name="T8" fmla="*/ 4905 w 6531"/>
                <a:gd name="T9" fmla="*/ 0 h 4876"/>
                <a:gd name="T10" fmla="*/ 3906 w 6531"/>
                <a:gd name="T11" fmla="*/ 0 h 4876"/>
                <a:gd name="T12" fmla="*/ 2843 w 6531"/>
                <a:gd name="T13" fmla="*/ 0 h 4876"/>
                <a:gd name="T14" fmla="*/ 2031 w 6531"/>
                <a:gd name="T15" fmla="*/ 0 h 4876"/>
                <a:gd name="T16" fmla="*/ 656 w 6531"/>
                <a:gd name="T17" fmla="*/ 0 h 4876"/>
                <a:gd name="T18" fmla="*/ 0 w 6531"/>
                <a:gd name="T19" fmla="*/ 0 h 4876"/>
                <a:gd name="T20" fmla="*/ 0 w 6531"/>
                <a:gd name="T21" fmla="*/ 4875 h 4876"/>
                <a:gd name="T22" fmla="*/ 2031 w 6531"/>
                <a:gd name="T23" fmla="*/ 4875 h 4876"/>
                <a:gd name="T24" fmla="*/ 2000 w 6531"/>
                <a:gd name="T25" fmla="*/ 4437 h 4876"/>
                <a:gd name="T26" fmla="*/ 1781 w 6531"/>
                <a:gd name="T27" fmla="*/ 3937 h 4876"/>
                <a:gd name="T28" fmla="*/ 2437 w 6531"/>
                <a:gd name="T29" fmla="*/ 3250 h 4876"/>
                <a:gd name="T30" fmla="*/ 3093 w 6531"/>
                <a:gd name="T31" fmla="*/ 3937 h 4876"/>
                <a:gd name="T32" fmla="*/ 2875 w 6531"/>
                <a:gd name="T33" fmla="*/ 4437 h 4876"/>
                <a:gd name="T34" fmla="*/ 2843 w 6531"/>
                <a:gd name="T35" fmla="*/ 4875 h 4876"/>
                <a:gd name="T36" fmla="*/ 4905 w 6531"/>
                <a:gd name="T37" fmla="*/ 4875 h 4876"/>
                <a:gd name="T38" fmla="*/ 4905 w 6531"/>
                <a:gd name="T39" fmla="*/ 2875 h 4876"/>
                <a:gd name="T40" fmla="*/ 5342 w 6531"/>
                <a:gd name="T41" fmla="*/ 2875 h 4876"/>
                <a:gd name="T42" fmla="*/ 5842 w 6531"/>
                <a:gd name="T43" fmla="*/ 3125 h 4876"/>
                <a:gd name="T44" fmla="*/ 6530 w 6531"/>
                <a:gd name="T45" fmla="*/ 2437 h 4876"/>
                <a:gd name="T46" fmla="*/ 5842 w 6531"/>
                <a:gd name="T47" fmla="*/ 1781 h 4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31" h="4876">
                  <a:moveTo>
                    <a:pt x="5842" y="1781"/>
                  </a:moveTo>
                  <a:lnTo>
                    <a:pt x="5842" y="1781"/>
                  </a:lnTo>
                  <a:cubicBezTo>
                    <a:pt x="5655" y="1781"/>
                    <a:pt x="5467" y="1875"/>
                    <a:pt x="5342" y="2000"/>
                  </a:cubicBezTo>
                  <a:cubicBezTo>
                    <a:pt x="5124" y="2219"/>
                    <a:pt x="4905" y="2187"/>
                    <a:pt x="4905" y="2000"/>
                  </a:cubicBezTo>
                  <a:cubicBezTo>
                    <a:pt x="4905" y="0"/>
                    <a:pt x="4905" y="0"/>
                    <a:pt x="4905" y="0"/>
                  </a:cubicBezTo>
                  <a:cubicBezTo>
                    <a:pt x="3906" y="0"/>
                    <a:pt x="3906" y="0"/>
                    <a:pt x="3906" y="0"/>
                  </a:cubicBezTo>
                  <a:cubicBezTo>
                    <a:pt x="2843" y="0"/>
                    <a:pt x="2843" y="0"/>
                    <a:pt x="2843" y="0"/>
                  </a:cubicBezTo>
                  <a:cubicBezTo>
                    <a:pt x="2031" y="0"/>
                    <a:pt x="2031" y="0"/>
                    <a:pt x="2031" y="0"/>
                  </a:cubicBezTo>
                  <a:cubicBezTo>
                    <a:pt x="656" y="0"/>
                    <a:pt x="656" y="0"/>
                    <a:pt x="656" y="0"/>
                  </a:cubicBezTo>
                  <a:cubicBezTo>
                    <a:pt x="0" y="0"/>
                    <a:pt x="0" y="0"/>
                    <a:pt x="0" y="0"/>
                  </a:cubicBezTo>
                  <a:cubicBezTo>
                    <a:pt x="0" y="4875"/>
                    <a:pt x="0" y="4875"/>
                    <a:pt x="0" y="4875"/>
                  </a:cubicBezTo>
                  <a:cubicBezTo>
                    <a:pt x="2031" y="4875"/>
                    <a:pt x="2031" y="4875"/>
                    <a:pt x="2031" y="4875"/>
                  </a:cubicBezTo>
                  <a:cubicBezTo>
                    <a:pt x="2187" y="4875"/>
                    <a:pt x="2218" y="4656"/>
                    <a:pt x="2000" y="4437"/>
                  </a:cubicBezTo>
                  <a:cubicBezTo>
                    <a:pt x="1875" y="4312"/>
                    <a:pt x="1781" y="4156"/>
                    <a:pt x="1781" y="3937"/>
                  </a:cubicBezTo>
                  <a:cubicBezTo>
                    <a:pt x="1781" y="3562"/>
                    <a:pt x="2062" y="3250"/>
                    <a:pt x="2437" y="3250"/>
                  </a:cubicBezTo>
                  <a:cubicBezTo>
                    <a:pt x="2812" y="3250"/>
                    <a:pt x="3093" y="3562"/>
                    <a:pt x="3093" y="3937"/>
                  </a:cubicBezTo>
                  <a:cubicBezTo>
                    <a:pt x="3093" y="4156"/>
                    <a:pt x="3000" y="4312"/>
                    <a:pt x="2875" y="4437"/>
                  </a:cubicBezTo>
                  <a:cubicBezTo>
                    <a:pt x="2656" y="4656"/>
                    <a:pt x="2687" y="4875"/>
                    <a:pt x="2843" y="4875"/>
                  </a:cubicBezTo>
                  <a:cubicBezTo>
                    <a:pt x="4905" y="4875"/>
                    <a:pt x="4905" y="4875"/>
                    <a:pt x="4905" y="4875"/>
                  </a:cubicBezTo>
                  <a:cubicBezTo>
                    <a:pt x="4905" y="2875"/>
                    <a:pt x="4905" y="2875"/>
                    <a:pt x="4905" y="2875"/>
                  </a:cubicBezTo>
                  <a:cubicBezTo>
                    <a:pt x="4905" y="2719"/>
                    <a:pt x="5124" y="2687"/>
                    <a:pt x="5342" y="2875"/>
                  </a:cubicBezTo>
                  <a:cubicBezTo>
                    <a:pt x="5467" y="3031"/>
                    <a:pt x="5655" y="3125"/>
                    <a:pt x="5842" y="3125"/>
                  </a:cubicBezTo>
                  <a:cubicBezTo>
                    <a:pt x="6217" y="3125"/>
                    <a:pt x="6530" y="2812"/>
                    <a:pt x="6530" y="2437"/>
                  </a:cubicBezTo>
                  <a:cubicBezTo>
                    <a:pt x="6530" y="2062"/>
                    <a:pt x="6217" y="1781"/>
                    <a:pt x="5842" y="1781"/>
                  </a:cubicBezTo>
                </a:path>
              </a:pathLst>
            </a:custGeom>
            <a:grpFill/>
            <a:ln w="9525" cap="flat">
              <a:solidFill>
                <a:srgbClr val="374A58"/>
              </a:solidFill>
              <a:bevel/>
              <a:headEnd/>
              <a:tailEnd/>
            </a:ln>
            <a:effectLst/>
            <a:extLst>
              <a:ext uri="{AF507438-7753-43e0-B8FC-AC1667EBCBE1}"/>
            </a:extLst>
          </p:spPr>
          <p:txBody>
            <a:bodyPr wrap="none" anchor="ctr"/>
            <a:lstStyle/>
            <a:p>
              <a:pPr>
                <a:defRPr/>
              </a:pPr>
              <a:endParaRPr lang="en-US" sz="1799" kern="0">
                <a:solidFill>
                  <a:srgbClr val="58595B"/>
                </a:solidFill>
              </a:endParaRPr>
            </a:p>
          </p:txBody>
        </p:sp>
        <p:sp>
          <p:nvSpPr>
            <p:cNvPr id="101" name="Freeform 2">
              <a:extLst>
                <a:ext uri="{FF2B5EF4-FFF2-40B4-BE49-F238E27FC236}">
                  <a16:creationId xmlns="" xmlns:a16="http://schemas.microsoft.com/office/drawing/2014/main" id="{78E93F60-6C15-4797-BA91-115255EAAAFE}"/>
                </a:ext>
              </a:extLst>
            </p:cNvPr>
            <p:cNvSpPr>
              <a:spLocks noChangeArrowheads="1"/>
            </p:cNvSpPr>
            <p:nvPr/>
          </p:nvSpPr>
          <p:spPr bwMode="auto">
            <a:xfrm>
              <a:off x="9618816" y="1129275"/>
              <a:ext cx="1755775" cy="2351088"/>
            </a:xfrm>
            <a:custGeom>
              <a:avLst/>
              <a:gdLst>
                <a:gd name="T0" fmla="*/ 0 w 4875"/>
                <a:gd name="T1" fmla="*/ 0 h 6531"/>
                <a:gd name="T2" fmla="*/ 0 w 4875"/>
                <a:gd name="T3" fmla="*/ 0 h 6531"/>
                <a:gd name="T4" fmla="*/ 0 w 4875"/>
                <a:gd name="T5" fmla="*/ 2031 h 6531"/>
                <a:gd name="T6" fmla="*/ 436 w 4875"/>
                <a:gd name="T7" fmla="*/ 2031 h 6531"/>
                <a:gd name="T8" fmla="*/ 967 w 4875"/>
                <a:gd name="T9" fmla="*/ 1781 h 6531"/>
                <a:gd name="T10" fmla="*/ 1624 w 4875"/>
                <a:gd name="T11" fmla="*/ 2437 h 6531"/>
                <a:gd name="T12" fmla="*/ 967 w 4875"/>
                <a:gd name="T13" fmla="*/ 3125 h 6531"/>
                <a:gd name="T14" fmla="*/ 436 w 4875"/>
                <a:gd name="T15" fmla="*/ 2875 h 6531"/>
                <a:gd name="T16" fmla="*/ 0 w 4875"/>
                <a:gd name="T17" fmla="*/ 2875 h 6531"/>
                <a:gd name="T18" fmla="*/ 0 w 4875"/>
                <a:gd name="T19" fmla="*/ 4906 h 6531"/>
                <a:gd name="T20" fmla="*/ 1999 w 4875"/>
                <a:gd name="T21" fmla="*/ 4906 h 6531"/>
                <a:gd name="T22" fmla="*/ 1999 w 4875"/>
                <a:gd name="T23" fmla="*/ 5343 h 6531"/>
                <a:gd name="T24" fmla="*/ 1780 w 4875"/>
                <a:gd name="T25" fmla="*/ 5874 h 6531"/>
                <a:gd name="T26" fmla="*/ 2436 w 4875"/>
                <a:gd name="T27" fmla="*/ 6530 h 6531"/>
                <a:gd name="T28" fmla="*/ 3124 w 4875"/>
                <a:gd name="T29" fmla="*/ 5874 h 6531"/>
                <a:gd name="T30" fmla="*/ 2874 w 4875"/>
                <a:gd name="T31" fmla="*/ 5343 h 6531"/>
                <a:gd name="T32" fmla="*/ 2874 w 4875"/>
                <a:gd name="T33" fmla="*/ 4906 h 6531"/>
                <a:gd name="T34" fmla="*/ 4874 w 4875"/>
                <a:gd name="T35" fmla="*/ 4906 h 6531"/>
                <a:gd name="T36" fmla="*/ 4874 w 4875"/>
                <a:gd name="T37" fmla="*/ 4125 h 6531"/>
                <a:gd name="T38" fmla="*/ 4874 w 4875"/>
                <a:gd name="T39" fmla="*/ 2875 h 6531"/>
                <a:gd name="T40" fmla="*/ 4874 w 4875"/>
                <a:gd name="T41" fmla="*/ 2031 h 6531"/>
                <a:gd name="T42" fmla="*/ 4874 w 4875"/>
                <a:gd name="T43" fmla="*/ 875 h 6531"/>
                <a:gd name="T44" fmla="*/ 4874 w 4875"/>
                <a:gd name="T45" fmla="*/ 0 h 6531"/>
                <a:gd name="T46" fmla="*/ 0 w 4875"/>
                <a:gd name="T47" fmla="*/ 0 h 6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75" h="6531">
                  <a:moveTo>
                    <a:pt x="0" y="0"/>
                  </a:moveTo>
                  <a:lnTo>
                    <a:pt x="0" y="0"/>
                  </a:lnTo>
                  <a:cubicBezTo>
                    <a:pt x="0" y="2031"/>
                    <a:pt x="0" y="2031"/>
                    <a:pt x="0" y="2031"/>
                  </a:cubicBezTo>
                  <a:cubicBezTo>
                    <a:pt x="0" y="2187"/>
                    <a:pt x="249" y="2219"/>
                    <a:pt x="436" y="2031"/>
                  </a:cubicBezTo>
                  <a:cubicBezTo>
                    <a:pt x="561" y="1875"/>
                    <a:pt x="749" y="1781"/>
                    <a:pt x="967" y="1781"/>
                  </a:cubicBezTo>
                  <a:cubicBezTo>
                    <a:pt x="1342" y="1781"/>
                    <a:pt x="1624" y="2062"/>
                    <a:pt x="1624" y="2437"/>
                  </a:cubicBezTo>
                  <a:cubicBezTo>
                    <a:pt x="1624" y="2812"/>
                    <a:pt x="1342" y="3125"/>
                    <a:pt x="967" y="3125"/>
                  </a:cubicBezTo>
                  <a:cubicBezTo>
                    <a:pt x="749" y="3125"/>
                    <a:pt x="561" y="3031"/>
                    <a:pt x="436" y="2875"/>
                  </a:cubicBezTo>
                  <a:cubicBezTo>
                    <a:pt x="249" y="2656"/>
                    <a:pt x="0" y="2687"/>
                    <a:pt x="0" y="2875"/>
                  </a:cubicBezTo>
                  <a:cubicBezTo>
                    <a:pt x="0" y="4906"/>
                    <a:pt x="0" y="4906"/>
                    <a:pt x="0" y="4906"/>
                  </a:cubicBezTo>
                  <a:cubicBezTo>
                    <a:pt x="1999" y="4906"/>
                    <a:pt x="1999" y="4906"/>
                    <a:pt x="1999" y="4906"/>
                  </a:cubicBezTo>
                  <a:cubicBezTo>
                    <a:pt x="2186" y="4906"/>
                    <a:pt x="2217" y="5155"/>
                    <a:pt x="1999" y="5343"/>
                  </a:cubicBezTo>
                  <a:cubicBezTo>
                    <a:pt x="1842" y="5468"/>
                    <a:pt x="1780" y="5655"/>
                    <a:pt x="1780" y="5874"/>
                  </a:cubicBezTo>
                  <a:cubicBezTo>
                    <a:pt x="1780" y="6249"/>
                    <a:pt x="2061" y="6530"/>
                    <a:pt x="2436" y="6530"/>
                  </a:cubicBezTo>
                  <a:cubicBezTo>
                    <a:pt x="2811" y="6530"/>
                    <a:pt x="3124" y="6249"/>
                    <a:pt x="3124" y="5874"/>
                  </a:cubicBezTo>
                  <a:cubicBezTo>
                    <a:pt x="3124" y="5655"/>
                    <a:pt x="3030" y="5468"/>
                    <a:pt x="2874" y="5343"/>
                  </a:cubicBezTo>
                  <a:cubicBezTo>
                    <a:pt x="2686" y="5155"/>
                    <a:pt x="2717" y="4906"/>
                    <a:pt x="2874" y="4906"/>
                  </a:cubicBezTo>
                  <a:cubicBezTo>
                    <a:pt x="4874" y="4906"/>
                    <a:pt x="4874" y="4906"/>
                    <a:pt x="4874" y="4906"/>
                  </a:cubicBezTo>
                  <a:cubicBezTo>
                    <a:pt x="4874" y="4125"/>
                    <a:pt x="4874" y="4125"/>
                    <a:pt x="4874" y="4125"/>
                  </a:cubicBezTo>
                  <a:cubicBezTo>
                    <a:pt x="4874" y="2875"/>
                    <a:pt x="4874" y="2875"/>
                    <a:pt x="4874" y="2875"/>
                  </a:cubicBezTo>
                  <a:cubicBezTo>
                    <a:pt x="4874" y="2031"/>
                    <a:pt x="4874" y="2031"/>
                    <a:pt x="4874" y="2031"/>
                  </a:cubicBezTo>
                  <a:cubicBezTo>
                    <a:pt x="4874" y="875"/>
                    <a:pt x="4874" y="875"/>
                    <a:pt x="4874" y="875"/>
                  </a:cubicBezTo>
                  <a:cubicBezTo>
                    <a:pt x="4874" y="0"/>
                    <a:pt x="4874" y="0"/>
                    <a:pt x="4874" y="0"/>
                  </a:cubicBezTo>
                  <a:lnTo>
                    <a:pt x="0" y="0"/>
                  </a:lnTo>
                </a:path>
              </a:pathLst>
            </a:custGeom>
            <a:grpFill/>
            <a:ln w="9525" cap="flat">
              <a:solidFill>
                <a:srgbClr val="374A58"/>
              </a:solidFill>
              <a:bevel/>
              <a:headEnd/>
              <a:tailEnd/>
            </a:ln>
            <a:effectLst/>
            <a:extLst>
              <a:ext uri="{AF507438-7753-43e0-B8FC-AC1667EBCBE1}"/>
            </a:extLst>
          </p:spPr>
          <p:txBody>
            <a:bodyPr wrap="none" anchor="ctr"/>
            <a:lstStyle/>
            <a:p>
              <a:pPr>
                <a:defRPr/>
              </a:pPr>
              <a:endParaRPr lang="en-US" sz="1799" kern="0">
                <a:solidFill>
                  <a:srgbClr val="58595B"/>
                </a:solidFill>
              </a:endParaRPr>
            </a:p>
          </p:txBody>
        </p:sp>
        <p:sp>
          <p:nvSpPr>
            <p:cNvPr id="102" name="Freeform 3">
              <a:extLst>
                <a:ext uri="{FF2B5EF4-FFF2-40B4-BE49-F238E27FC236}">
                  <a16:creationId xmlns="" xmlns:a16="http://schemas.microsoft.com/office/drawing/2014/main" id="{70692957-4DA6-4FDD-84CD-E21E19E47C51}"/>
                </a:ext>
              </a:extLst>
            </p:cNvPr>
            <p:cNvSpPr>
              <a:spLocks noChangeArrowheads="1"/>
            </p:cNvSpPr>
            <p:nvPr/>
          </p:nvSpPr>
          <p:spPr bwMode="auto">
            <a:xfrm>
              <a:off x="7864628" y="2299263"/>
              <a:ext cx="1755775" cy="2362200"/>
            </a:xfrm>
            <a:custGeom>
              <a:avLst/>
              <a:gdLst>
                <a:gd name="T0" fmla="*/ 3937 w 4876"/>
                <a:gd name="T1" fmla="*/ 3436 h 6562"/>
                <a:gd name="T2" fmla="*/ 3937 w 4876"/>
                <a:gd name="T3" fmla="*/ 3436 h 6562"/>
                <a:gd name="T4" fmla="*/ 4437 w 4876"/>
                <a:gd name="T5" fmla="*/ 3686 h 6562"/>
                <a:gd name="T6" fmla="*/ 4875 w 4876"/>
                <a:gd name="T7" fmla="*/ 3686 h 6562"/>
                <a:gd name="T8" fmla="*/ 4875 w 4876"/>
                <a:gd name="T9" fmla="*/ 1656 h 6562"/>
                <a:gd name="T10" fmla="*/ 2875 w 4876"/>
                <a:gd name="T11" fmla="*/ 1656 h 6562"/>
                <a:gd name="T12" fmla="*/ 2875 w 4876"/>
                <a:gd name="T13" fmla="*/ 1219 h 6562"/>
                <a:gd name="T14" fmla="*/ 3125 w 4876"/>
                <a:gd name="T15" fmla="*/ 687 h 6562"/>
                <a:gd name="T16" fmla="*/ 2437 w 4876"/>
                <a:gd name="T17" fmla="*/ 0 h 6562"/>
                <a:gd name="T18" fmla="*/ 1750 w 4876"/>
                <a:gd name="T19" fmla="*/ 687 h 6562"/>
                <a:gd name="T20" fmla="*/ 2000 w 4876"/>
                <a:gd name="T21" fmla="*/ 1219 h 6562"/>
                <a:gd name="T22" fmla="*/ 2000 w 4876"/>
                <a:gd name="T23" fmla="*/ 1656 h 6562"/>
                <a:gd name="T24" fmla="*/ 0 w 4876"/>
                <a:gd name="T25" fmla="*/ 1656 h 6562"/>
                <a:gd name="T26" fmla="*/ 0 w 4876"/>
                <a:gd name="T27" fmla="*/ 2499 h 6562"/>
                <a:gd name="T28" fmla="*/ 0 w 4876"/>
                <a:gd name="T29" fmla="*/ 3686 h 6562"/>
                <a:gd name="T30" fmla="*/ 0 w 4876"/>
                <a:gd name="T31" fmla="*/ 4530 h 6562"/>
                <a:gd name="T32" fmla="*/ 0 w 4876"/>
                <a:gd name="T33" fmla="*/ 5468 h 6562"/>
                <a:gd name="T34" fmla="*/ 0 w 4876"/>
                <a:gd name="T35" fmla="*/ 6561 h 6562"/>
                <a:gd name="T36" fmla="*/ 2000 w 4876"/>
                <a:gd name="T37" fmla="*/ 6561 h 6562"/>
                <a:gd name="T38" fmla="*/ 2031 w 4876"/>
                <a:gd name="T39" fmla="*/ 6561 h 6562"/>
                <a:gd name="T40" fmla="*/ 2812 w 4876"/>
                <a:gd name="T41" fmla="*/ 6561 h 6562"/>
                <a:gd name="T42" fmla="*/ 2875 w 4876"/>
                <a:gd name="T43" fmla="*/ 6561 h 6562"/>
                <a:gd name="T44" fmla="*/ 4875 w 4876"/>
                <a:gd name="T45" fmla="*/ 6561 h 6562"/>
                <a:gd name="T46" fmla="*/ 4875 w 4876"/>
                <a:gd name="T47" fmla="*/ 4530 h 6562"/>
                <a:gd name="T48" fmla="*/ 4437 w 4876"/>
                <a:gd name="T49" fmla="*/ 4530 h 6562"/>
                <a:gd name="T50" fmla="*/ 3937 w 4876"/>
                <a:gd name="T51" fmla="*/ 4780 h 6562"/>
                <a:gd name="T52" fmla="*/ 3250 w 4876"/>
                <a:gd name="T53" fmla="*/ 4093 h 6562"/>
                <a:gd name="T54" fmla="*/ 3937 w 4876"/>
                <a:gd name="T55" fmla="*/ 3436 h 6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76" h="6562">
                  <a:moveTo>
                    <a:pt x="3937" y="3436"/>
                  </a:moveTo>
                  <a:lnTo>
                    <a:pt x="3937" y="3436"/>
                  </a:lnTo>
                  <a:cubicBezTo>
                    <a:pt x="4125" y="3436"/>
                    <a:pt x="4312" y="3530"/>
                    <a:pt x="4437" y="3686"/>
                  </a:cubicBezTo>
                  <a:cubicBezTo>
                    <a:pt x="4625" y="3874"/>
                    <a:pt x="4875" y="3843"/>
                    <a:pt x="4875" y="3686"/>
                  </a:cubicBezTo>
                  <a:cubicBezTo>
                    <a:pt x="4875" y="1656"/>
                    <a:pt x="4875" y="1656"/>
                    <a:pt x="4875" y="1656"/>
                  </a:cubicBezTo>
                  <a:cubicBezTo>
                    <a:pt x="2875" y="1656"/>
                    <a:pt x="2875" y="1656"/>
                    <a:pt x="2875" y="1656"/>
                  </a:cubicBezTo>
                  <a:cubicBezTo>
                    <a:pt x="2687" y="1656"/>
                    <a:pt x="2656" y="1406"/>
                    <a:pt x="2875" y="1219"/>
                  </a:cubicBezTo>
                  <a:cubicBezTo>
                    <a:pt x="3031" y="1094"/>
                    <a:pt x="3125" y="906"/>
                    <a:pt x="3125" y="687"/>
                  </a:cubicBezTo>
                  <a:cubicBezTo>
                    <a:pt x="3125" y="312"/>
                    <a:pt x="2812" y="0"/>
                    <a:pt x="2437" y="0"/>
                  </a:cubicBezTo>
                  <a:cubicBezTo>
                    <a:pt x="2062" y="0"/>
                    <a:pt x="1750" y="312"/>
                    <a:pt x="1750" y="687"/>
                  </a:cubicBezTo>
                  <a:cubicBezTo>
                    <a:pt x="1750" y="906"/>
                    <a:pt x="1843" y="1094"/>
                    <a:pt x="2000" y="1219"/>
                  </a:cubicBezTo>
                  <a:cubicBezTo>
                    <a:pt x="2218" y="1406"/>
                    <a:pt x="2187" y="1656"/>
                    <a:pt x="2000" y="1656"/>
                  </a:cubicBezTo>
                  <a:cubicBezTo>
                    <a:pt x="0" y="1656"/>
                    <a:pt x="0" y="1656"/>
                    <a:pt x="0" y="1656"/>
                  </a:cubicBezTo>
                  <a:cubicBezTo>
                    <a:pt x="0" y="2499"/>
                    <a:pt x="0" y="2499"/>
                    <a:pt x="0" y="2499"/>
                  </a:cubicBezTo>
                  <a:cubicBezTo>
                    <a:pt x="0" y="3686"/>
                    <a:pt x="0" y="3686"/>
                    <a:pt x="0" y="3686"/>
                  </a:cubicBezTo>
                  <a:cubicBezTo>
                    <a:pt x="0" y="4530"/>
                    <a:pt x="0" y="4530"/>
                    <a:pt x="0" y="4530"/>
                  </a:cubicBezTo>
                  <a:cubicBezTo>
                    <a:pt x="0" y="5468"/>
                    <a:pt x="0" y="5468"/>
                    <a:pt x="0" y="5468"/>
                  </a:cubicBezTo>
                  <a:cubicBezTo>
                    <a:pt x="0" y="6561"/>
                    <a:pt x="0" y="6561"/>
                    <a:pt x="0" y="6561"/>
                  </a:cubicBezTo>
                  <a:cubicBezTo>
                    <a:pt x="2000" y="6561"/>
                    <a:pt x="2000" y="6561"/>
                    <a:pt x="2000" y="6561"/>
                  </a:cubicBezTo>
                  <a:cubicBezTo>
                    <a:pt x="2031" y="6561"/>
                    <a:pt x="2031" y="6561"/>
                    <a:pt x="2031" y="6561"/>
                  </a:cubicBezTo>
                  <a:cubicBezTo>
                    <a:pt x="2812" y="6561"/>
                    <a:pt x="2812" y="6561"/>
                    <a:pt x="2812" y="6561"/>
                  </a:cubicBezTo>
                  <a:cubicBezTo>
                    <a:pt x="2843" y="6561"/>
                    <a:pt x="2843" y="6561"/>
                    <a:pt x="2875" y="6561"/>
                  </a:cubicBezTo>
                  <a:cubicBezTo>
                    <a:pt x="4875" y="6561"/>
                    <a:pt x="4875" y="6561"/>
                    <a:pt x="4875" y="6561"/>
                  </a:cubicBezTo>
                  <a:cubicBezTo>
                    <a:pt x="4875" y="4530"/>
                    <a:pt x="4875" y="4530"/>
                    <a:pt x="4875" y="4530"/>
                  </a:cubicBezTo>
                  <a:cubicBezTo>
                    <a:pt x="4875" y="4343"/>
                    <a:pt x="4625" y="4311"/>
                    <a:pt x="4437" y="4530"/>
                  </a:cubicBezTo>
                  <a:cubicBezTo>
                    <a:pt x="4312" y="4686"/>
                    <a:pt x="4125" y="4780"/>
                    <a:pt x="3937" y="4780"/>
                  </a:cubicBezTo>
                  <a:cubicBezTo>
                    <a:pt x="3562" y="4780"/>
                    <a:pt x="3250" y="4468"/>
                    <a:pt x="3250" y="4093"/>
                  </a:cubicBezTo>
                  <a:cubicBezTo>
                    <a:pt x="3250" y="3749"/>
                    <a:pt x="3562" y="3436"/>
                    <a:pt x="3937" y="3436"/>
                  </a:cubicBezTo>
                </a:path>
              </a:pathLst>
            </a:custGeom>
            <a:grpFill/>
            <a:ln w="9525" cap="flat">
              <a:solidFill>
                <a:srgbClr val="374A58"/>
              </a:solidFill>
              <a:bevel/>
              <a:headEnd/>
              <a:tailEnd/>
            </a:ln>
            <a:effectLst/>
            <a:extLst>
              <a:ext uri="{AF507438-7753-43e0-B8FC-AC1667EBCBE1}"/>
            </a:extLst>
          </p:spPr>
          <p:txBody>
            <a:bodyPr wrap="none" anchor="ctr"/>
            <a:lstStyle/>
            <a:p>
              <a:pPr>
                <a:defRPr/>
              </a:pPr>
              <a:endParaRPr lang="en-US" sz="1799" kern="0">
                <a:solidFill>
                  <a:srgbClr val="58595B"/>
                </a:solidFill>
              </a:endParaRPr>
            </a:p>
          </p:txBody>
        </p:sp>
      </p:grpSp>
      <p:sp>
        <p:nvSpPr>
          <p:cNvPr id="103" name="TextBox 102">
            <a:extLst>
              <a:ext uri="{FF2B5EF4-FFF2-40B4-BE49-F238E27FC236}">
                <a16:creationId xmlns="" xmlns:a16="http://schemas.microsoft.com/office/drawing/2014/main" id="{A8C75E8E-3D3B-4C39-A67E-390D9BAD5C69}"/>
              </a:ext>
            </a:extLst>
          </p:cNvPr>
          <p:cNvSpPr txBox="1"/>
          <p:nvPr/>
        </p:nvSpPr>
        <p:spPr>
          <a:xfrm>
            <a:off x="8271957" y="3174879"/>
            <a:ext cx="1302114" cy="553854"/>
          </a:xfrm>
          <a:prstGeom prst="rect">
            <a:avLst/>
          </a:prstGeom>
          <a:noFill/>
        </p:spPr>
        <p:txBody>
          <a:bodyPr wrap="square" lIns="0" tIns="0" rIns="0" bIns="0" rtlCol="0">
            <a:spAutoFit/>
          </a:bodyPr>
          <a:lstStyle/>
          <a:p>
            <a:pPr algn="ctr">
              <a:lnSpc>
                <a:spcPct val="90000"/>
              </a:lnSpc>
            </a:pPr>
            <a:r>
              <a:rPr lang="en-US" sz="1999" dirty="0"/>
              <a:t>Integration Platform</a:t>
            </a:r>
          </a:p>
        </p:txBody>
      </p:sp>
    </p:spTree>
    <p:extLst>
      <p:ext uri="{BB962C8B-B14F-4D97-AF65-F5344CB8AC3E}">
        <p14:creationId xmlns:p14="http://schemas.microsoft.com/office/powerpoint/2010/main" val="224808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US" b="1" dirty="0"/>
              <a:t>Lab </a:t>
            </a:r>
            <a:r>
              <a:rPr lang="en-US" b="1" dirty="0" smtClean="0"/>
              <a:t>6 - </a:t>
            </a:r>
            <a:r>
              <a:rPr lang="en-US" b="1" dirty="0"/>
              <a:t>Bi-Directional and Auto Conflict Detection and Resolution(CDR)</a:t>
            </a:r>
          </a:p>
        </p:txBody>
      </p:sp>
      <p:sp>
        <p:nvSpPr>
          <p:cNvPr id="3" name="Content Placeholder 2"/>
          <p:cNvSpPr>
            <a:spLocks noGrp="1"/>
          </p:cNvSpPr>
          <p:nvPr>
            <p:ph idx="1"/>
          </p:nvPr>
        </p:nvSpPr>
        <p:spPr>
          <a:xfrm>
            <a:off x="469900" y="1371737"/>
            <a:ext cx="11295158" cy="5486263"/>
          </a:xfrm>
        </p:spPr>
        <p:txBody>
          <a:bodyPr/>
          <a:lstStyle/>
          <a:p>
            <a:pPr marL="0" indent="0">
              <a:buNone/>
            </a:pPr>
            <a:r>
              <a:rPr lang="en-US" sz="2400" b="1" dirty="0" smtClean="0"/>
              <a:t>Remove and recreate deployments via script</a:t>
            </a:r>
          </a:p>
          <a:p>
            <a:pPr marL="457200" indent="-457200">
              <a:buFont typeface="+mj-lt"/>
              <a:buAutoNum type="arabicPeriod"/>
            </a:pPr>
            <a:r>
              <a:rPr lang="en-US" sz="2400" b="1" dirty="0" smtClean="0"/>
              <a:t>Drops </a:t>
            </a:r>
            <a:r>
              <a:rPr lang="en-US" sz="2400" b="1" dirty="0"/>
              <a:t>the existing container databases.</a:t>
            </a:r>
          </a:p>
          <a:p>
            <a:pPr marL="457200" indent="-457200">
              <a:buFont typeface="+mj-lt"/>
              <a:buAutoNum type="arabicPeriod"/>
            </a:pPr>
            <a:r>
              <a:rPr lang="en-US" sz="2400" b="1" dirty="0" smtClean="0"/>
              <a:t>Clones </a:t>
            </a:r>
            <a:r>
              <a:rPr lang="en-US" sz="2400" b="1" dirty="0"/>
              <a:t>two container databases from a base container.</a:t>
            </a:r>
          </a:p>
          <a:p>
            <a:pPr marL="457200" indent="-457200">
              <a:buFont typeface="+mj-lt"/>
              <a:buAutoNum type="arabicPeriod"/>
            </a:pPr>
            <a:r>
              <a:rPr lang="en-US" sz="2400" b="1" dirty="0" smtClean="0"/>
              <a:t>Deletes </a:t>
            </a:r>
            <a:r>
              <a:rPr lang="en-US" sz="2400" b="1" dirty="0"/>
              <a:t>the two deployments (Atlanta and </a:t>
            </a:r>
            <a:r>
              <a:rPr lang="en-US" sz="2400" b="1" dirty="0" err="1"/>
              <a:t>SanFran</a:t>
            </a:r>
            <a:r>
              <a:rPr lang="en-US" sz="2400" b="1" dirty="0"/>
              <a:t>).  This will remove any current lab setups.</a:t>
            </a:r>
          </a:p>
          <a:p>
            <a:pPr marL="457200" indent="-457200">
              <a:buFont typeface="+mj-lt"/>
              <a:buAutoNum type="arabicPeriod"/>
            </a:pPr>
            <a:r>
              <a:rPr lang="en-US" sz="2400" b="1" dirty="0" smtClean="0"/>
              <a:t>Creates </a:t>
            </a:r>
            <a:r>
              <a:rPr lang="en-US" sz="2400" b="1" dirty="0"/>
              <a:t>the two deployments </a:t>
            </a:r>
            <a:r>
              <a:rPr lang="en-US" sz="2400" b="1" dirty="0" smtClean="0"/>
              <a:t>again i.e. Atlanta and </a:t>
            </a:r>
            <a:r>
              <a:rPr lang="en-US" sz="2400" b="1" dirty="0" err="1" smtClean="0"/>
              <a:t>Sanfran</a:t>
            </a:r>
            <a:endParaRPr lang="en-US" sz="2400" b="1" dirty="0"/>
          </a:p>
          <a:p>
            <a:pPr marL="457200" indent="-457200">
              <a:buFont typeface="+mj-lt"/>
              <a:buAutoNum type="arabicPeriod"/>
            </a:pPr>
            <a:r>
              <a:rPr lang="en-US" sz="2400" b="1" dirty="0" smtClean="0"/>
              <a:t>Creates </a:t>
            </a:r>
            <a:r>
              <a:rPr lang="en-US" sz="2400" b="1" dirty="0"/>
              <a:t>new credentials for both deployments.</a:t>
            </a:r>
          </a:p>
          <a:p>
            <a:pPr marL="457200" indent="-457200">
              <a:buFont typeface="+mj-lt"/>
              <a:buAutoNum type="arabicPeriod"/>
            </a:pPr>
            <a:r>
              <a:rPr lang="en-US" sz="2400" b="1" dirty="0" smtClean="0"/>
              <a:t>Adds </a:t>
            </a:r>
            <a:r>
              <a:rPr lang="en-US" sz="2400" b="1" dirty="0"/>
              <a:t>Schema supplemental logging to both container databases for the SOE schema.</a:t>
            </a:r>
          </a:p>
          <a:p>
            <a:pPr marL="457200" indent="-457200">
              <a:buFont typeface="+mj-lt"/>
              <a:buAutoNum type="arabicPeriod"/>
            </a:pPr>
            <a:r>
              <a:rPr lang="en-US" sz="2400" b="1" dirty="0" smtClean="0"/>
              <a:t>Adds </a:t>
            </a:r>
            <a:r>
              <a:rPr lang="en-US" sz="2400" b="1" dirty="0"/>
              <a:t>checkpoint tables on both container databases.</a:t>
            </a:r>
          </a:p>
          <a:p>
            <a:pPr marL="457200" indent="-457200">
              <a:buFont typeface="+mj-lt"/>
              <a:buAutoNum type="arabicPeriod"/>
            </a:pPr>
            <a:r>
              <a:rPr lang="en-US" sz="2400" b="1" dirty="0" smtClean="0"/>
              <a:t>Adds </a:t>
            </a:r>
            <a:r>
              <a:rPr lang="en-US" sz="2400" b="1" dirty="0"/>
              <a:t>the Extract, Distribution Path and </a:t>
            </a:r>
            <a:r>
              <a:rPr lang="en-US" sz="2400" b="1" dirty="0" err="1"/>
              <a:t>Replicat</a:t>
            </a:r>
            <a:r>
              <a:rPr lang="en-US" sz="2400" b="1" dirty="0"/>
              <a:t> for both deployments.  This includes the </a:t>
            </a:r>
            <a:r>
              <a:rPr lang="en-US" sz="2400" b="1" dirty="0" smtClean="0"/>
              <a:t>parameters </a:t>
            </a:r>
            <a:r>
              <a:rPr lang="en-US" sz="2400" b="1" dirty="0"/>
              <a:t>for the Extract and </a:t>
            </a:r>
            <a:r>
              <a:rPr lang="en-US" sz="2400" b="1" dirty="0" err="1"/>
              <a:t>Replicats</a:t>
            </a:r>
            <a:r>
              <a:rPr lang="en-US" sz="2400" b="1" dirty="0" smtClean="0"/>
              <a:t>.</a:t>
            </a:r>
            <a:endParaRPr lang="en-US" sz="2400" b="1" dirty="0"/>
          </a:p>
        </p:txBody>
      </p:sp>
    </p:spTree>
    <p:extLst>
      <p:ext uri="{BB962C8B-B14F-4D97-AF65-F5344CB8AC3E}">
        <p14:creationId xmlns:p14="http://schemas.microsoft.com/office/powerpoint/2010/main" val="497196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US" b="1" dirty="0"/>
              <a:t>Lab </a:t>
            </a:r>
            <a:r>
              <a:rPr lang="en-US" b="1" dirty="0" smtClean="0"/>
              <a:t>6 - </a:t>
            </a:r>
            <a:r>
              <a:rPr lang="en-US" b="1" dirty="0"/>
              <a:t>Bi-Directional and Auto Conflict Detection and Resolution(CDR</a:t>
            </a:r>
            <a:r>
              <a:rPr lang="en-US" b="1" dirty="0" smtClean="0"/>
              <a:t>)….</a:t>
            </a:r>
            <a:r>
              <a:rPr lang="en-US" b="1" dirty="0" err="1" smtClean="0"/>
              <a:t>cntd</a:t>
            </a:r>
            <a:endParaRPr lang="en-US" b="1" dirty="0"/>
          </a:p>
        </p:txBody>
      </p:sp>
      <p:sp>
        <p:nvSpPr>
          <p:cNvPr id="3" name="Content Placeholder 2"/>
          <p:cNvSpPr>
            <a:spLocks noGrp="1"/>
          </p:cNvSpPr>
          <p:nvPr>
            <p:ph idx="1"/>
          </p:nvPr>
        </p:nvSpPr>
        <p:spPr>
          <a:xfrm>
            <a:off x="469900" y="1371737"/>
            <a:ext cx="11295158" cy="5486263"/>
          </a:xfrm>
        </p:spPr>
        <p:txBody>
          <a:bodyPr/>
          <a:lstStyle/>
          <a:p>
            <a:r>
              <a:rPr lang="en-US" sz="2000" dirty="0"/>
              <a:t>Check the deployment using the </a:t>
            </a:r>
            <a:r>
              <a:rPr lang="en-US" sz="2000" dirty="0" err="1" smtClean="0"/>
              <a:t>AdminClient</a:t>
            </a:r>
            <a:endParaRPr lang="en-US" sz="2000" dirty="0" smtClean="0"/>
          </a:p>
          <a:p>
            <a:pPr lvl="1"/>
            <a:r>
              <a:rPr lang="en-US" sz="2000" dirty="0"/>
              <a:t>OGG (http://localhost:16000 Atlanta) 3&gt; </a:t>
            </a:r>
            <a:r>
              <a:rPr lang="en-US" sz="2000" dirty="0" smtClean="0"/>
              <a:t>connect </a:t>
            </a:r>
            <a:r>
              <a:rPr lang="en-US" sz="2000" dirty="0"/>
              <a:t>http://localhost:16000 deployment Atlanta as </a:t>
            </a:r>
            <a:r>
              <a:rPr lang="en-US" sz="2000" dirty="0" err="1"/>
              <a:t>oggadmin</a:t>
            </a:r>
            <a:r>
              <a:rPr lang="en-US" sz="2000" dirty="0"/>
              <a:t> password Welcome1</a:t>
            </a:r>
          </a:p>
          <a:p>
            <a:pPr lvl="1"/>
            <a:r>
              <a:rPr lang="en-US" sz="2000" dirty="0"/>
              <a:t>OGG (http://localhost:16000 Atlanta) 3&gt; </a:t>
            </a:r>
            <a:r>
              <a:rPr lang="en-US" sz="2000" dirty="0" smtClean="0"/>
              <a:t>help</a:t>
            </a:r>
          </a:p>
          <a:p>
            <a:pPr lvl="1"/>
            <a:r>
              <a:rPr lang="sv-SE" sz="2000" dirty="0"/>
              <a:t>OGG (http://localhost:16000 Atlanta) 4&gt; info </a:t>
            </a:r>
            <a:r>
              <a:rPr lang="sv-SE" sz="2000" dirty="0" smtClean="0"/>
              <a:t>all</a:t>
            </a:r>
          </a:p>
          <a:p>
            <a:pPr lvl="1"/>
            <a:r>
              <a:rPr lang="en-US" sz="2000" dirty="0"/>
              <a:t>OGG (http://localhost:16000 Atlanta) 27&gt; health deployment Atlanta</a:t>
            </a:r>
          </a:p>
          <a:p>
            <a:r>
              <a:rPr lang="en-US" sz="2000" dirty="0" smtClean="0"/>
              <a:t>Automatic </a:t>
            </a:r>
            <a:r>
              <a:rPr lang="en-US" sz="2000" dirty="0"/>
              <a:t>conflict detection and resolution does not require application changes for the following reasons</a:t>
            </a:r>
            <a:r>
              <a:rPr lang="en-US" sz="2000" dirty="0" smtClean="0"/>
              <a:t>:</a:t>
            </a:r>
            <a:endParaRPr lang="en-US" sz="2000" dirty="0"/>
          </a:p>
          <a:p>
            <a:pPr lvl="1"/>
            <a:r>
              <a:rPr lang="en-US" sz="2000" dirty="0" smtClean="0"/>
              <a:t>Oracle </a:t>
            </a:r>
            <a:r>
              <a:rPr lang="en-US" sz="2000" dirty="0"/>
              <a:t>Database automatically creates and maintains invisible timestamp columns.</a:t>
            </a:r>
          </a:p>
          <a:p>
            <a:pPr lvl="1"/>
            <a:r>
              <a:rPr lang="en-US" sz="2000" dirty="0" smtClean="0"/>
              <a:t>Inserts</a:t>
            </a:r>
            <a:r>
              <a:rPr lang="en-US" sz="2000" dirty="0"/>
              <a:t>, updates, and deletes use the delete tombstone log table to determine if a row was deleted.</a:t>
            </a:r>
          </a:p>
          <a:p>
            <a:pPr lvl="1"/>
            <a:r>
              <a:rPr lang="en-US" sz="2000" dirty="0" smtClean="0"/>
              <a:t>LOB </a:t>
            </a:r>
            <a:r>
              <a:rPr lang="en-US" sz="2000" dirty="0"/>
              <a:t>column conflicts can be detected.</a:t>
            </a:r>
          </a:p>
          <a:p>
            <a:pPr lvl="1"/>
            <a:r>
              <a:rPr lang="en-US" sz="2000" dirty="0" smtClean="0"/>
              <a:t>Oracle </a:t>
            </a:r>
            <a:r>
              <a:rPr lang="en-US" sz="2000" dirty="0"/>
              <a:t>Database automatically configures supplemental logging on required columns</a:t>
            </a:r>
            <a:r>
              <a:rPr lang="en-US" sz="2000" dirty="0" smtClean="0"/>
              <a:t>.</a:t>
            </a:r>
            <a:endParaRPr lang="en-US" sz="2000" b="1" dirty="0"/>
          </a:p>
          <a:p>
            <a:r>
              <a:rPr lang="en-US" sz="2134" b="1" dirty="0" smtClean="0"/>
              <a:t>Setup Auto CDR on </a:t>
            </a:r>
            <a:r>
              <a:rPr lang="en-US" sz="2134" b="1" dirty="0"/>
              <a:t>tables   </a:t>
            </a:r>
            <a:r>
              <a:rPr lang="en-US" sz="2134" b="1" dirty="0" smtClean="0"/>
              <a:t>-------&gt; ./</a:t>
            </a:r>
            <a:r>
              <a:rPr lang="en-US" sz="2134" b="1" dirty="0"/>
              <a:t>setup_autocdr.sh</a:t>
            </a:r>
            <a:endParaRPr lang="en-US" sz="2134" b="1" dirty="0" smtClean="0"/>
          </a:p>
          <a:p>
            <a:pPr marL="274320" lvl="1" indent="0">
              <a:buNone/>
            </a:pPr>
            <a:r>
              <a:rPr lang="en-US" sz="2000" b="1" dirty="0" smtClean="0"/>
              <a:t>e.g. 	exec </a:t>
            </a:r>
            <a:r>
              <a:rPr lang="en-US" sz="2000" b="1" dirty="0"/>
              <a:t>DBMS_GOLDENGATE_ADM.ADD_AUTO_CDR('</a:t>
            </a:r>
            <a:r>
              <a:rPr lang="en-US" sz="2000" b="1" dirty="0" err="1"/>
              <a:t>soe</a:t>
            </a:r>
            <a:r>
              <a:rPr lang="en-US" sz="2000" b="1" dirty="0"/>
              <a:t>','addresses');</a:t>
            </a:r>
          </a:p>
        </p:txBody>
      </p:sp>
    </p:spTree>
    <p:extLst>
      <p:ext uri="{BB962C8B-B14F-4D97-AF65-F5344CB8AC3E}">
        <p14:creationId xmlns:p14="http://schemas.microsoft.com/office/powerpoint/2010/main" val="2240007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US" b="1" dirty="0"/>
              <a:t>Lab </a:t>
            </a:r>
            <a:r>
              <a:rPr lang="en-US" b="1" dirty="0" smtClean="0"/>
              <a:t>6 - </a:t>
            </a:r>
            <a:r>
              <a:rPr lang="en-US" b="1" dirty="0"/>
              <a:t>Bi-Directional and Auto Conflict Detection and Resolution(CDR</a:t>
            </a:r>
            <a:r>
              <a:rPr lang="en-US" b="1" dirty="0" smtClean="0"/>
              <a:t>)….</a:t>
            </a:r>
            <a:r>
              <a:rPr lang="en-US" b="1" dirty="0" err="1" smtClean="0"/>
              <a:t>cntd</a:t>
            </a:r>
            <a:endParaRPr lang="en-US" b="1" dirty="0"/>
          </a:p>
        </p:txBody>
      </p:sp>
      <p:graphicFrame>
        <p:nvGraphicFramePr>
          <p:cNvPr id="6" name="Table 5"/>
          <p:cNvGraphicFramePr>
            <a:graphicFrameLocks noGrp="1"/>
          </p:cNvGraphicFramePr>
          <p:nvPr>
            <p:extLst>
              <p:ext uri="{D42A27DB-BD31-4B8C-83A1-F6EECF244321}">
                <p14:modId xmlns:p14="http://schemas.microsoft.com/office/powerpoint/2010/main" val="2778990449"/>
              </p:ext>
            </p:extLst>
          </p:nvPr>
        </p:nvGraphicFramePr>
        <p:xfrm>
          <a:off x="1350513" y="1740917"/>
          <a:ext cx="8938994" cy="4241868"/>
        </p:xfrm>
        <a:graphic>
          <a:graphicData uri="http://schemas.openxmlformats.org/drawingml/2006/table">
            <a:tbl>
              <a:tblPr firstRow="1" bandRow="1">
                <a:tableStyleId>{5FD0F851-EC5A-4D38-B0AD-8093EC10F338}</a:tableStyleId>
              </a:tblPr>
              <a:tblGrid>
                <a:gridCol w="3489846">
                  <a:extLst>
                    <a:ext uri="{9D8B030D-6E8A-4147-A177-3AD203B41FA5}">
                      <a16:colId xmlns="" xmlns:a16="http://schemas.microsoft.com/office/drawing/2014/main" val="20000"/>
                    </a:ext>
                  </a:extLst>
                </a:gridCol>
                <a:gridCol w="2469483">
                  <a:extLst>
                    <a:ext uri="{9D8B030D-6E8A-4147-A177-3AD203B41FA5}">
                      <a16:colId xmlns="" xmlns:a16="http://schemas.microsoft.com/office/drawing/2014/main" val="20001"/>
                    </a:ext>
                  </a:extLst>
                </a:gridCol>
                <a:gridCol w="2979665">
                  <a:extLst>
                    <a:ext uri="{9D8B030D-6E8A-4147-A177-3AD203B41FA5}">
                      <a16:colId xmlns="" xmlns:a16="http://schemas.microsoft.com/office/drawing/2014/main" val="20002"/>
                    </a:ext>
                  </a:extLst>
                </a:gridCol>
              </a:tblGrid>
              <a:tr h="519648">
                <a:tc>
                  <a:txBody>
                    <a:bodyPr/>
                    <a:lstStyle/>
                    <a:p>
                      <a:pPr algn="ctr"/>
                      <a:r>
                        <a:rPr lang="en-US" b="1" dirty="0"/>
                        <a:t>Type of Conflicts</a:t>
                      </a:r>
                    </a:p>
                  </a:txBody>
                  <a:tcPr anchor="ctr"/>
                </a:tc>
                <a:tc>
                  <a:txBody>
                    <a:bodyPr/>
                    <a:lstStyle/>
                    <a:p>
                      <a:pPr algn="ctr"/>
                      <a:r>
                        <a:rPr lang="en-US" b="1" dirty="0"/>
                        <a:t>Existing </a:t>
                      </a:r>
                      <a:r>
                        <a:rPr lang="en-US" b="1" baseline="0" dirty="0"/>
                        <a:t>CDR</a:t>
                      </a:r>
                      <a:endParaRPr lang="en-US" b="1" dirty="0"/>
                    </a:p>
                  </a:txBody>
                  <a:tcPr anchor="ctr"/>
                </a:tc>
                <a:tc>
                  <a:txBody>
                    <a:bodyPr/>
                    <a:lstStyle/>
                    <a:p>
                      <a:pPr algn="ctr"/>
                      <a:r>
                        <a:rPr lang="en-US" b="1" dirty="0"/>
                        <a:t>Auto CDR</a:t>
                      </a:r>
                    </a:p>
                  </a:txBody>
                  <a:tcPr anchor="ctr"/>
                </a:tc>
                <a:extLst>
                  <a:ext uri="{0D108BD9-81ED-4DB2-BD59-A6C34878D82A}">
                    <a16:rowId xmlns="" xmlns:a16="http://schemas.microsoft.com/office/drawing/2014/main" val="10000"/>
                  </a:ext>
                </a:extLst>
              </a:tr>
              <a:tr h="604332">
                <a:tc>
                  <a:txBody>
                    <a:bodyPr/>
                    <a:lstStyle/>
                    <a:p>
                      <a:pPr algn="ctr"/>
                      <a:r>
                        <a:rPr lang="en-US" b="1" dirty="0"/>
                        <a:t>Insert Conflict</a:t>
                      </a:r>
                    </a:p>
                  </a:txBody>
                  <a:tcPr anchor="ctr"/>
                </a:tc>
                <a:tc>
                  <a:txBody>
                    <a:bodyPr/>
                    <a:lstStyle/>
                    <a:p>
                      <a:pPr algn="ct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 xmlns:a16="http://schemas.microsoft.com/office/drawing/2014/main" val="10001"/>
                  </a:ext>
                </a:extLst>
              </a:tr>
              <a:tr h="519648">
                <a:tc>
                  <a:txBody>
                    <a:bodyPr/>
                    <a:lstStyle/>
                    <a:p>
                      <a:pPr algn="ctr"/>
                      <a:r>
                        <a:rPr lang="en-US" b="1" dirty="0"/>
                        <a:t>Delete</a:t>
                      </a:r>
                      <a:r>
                        <a:rPr lang="en-US" b="1" baseline="0" dirty="0"/>
                        <a:t> Conflict</a:t>
                      </a:r>
                      <a:endParaRPr lang="en-US" b="1" dirty="0"/>
                    </a:p>
                  </a:txBody>
                  <a:tcPr anchor="ctr"/>
                </a:tc>
                <a:tc>
                  <a:txBody>
                    <a:bodyPr/>
                    <a:lstStyle/>
                    <a:p>
                      <a:pPr algn="ctr"/>
                      <a:r>
                        <a:rPr lang="en-US" b="1" dirty="0">
                          <a:solidFill>
                            <a:srgbClr val="00B050"/>
                          </a:solidFill>
                          <a:latin typeface="Zapf Dingbats"/>
                          <a:ea typeface="Zapf Dingbats"/>
                          <a:cs typeface="Zapf Dingbats"/>
                          <a:sym typeface="Zapf Dingbats"/>
                        </a:rPr>
                        <a:t>✔</a:t>
                      </a:r>
                      <a:endParaRPr lang="en-US" b="1" dirty="0">
                        <a:solidFill>
                          <a:srgbClr val="9999FF"/>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 xmlns:a16="http://schemas.microsoft.com/office/drawing/2014/main" val="10002"/>
                  </a:ext>
                </a:extLst>
              </a:tr>
              <a:tr h="519648">
                <a:tc>
                  <a:txBody>
                    <a:bodyPr/>
                    <a:lstStyle/>
                    <a:p>
                      <a:pPr algn="ctr"/>
                      <a:r>
                        <a:rPr lang="en-US" b="1" dirty="0"/>
                        <a:t>Update Conflict</a:t>
                      </a:r>
                    </a:p>
                  </a:txBody>
                  <a:tcPr anchor="ctr"/>
                </a:tc>
                <a:tc>
                  <a:txBody>
                    <a:bodyPr/>
                    <a:lstStyle/>
                    <a:p>
                      <a:pPr algn="ct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 xmlns:a16="http://schemas.microsoft.com/office/drawing/2014/main" val="10003"/>
                  </a:ext>
                </a:extLst>
              </a:tr>
              <a:tr h="519648">
                <a:tc>
                  <a:txBody>
                    <a:bodyPr/>
                    <a:lstStyle/>
                    <a:p>
                      <a:pPr algn="ctr"/>
                      <a:r>
                        <a:rPr lang="en-US" b="1" dirty="0"/>
                        <a:t>Delta Resolution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 xmlns:a16="http://schemas.microsoft.com/office/drawing/2014/main" val="10004"/>
                  </a:ext>
                </a:extLst>
              </a:tr>
              <a:tr h="5196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Insert-Update/Delete</a:t>
                      </a:r>
                      <a:r>
                        <a:rPr lang="en-US" b="1" baseline="0" dirty="0"/>
                        <a:t> Conflict</a:t>
                      </a:r>
                      <a:endParaRPr lang="en-US"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latin typeface="Zapf Dingbats"/>
                          <a:ea typeface="Zapf Dingbats"/>
                          <a:cs typeface="Zapf Dingbats"/>
                          <a:sym typeface="Zapf Dingbats"/>
                        </a:rPr>
                        <a:t>✖</a:t>
                      </a:r>
                      <a:endParaRPr lang="en-US" b="1"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 xmlns:a16="http://schemas.microsoft.com/office/drawing/2014/main" val="10005"/>
                  </a:ext>
                </a:extLst>
              </a:tr>
              <a:tr h="519648">
                <a:tc>
                  <a:txBody>
                    <a:bodyPr/>
                    <a:lstStyle/>
                    <a:p>
                      <a:pPr algn="ctr"/>
                      <a:r>
                        <a:rPr lang="en-US" b="1" dirty="0"/>
                        <a:t>Column Group Conflicts</a:t>
                      </a:r>
                    </a:p>
                  </a:txBody>
                  <a:tcPr anchor="ctr"/>
                </a:tc>
                <a:tc>
                  <a:txBody>
                    <a:bodyPr/>
                    <a:lstStyle/>
                    <a:p>
                      <a:pPr algn="ctr"/>
                      <a:r>
                        <a:rPr lang="en-US" b="1" dirty="0">
                          <a:solidFill>
                            <a:srgbClr val="FF0000"/>
                          </a:solidFill>
                          <a:latin typeface="Zapf Dingbats"/>
                          <a:ea typeface="Zapf Dingbats"/>
                          <a:cs typeface="Zapf Dingbats"/>
                          <a:sym typeface="Zapf Dingbats"/>
                        </a:rPr>
                        <a:t>✖</a:t>
                      </a:r>
                      <a:endParaRPr lang="en-US" b="1"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 xmlns:a16="http://schemas.microsoft.com/office/drawing/2014/main" val="10006"/>
                  </a:ext>
                </a:extLst>
              </a:tr>
              <a:tr h="519648">
                <a:tc>
                  <a:txBody>
                    <a:bodyPr/>
                    <a:lstStyle/>
                    <a:p>
                      <a:pPr algn="ctr"/>
                      <a:r>
                        <a:rPr lang="en-US" b="1" dirty="0"/>
                        <a:t>Piecewise</a:t>
                      </a:r>
                      <a:r>
                        <a:rPr lang="en-US" b="1" baseline="0" dirty="0"/>
                        <a:t> LOB Update</a:t>
                      </a:r>
                      <a:endParaRPr lang="en-US" b="1" dirty="0"/>
                    </a:p>
                  </a:txBody>
                  <a:tcPr anchor="ctr"/>
                </a:tc>
                <a:tc>
                  <a:txBody>
                    <a:bodyPr/>
                    <a:lstStyle/>
                    <a:p>
                      <a:pPr algn="ctr"/>
                      <a:r>
                        <a:rPr lang="en-US" b="1" dirty="0">
                          <a:solidFill>
                            <a:srgbClr val="FF0000"/>
                          </a:solidFill>
                          <a:latin typeface="Zapf Dingbats"/>
                          <a:ea typeface="Zapf Dingbats"/>
                          <a:cs typeface="Zapf Dingbats"/>
                          <a:sym typeface="Zapf Dingbats"/>
                        </a:rPr>
                        <a:t>✖</a:t>
                      </a:r>
                      <a:endParaRPr lang="en-US" b="1"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 xmlns:a16="http://schemas.microsoft.com/office/drawing/2014/main" val="10007"/>
                  </a:ext>
                </a:extLst>
              </a:tr>
            </a:tbl>
          </a:graphicData>
        </a:graphic>
      </p:graphicFrame>
      <p:sp>
        <p:nvSpPr>
          <p:cNvPr id="7" name="Rectangle 6"/>
          <p:cNvSpPr/>
          <p:nvPr/>
        </p:nvSpPr>
        <p:spPr>
          <a:xfrm>
            <a:off x="1350513" y="1371585"/>
            <a:ext cx="3965766" cy="369332"/>
          </a:xfrm>
          <a:prstGeom prst="rect">
            <a:avLst/>
          </a:prstGeom>
        </p:spPr>
        <p:txBody>
          <a:bodyPr wrap="none">
            <a:spAutoFit/>
          </a:bodyPr>
          <a:lstStyle/>
          <a:p>
            <a:r>
              <a:rPr lang="en-US" dirty="0"/>
              <a:t>Auto CDR handles Various DML Conflicts</a:t>
            </a:r>
            <a:endParaRPr lang="en-CA" dirty="0"/>
          </a:p>
        </p:txBody>
      </p:sp>
    </p:spTree>
    <p:extLst>
      <p:ext uri="{BB962C8B-B14F-4D97-AF65-F5344CB8AC3E}">
        <p14:creationId xmlns:p14="http://schemas.microsoft.com/office/powerpoint/2010/main" val="508200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US" b="1" dirty="0"/>
              <a:t>Lab </a:t>
            </a:r>
            <a:r>
              <a:rPr lang="en-US" b="1" dirty="0" smtClean="0"/>
              <a:t>6 - </a:t>
            </a:r>
            <a:r>
              <a:rPr lang="en-US" b="1" dirty="0"/>
              <a:t>Bi-Directional and Auto Conflict Detection and Resolution(CDR</a:t>
            </a:r>
            <a:r>
              <a:rPr lang="en-US" b="1" dirty="0" smtClean="0"/>
              <a:t>)….</a:t>
            </a:r>
            <a:r>
              <a:rPr lang="en-US" b="1" dirty="0" err="1" smtClean="0"/>
              <a:t>cntd</a:t>
            </a:r>
            <a:endParaRPr lang="en-US" b="1" dirty="0"/>
          </a:p>
        </p:txBody>
      </p:sp>
      <p:sp>
        <p:nvSpPr>
          <p:cNvPr id="5" name="Flowchart: Direct Access Storage 4"/>
          <p:cNvSpPr/>
          <p:nvPr/>
        </p:nvSpPr>
        <p:spPr>
          <a:xfrm>
            <a:off x="6088355" y="48961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8"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785064" y="47130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xmlns="" id="{DABB9EB8-7AF8-814F-B5BC-999133A96ADC}"/>
              </a:ext>
            </a:extLst>
          </p:cNvPr>
          <p:cNvSpPr/>
          <p:nvPr/>
        </p:nvSpPr>
        <p:spPr bwMode="gray">
          <a:xfrm>
            <a:off x="307244" y="1193800"/>
            <a:ext cx="11656156" cy="51660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0" name="TextBox 9">
            <a:extLst>
              <a:ext uri="{FF2B5EF4-FFF2-40B4-BE49-F238E27FC236}">
                <a16:creationId xmlns:a16="http://schemas.microsoft.com/office/drawing/2014/main" xmlns="" id="{51766357-8807-FA4E-8E8C-D35EA6934D44}"/>
              </a:ext>
            </a:extLst>
          </p:cNvPr>
          <p:cNvSpPr txBox="1"/>
          <p:nvPr/>
        </p:nvSpPr>
        <p:spPr>
          <a:xfrm>
            <a:off x="336993" y="40253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11" name="Rounded Rectangle 10">
            <a:extLst>
              <a:ext uri="{FF2B5EF4-FFF2-40B4-BE49-F238E27FC236}">
                <a16:creationId xmlns:a16="http://schemas.microsoft.com/office/drawing/2014/main" xmlns="" id="{B66038F7-9288-F24B-8BD4-0450017469F0}"/>
              </a:ext>
            </a:extLst>
          </p:cNvPr>
          <p:cNvSpPr/>
          <p:nvPr/>
        </p:nvSpPr>
        <p:spPr bwMode="gray">
          <a:xfrm>
            <a:off x="2412249" y="1940933"/>
            <a:ext cx="3230583" cy="3759828"/>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2" name="Rounded Rectangle 11">
            <a:extLst>
              <a:ext uri="{FF2B5EF4-FFF2-40B4-BE49-F238E27FC236}">
                <a16:creationId xmlns:a16="http://schemas.microsoft.com/office/drawing/2014/main" xmlns="" id="{17B54961-F88A-CF4F-9505-E0EE427317EA}"/>
              </a:ext>
            </a:extLst>
          </p:cNvPr>
          <p:cNvSpPr/>
          <p:nvPr/>
        </p:nvSpPr>
        <p:spPr bwMode="gray">
          <a:xfrm>
            <a:off x="2237596" y="1562101"/>
            <a:ext cx="9306703" cy="4298312"/>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xmlns="" id="{60021A4F-477E-7745-933D-33BBB80527F8}"/>
              </a:ext>
            </a:extLst>
          </p:cNvPr>
          <p:cNvSpPr/>
          <p:nvPr/>
        </p:nvSpPr>
        <p:spPr bwMode="gray">
          <a:xfrm>
            <a:off x="2663958" y="1832825"/>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14" name="Rounded Rectangle 13">
            <a:extLst>
              <a:ext uri="{FF2B5EF4-FFF2-40B4-BE49-F238E27FC236}">
                <a16:creationId xmlns:a16="http://schemas.microsoft.com/office/drawing/2014/main" xmlns="" id="{4CB68B6C-DF4D-F243-A768-44316CC83A2D}"/>
              </a:ext>
            </a:extLst>
          </p:cNvPr>
          <p:cNvSpPr/>
          <p:nvPr/>
        </p:nvSpPr>
        <p:spPr bwMode="gray">
          <a:xfrm>
            <a:off x="2793205" y="1513072"/>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xmlns="" id="{9C7A68C7-0881-7C4C-B187-E4560EC5E187}"/>
              </a:ext>
            </a:extLst>
          </p:cNvPr>
          <p:cNvGrpSpPr/>
          <p:nvPr/>
        </p:nvGrpSpPr>
        <p:grpSpPr>
          <a:xfrm>
            <a:off x="3037094" y="4802822"/>
            <a:ext cx="507676" cy="465576"/>
            <a:chOff x="2587569" y="2877385"/>
            <a:chExt cx="1528292" cy="1392341"/>
          </a:xfrm>
          <a:solidFill>
            <a:schemeClr val="accent3">
              <a:lumMod val="60000"/>
              <a:lumOff val="40000"/>
            </a:schemeClr>
          </a:solidFill>
        </p:grpSpPr>
        <p:sp>
          <p:nvSpPr>
            <p:cNvPr id="16" name="Rounded Rectangle 15">
              <a:extLst>
                <a:ext uri="{FF2B5EF4-FFF2-40B4-BE49-F238E27FC236}">
                  <a16:creationId xmlns:a16="http://schemas.microsoft.com/office/drawing/2014/main" xmlns=""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7" name="Right Arrow 16">
              <a:extLst>
                <a:ext uri="{FF2B5EF4-FFF2-40B4-BE49-F238E27FC236}">
                  <a16:creationId xmlns:a16="http://schemas.microsoft.com/office/drawing/2014/main" xmlns=""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8" name="Group 17">
            <a:extLst>
              <a:ext uri="{FF2B5EF4-FFF2-40B4-BE49-F238E27FC236}">
                <a16:creationId xmlns:a16="http://schemas.microsoft.com/office/drawing/2014/main" xmlns="" id="{29ACBB6B-7BF5-7341-93EA-D74BD01DA7B6}"/>
              </a:ext>
            </a:extLst>
          </p:cNvPr>
          <p:cNvGrpSpPr/>
          <p:nvPr/>
        </p:nvGrpSpPr>
        <p:grpSpPr>
          <a:xfrm>
            <a:off x="4340619" y="4802822"/>
            <a:ext cx="417321" cy="399193"/>
            <a:chOff x="3975100" y="1458657"/>
            <a:chExt cx="505494" cy="465057"/>
          </a:xfrm>
          <a:solidFill>
            <a:schemeClr val="accent2"/>
          </a:solidFill>
        </p:grpSpPr>
        <p:sp>
          <p:nvSpPr>
            <p:cNvPr id="19" name="Rounded Rectangle 18">
              <a:extLst>
                <a:ext uri="{FF2B5EF4-FFF2-40B4-BE49-F238E27FC236}">
                  <a16:creationId xmlns:a16="http://schemas.microsoft.com/office/drawing/2014/main" xmlns=""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Rounded Rectangle 19">
              <a:extLst>
                <a:ext uri="{FF2B5EF4-FFF2-40B4-BE49-F238E27FC236}">
                  <a16:creationId xmlns:a16="http://schemas.microsoft.com/office/drawing/2014/main" xmlns=""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1" name="Rounded Rectangle 20">
              <a:extLst>
                <a:ext uri="{FF2B5EF4-FFF2-40B4-BE49-F238E27FC236}">
                  <a16:creationId xmlns:a16="http://schemas.microsoft.com/office/drawing/2014/main" xmlns=""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Rounded Rectangle 21">
              <a:extLst>
                <a:ext uri="{FF2B5EF4-FFF2-40B4-BE49-F238E27FC236}">
                  <a16:creationId xmlns:a16="http://schemas.microsoft.com/office/drawing/2014/main" xmlns=""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3" name="TextBox 22">
            <a:extLst>
              <a:ext uri="{FF2B5EF4-FFF2-40B4-BE49-F238E27FC236}">
                <a16:creationId xmlns:a16="http://schemas.microsoft.com/office/drawing/2014/main" xmlns="" id="{A47A7581-8CB0-2840-A752-41E2757B6BCA}"/>
              </a:ext>
            </a:extLst>
          </p:cNvPr>
          <p:cNvSpPr txBox="1"/>
          <p:nvPr/>
        </p:nvSpPr>
        <p:spPr>
          <a:xfrm>
            <a:off x="2925884" y="5260986"/>
            <a:ext cx="1446896"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EXTSOE1</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xmlns="" id="{77451D78-A279-6946-BD2A-7ABDBAF86F99}"/>
              </a:ext>
            </a:extLst>
          </p:cNvPr>
          <p:cNvSpPr txBox="1"/>
          <p:nvPr/>
        </p:nvSpPr>
        <p:spPr>
          <a:xfrm>
            <a:off x="4343005" y="5263402"/>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 aa</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25" name="Straight Arrow Connector 24">
            <a:extLst>
              <a:ext uri="{FF2B5EF4-FFF2-40B4-BE49-F238E27FC236}">
                <a16:creationId xmlns:a16="http://schemas.microsoft.com/office/drawing/2014/main" xmlns="" id="{0CB3925F-5B8E-944F-AC5C-B5DA5F411C5E}"/>
              </a:ext>
            </a:extLst>
          </p:cNvPr>
          <p:cNvCxnSpPr>
            <a:cxnSpLocks/>
          </p:cNvCxnSpPr>
          <p:nvPr/>
        </p:nvCxnSpPr>
        <p:spPr>
          <a:xfrm flipV="1">
            <a:off x="1511300" y="5017540"/>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D9962243-D94A-0447-99DD-207A9F9D13A6}"/>
              </a:ext>
            </a:extLst>
          </p:cNvPr>
          <p:cNvCxnSpPr>
            <a:cxnSpLocks/>
          </p:cNvCxnSpPr>
          <p:nvPr/>
        </p:nvCxnSpPr>
        <p:spPr>
          <a:xfrm>
            <a:off x="3641251" y="50175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AF5F2653-8CD5-F049-B61C-F647EBAD494B}"/>
              </a:ext>
            </a:extLst>
          </p:cNvPr>
          <p:cNvCxnSpPr>
            <a:cxnSpLocks/>
          </p:cNvCxnSpPr>
          <p:nvPr/>
        </p:nvCxnSpPr>
        <p:spPr>
          <a:xfrm>
            <a:off x="4907908" y="50407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xmlns="" id="{432C95C0-BC20-554D-8967-8FF4D82A6388}"/>
              </a:ext>
            </a:extLst>
          </p:cNvPr>
          <p:cNvSpPr/>
          <p:nvPr/>
        </p:nvSpPr>
        <p:spPr bwMode="gray">
          <a:xfrm rot="5400000">
            <a:off x="5256617" y="48642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29" name="Group 28">
            <a:extLst>
              <a:ext uri="{FF2B5EF4-FFF2-40B4-BE49-F238E27FC236}">
                <a16:creationId xmlns:a16="http://schemas.microsoft.com/office/drawing/2014/main" xmlns="" id="{75B29E15-43EA-CB45-B7C6-74583F2028B3}"/>
              </a:ext>
            </a:extLst>
          </p:cNvPr>
          <p:cNvGrpSpPr/>
          <p:nvPr/>
        </p:nvGrpSpPr>
        <p:grpSpPr>
          <a:xfrm>
            <a:off x="8726992" y="4365102"/>
            <a:ext cx="875401" cy="801576"/>
            <a:chOff x="6546501" y="2101721"/>
            <a:chExt cx="941260" cy="801576"/>
          </a:xfrm>
        </p:grpSpPr>
        <p:sp>
          <p:nvSpPr>
            <p:cNvPr id="30" name="Rounded Rectangle 29">
              <a:extLst>
                <a:ext uri="{FF2B5EF4-FFF2-40B4-BE49-F238E27FC236}">
                  <a16:creationId xmlns:a16="http://schemas.microsoft.com/office/drawing/2014/main" xmlns=""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31" name="Trapezoid 30">
              <a:extLst>
                <a:ext uri="{FF2B5EF4-FFF2-40B4-BE49-F238E27FC236}">
                  <a16:creationId xmlns:a16="http://schemas.microsoft.com/office/drawing/2014/main" xmlns=""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2" name="Group 31">
              <a:extLst>
                <a:ext uri="{FF2B5EF4-FFF2-40B4-BE49-F238E27FC236}">
                  <a16:creationId xmlns:a16="http://schemas.microsoft.com/office/drawing/2014/main" xmlns="" id="{EDB2ADCA-C4DD-F543-85E7-F769E2CFC1A3}"/>
                </a:ext>
              </a:extLst>
            </p:cNvPr>
            <p:cNvGrpSpPr/>
            <p:nvPr/>
          </p:nvGrpSpPr>
          <p:grpSpPr>
            <a:xfrm>
              <a:off x="7156856" y="2228489"/>
              <a:ext cx="261077" cy="560505"/>
              <a:chOff x="6217364" y="3809312"/>
              <a:chExt cx="329137" cy="710684"/>
            </a:xfrm>
          </p:grpSpPr>
          <p:sp>
            <p:nvSpPr>
              <p:cNvPr id="34" name="Right Arrow 33">
                <a:extLst>
                  <a:ext uri="{FF2B5EF4-FFF2-40B4-BE49-F238E27FC236}">
                    <a16:creationId xmlns:a16="http://schemas.microsoft.com/office/drawing/2014/main" xmlns="" id="{FD1DEE8C-3485-EF4A-AB63-3C2E3EA3B167}"/>
                  </a:ext>
                </a:extLst>
              </p:cNvPr>
              <p:cNvSpPr/>
              <p:nvPr/>
            </p:nvSpPr>
            <p:spPr bwMode="auto">
              <a:xfrm>
                <a:off x="6217364" y="3809312"/>
                <a:ext cx="329137" cy="226899"/>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5" name="Right Arrow 34">
                <a:extLst>
                  <a:ext uri="{FF2B5EF4-FFF2-40B4-BE49-F238E27FC236}">
                    <a16:creationId xmlns:a16="http://schemas.microsoft.com/office/drawing/2014/main" xmlns="" id="{C03374BA-7C5C-7A49-B5E0-E890276C90B3}"/>
                  </a:ext>
                </a:extLst>
              </p:cNvPr>
              <p:cNvSpPr/>
              <p:nvPr/>
            </p:nvSpPr>
            <p:spPr bwMode="auto">
              <a:xfrm>
                <a:off x="6217364" y="405957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6" name="Right Arrow 35">
                <a:extLst>
                  <a:ext uri="{FF2B5EF4-FFF2-40B4-BE49-F238E27FC236}">
                    <a16:creationId xmlns:a16="http://schemas.microsoft.com/office/drawing/2014/main" xmlns="" id="{3E064042-7B95-8A44-B1AF-1A9CF0FE7882}"/>
                  </a:ext>
                </a:extLst>
              </p:cNvPr>
              <p:cNvSpPr/>
              <p:nvPr/>
            </p:nvSpPr>
            <p:spPr bwMode="auto">
              <a:xfrm>
                <a:off x="6217364" y="4293098"/>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33" name="Right Arrow 32">
              <a:extLst>
                <a:ext uri="{FF2B5EF4-FFF2-40B4-BE49-F238E27FC236}">
                  <a16:creationId xmlns:a16="http://schemas.microsoft.com/office/drawing/2014/main" xmlns=""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cxnSp>
        <p:nvCxnSpPr>
          <p:cNvPr id="37" name="Straight Arrow Connector 36">
            <a:extLst>
              <a:ext uri="{FF2B5EF4-FFF2-40B4-BE49-F238E27FC236}">
                <a16:creationId xmlns:a16="http://schemas.microsoft.com/office/drawing/2014/main" xmlns="" id="{E4F495FD-C700-0A46-A92D-94656ED0C1F4}"/>
              </a:ext>
            </a:extLst>
          </p:cNvPr>
          <p:cNvCxnSpPr>
            <a:cxnSpLocks/>
          </p:cNvCxnSpPr>
          <p:nvPr/>
        </p:nvCxnSpPr>
        <p:spPr>
          <a:xfrm>
            <a:off x="8219440" y="49759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xmlns="" id="{C553AE91-D143-9642-8831-AB3DC3B856C3}"/>
              </a:ext>
            </a:extLst>
          </p:cNvPr>
          <p:cNvGrpSpPr/>
          <p:nvPr/>
        </p:nvGrpSpPr>
        <p:grpSpPr>
          <a:xfrm>
            <a:off x="7735663" y="4587532"/>
            <a:ext cx="453200" cy="465057"/>
            <a:chOff x="3975100" y="1458657"/>
            <a:chExt cx="505494" cy="465057"/>
          </a:xfrm>
          <a:solidFill>
            <a:schemeClr val="accent2"/>
          </a:solidFill>
        </p:grpSpPr>
        <p:sp>
          <p:nvSpPr>
            <p:cNvPr id="39" name="Rounded Rectangle 38">
              <a:extLst>
                <a:ext uri="{FF2B5EF4-FFF2-40B4-BE49-F238E27FC236}">
                  <a16:creationId xmlns:a16="http://schemas.microsoft.com/office/drawing/2014/main" xmlns=""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a16="http://schemas.microsoft.com/office/drawing/2014/main" xmlns=""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ounded Rectangle 40">
              <a:extLst>
                <a:ext uri="{FF2B5EF4-FFF2-40B4-BE49-F238E27FC236}">
                  <a16:creationId xmlns:a16="http://schemas.microsoft.com/office/drawing/2014/main" xmlns=""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xmlns=""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3" name="TextBox 42">
            <a:extLst>
              <a:ext uri="{FF2B5EF4-FFF2-40B4-BE49-F238E27FC236}">
                <a16:creationId xmlns:a16="http://schemas.microsoft.com/office/drawing/2014/main" xmlns="" id="{ED40A74D-8979-5146-B46E-0DEF5790C1B8}"/>
              </a:ext>
            </a:extLst>
          </p:cNvPr>
          <p:cNvSpPr txBox="1"/>
          <p:nvPr/>
        </p:nvSpPr>
        <p:spPr>
          <a:xfrm>
            <a:off x="7403108" y="5185763"/>
            <a:ext cx="1175361"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r>
              <a:rPr lang="en-US" sz="1050" dirty="0">
                <a:solidFill>
                  <a:srgbClr val="58595B"/>
                </a:solidFill>
                <a:latin typeface="Arial" panose="020B0604020202020204" pitchFamily="34" charset="0"/>
                <a:cs typeface="Arial" panose="020B0604020202020204" pitchFamily="34" charset="0"/>
              </a:rPr>
              <a:t> </a:t>
            </a:r>
            <a:r>
              <a:rPr lang="en-US" sz="1050" dirty="0" smtClean="0">
                <a:solidFill>
                  <a:srgbClr val="58595B"/>
                </a:solidFill>
                <a:latin typeface="Arial" panose="020B0604020202020204" pitchFamily="34" charset="0"/>
                <a:cs typeface="Arial" panose="020B0604020202020204" pitchFamily="34" charset="0"/>
              </a:rPr>
              <a:t>ab</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44" name="Straight Arrow Connector 43">
            <a:extLst>
              <a:ext uri="{FF2B5EF4-FFF2-40B4-BE49-F238E27FC236}">
                <a16:creationId xmlns:a16="http://schemas.microsoft.com/office/drawing/2014/main" xmlns="" id="{C57A8FB2-FF8F-D841-8227-3B997E066A86}"/>
              </a:ext>
            </a:extLst>
          </p:cNvPr>
          <p:cNvCxnSpPr>
            <a:cxnSpLocks/>
          </p:cNvCxnSpPr>
          <p:nvPr/>
        </p:nvCxnSpPr>
        <p:spPr>
          <a:xfrm>
            <a:off x="7279026" y="49991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xmlns="" id="{B66038F7-9288-F24B-8BD4-0450017469F0}"/>
              </a:ext>
            </a:extLst>
          </p:cNvPr>
          <p:cNvSpPr/>
          <p:nvPr/>
        </p:nvSpPr>
        <p:spPr bwMode="gray">
          <a:xfrm>
            <a:off x="7022531" y="1905000"/>
            <a:ext cx="3230583" cy="379576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6" name="Rounded Rectangle 45">
            <a:extLst>
              <a:ext uri="{FF2B5EF4-FFF2-40B4-BE49-F238E27FC236}">
                <a16:creationId xmlns:a16="http://schemas.microsoft.com/office/drawing/2014/main" xmlns="" id="{432C95C0-BC20-554D-8967-8FF4D82A6388}"/>
              </a:ext>
            </a:extLst>
          </p:cNvPr>
          <p:cNvSpPr/>
          <p:nvPr/>
        </p:nvSpPr>
        <p:spPr bwMode="gray">
          <a:xfrm rot="5400000">
            <a:off x="6729817" y="48007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7" name="Rounded Rectangle 46">
            <a:extLst>
              <a:ext uri="{FF2B5EF4-FFF2-40B4-BE49-F238E27FC236}">
                <a16:creationId xmlns:a16="http://schemas.microsoft.com/office/drawing/2014/main" xmlns="" id="{60021A4F-477E-7745-933D-33BBB80527F8}"/>
              </a:ext>
            </a:extLst>
          </p:cNvPr>
          <p:cNvSpPr/>
          <p:nvPr/>
        </p:nvSpPr>
        <p:spPr bwMode="gray">
          <a:xfrm>
            <a:off x="7373197" y="1765534"/>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8"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10805364" y="47003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49" name="Straight Arrow Connector 48">
            <a:extLst>
              <a:ext uri="{FF2B5EF4-FFF2-40B4-BE49-F238E27FC236}">
                <a16:creationId xmlns:a16="http://schemas.microsoft.com/office/drawing/2014/main" xmlns="" id="{0CB3925F-5B8E-944F-AC5C-B5DA5F411C5E}"/>
              </a:ext>
            </a:extLst>
          </p:cNvPr>
          <p:cNvCxnSpPr>
            <a:cxnSpLocks/>
          </p:cNvCxnSpPr>
          <p:nvPr/>
        </p:nvCxnSpPr>
        <p:spPr>
          <a:xfrm flipV="1">
            <a:off x="9722746" y="5005748"/>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AF5F2653-8CD5-F049-B61C-F647EBAD494B}"/>
              </a:ext>
            </a:extLst>
          </p:cNvPr>
          <p:cNvCxnSpPr>
            <a:cxnSpLocks/>
          </p:cNvCxnSpPr>
          <p:nvPr/>
        </p:nvCxnSpPr>
        <p:spPr>
          <a:xfrm flipV="1">
            <a:off x="5880100" y="50175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860253" y="52603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WS </a:t>
            </a:r>
            <a:endParaRPr lang="en-CA" sz="1100" dirty="0" smtClean="0"/>
          </a:p>
        </p:txBody>
      </p:sp>
      <p:sp>
        <p:nvSpPr>
          <p:cNvPr id="52" name="TextBox 51">
            <a:extLst>
              <a:ext uri="{FF2B5EF4-FFF2-40B4-BE49-F238E27FC236}">
                <a16:creationId xmlns:a16="http://schemas.microsoft.com/office/drawing/2014/main" xmlns="" id="{51766357-8807-FA4E-8E8C-D35EA6934D44}"/>
              </a:ext>
            </a:extLst>
          </p:cNvPr>
          <p:cNvSpPr txBox="1"/>
          <p:nvPr/>
        </p:nvSpPr>
        <p:spPr>
          <a:xfrm>
            <a:off x="10179493" y="40253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3" name="Flowchart: Direct Access Storage 52"/>
          <p:cNvSpPr/>
          <p:nvPr/>
        </p:nvSpPr>
        <p:spPr>
          <a:xfrm>
            <a:off x="6062955" y="30038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grpSp>
        <p:nvGrpSpPr>
          <p:cNvPr id="57" name="Group 56">
            <a:extLst>
              <a:ext uri="{FF2B5EF4-FFF2-40B4-BE49-F238E27FC236}">
                <a16:creationId xmlns:a16="http://schemas.microsoft.com/office/drawing/2014/main" xmlns="" id="{29ACBB6B-7BF5-7341-93EA-D74BD01DA7B6}"/>
              </a:ext>
            </a:extLst>
          </p:cNvPr>
          <p:cNvGrpSpPr/>
          <p:nvPr/>
        </p:nvGrpSpPr>
        <p:grpSpPr>
          <a:xfrm>
            <a:off x="4315219" y="2910522"/>
            <a:ext cx="417321" cy="399193"/>
            <a:chOff x="3975100" y="1458657"/>
            <a:chExt cx="505494" cy="465057"/>
          </a:xfrm>
          <a:solidFill>
            <a:schemeClr val="accent2"/>
          </a:solidFill>
        </p:grpSpPr>
        <p:sp>
          <p:nvSpPr>
            <p:cNvPr id="58" name="Rounded Rectangle 57">
              <a:extLst>
                <a:ext uri="{FF2B5EF4-FFF2-40B4-BE49-F238E27FC236}">
                  <a16:creationId xmlns:a16="http://schemas.microsoft.com/office/drawing/2014/main" xmlns=""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9" name="Rounded Rectangle 58">
              <a:extLst>
                <a:ext uri="{FF2B5EF4-FFF2-40B4-BE49-F238E27FC236}">
                  <a16:creationId xmlns:a16="http://schemas.microsoft.com/office/drawing/2014/main" xmlns=""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0" name="Rounded Rectangle 59">
              <a:extLst>
                <a:ext uri="{FF2B5EF4-FFF2-40B4-BE49-F238E27FC236}">
                  <a16:creationId xmlns:a16="http://schemas.microsoft.com/office/drawing/2014/main" xmlns=""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xmlns=""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62" name="TextBox 61">
            <a:extLst>
              <a:ext uri="{FF2B5EF4-FFF2-40B4-BE49-F238E27FC236}">
                <a16:creationId xmlns:a16="http://schemas.microsoft.com/office/drawing/2014/main" xmlns="" id="{A47A7581-8CB0-2840-A752-41E2757B6BCA}"/>
              </a:ext>
            </a:extLst>
          </p:cNvPr>
          <p:cNvSpPr txBox="1"/>
          <p:nvPr/>
        </p:nvSpPr>
        <p:spPr>
          <a:xfrm>
            <a:off x="2923920" y="3378140"/>
            <a:ext cx="1446896" cy="4154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Delivery</a:t>
            </a:r>
            <a:r>
              <a:rPr kumimoji="0" lang="en-US" sz="1050" b="0" i="0" u="none" strike="noStrike" kern="1200" cap="none" spc="0" normalizeH="0" noProof="0" dirty="0" smtClean="0">
                <a:ln>
                  <a:noFill/>
                </a:ln>
                <a:solidFill>
                  <a:srgbClr val="58595B"/>
                </a:solidFill>
                <a:effectLst/>
                <a:uLnTx/>
                <a:uFillTx/>
                <a:latin typeface="Arial" panose="020B0604020202020204" pitchFamily="34" charset="0"/>
                <a:ea typeface="+mn-ea"/>
                <a:cs typeface="Arial" panose="020B0604020202020204" pitchFamily="34" charset="0"/>
              </a:rPr>
              <a:t> : IREP1</a:t>
            </a:r>
            <a:endPar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 </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63" name="TextBox 62">
            <a:extLst>
              <a:ext uri="{FF2B5EF4-FFF2-40B4-BE49-F238E27FC236}">
                <a16:creationId xmlns:a16="http://schemas.microsoft.com/office/drawing/2014/main" xmlns="" id="{77451D78-A279-6946-BD2A-7ABDBAF86F99}"/>
              </a:ext>
            </a:extLst>
          </p:cNvPr>
          <p:cNvSpPr txBox="1"/>
          <p:nvPr/>
        </p:nvSpPr>
        <p:spPr>
          <a:xfrm>
            <a:off x="4445090" y="3316285"/>
            <a:ext cx="1082310" cy="415498"/>
          </a:xfrm>
          <a:prstGeom prst="rect">
            <a:avLst/>
          </a:prstGeom>
          <a:noFill/>
        </p:spPr>
        <p:txBody>
          <a:bodyPr wrap="square" rtlCol="0" anchor="ctr">
            <a:spAutoFit/>
          </a:bodyPr>
          <a:lstStyle/>
          <a:p>
            <a:pPr lvl="0" algn="ctr">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b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b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b</a:t>
            </a:r>
            <a:r>
              <a:rPr lang="en-CA" sz="1050" dirty="0" smtClean="0"/>
              <a:t>A</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64" name="Straight Arrow Connector 63">
            <a:extLst>
              <a:ext uri="{FF2B5EF4-FFF2-40B4-BE49-F238E27FC236}">
                <a16:creationId xmlns:a16="http://schemas.microsoft.com/office/drawing/2014/main" xmlns="" id="{D9962243-D94A-0447-99DD-207A9F9D13A6}"/>
              </a:ext>
            </a:extLst>
          </p:cNvPr>
          <p:cNvCxnSpPr>
            <a:cxnSpLocks/>
          </p:cNvCxnSpPr>
          <p:nvPr/>
        </p:nvCxnSpPr>
        <p:spPr>
          <a:xfrm>
            <a:off x="3615851" y="3125240"/>
            <a:ext cx="542807" cy="0"/>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xmlns="" id="{AF5F2653-8CD5-F049-B61C-F647EBAD494B}"/>
              </a:ext>
            </a:extLst>
          </p:cNvPr>
          <p:cNvCxnSpPr>
            <a:cxnSpLocks/>
          </p:cNvCxnSpPr>
          <p:nvPr/>
        </p:nvCxnSpPr>
        <p:spPr>
          <a:xfrm>
            <a:off x="4882508" y="3148494"/>
            <a:ext cx="542807" cy="0"/>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xmlns="" id="{432C95C0-BC20-554D-8967-8FF4D82A6388}"/>
              </a:ext>
            </a:extLst>
          </p:cNvPr>
          <p:cNvSpPr/>
          <p:nvPr/>
        </p:nvSpPr>
        <p:spPr bwMode="gray">
          <a:xfrm rot="5400000">
            <a:off x="5231217" y="29719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cxnSp>
        <p:nvCxnSpPr>
          <p:cNvPr id="67" name="Straight Arrow Connector 66">
            <a:extLst>
              <a:ext uri="{FF2B5EF4-FFF2-40B4-BE49-F238E27FC236}">
                <a16:creationId xmlns:a16="http://schemas.microsoft.com/office/drawing/2014/main" xmlns="" id="{E4F495FD-C700-0A46-A92D-94656ED0C1F4}"/>
              </a:ext>
            </a:extLst>
          </p:cNvPr>
          <p:cNvCxnSpPr>
            <a:cxnSpLocks/>
          </p:cNvCxnSpPr>
          <p:nvPr/>
        </p:nvCxnSpPr>
        <p:spPr>
          <a:xfrm>
            <a:off x="8194040" y="3083653"/>
            <a:ext cx="391918" cy="0"/>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xmlns="" id="{C553AE91-D143-9642-8831-AB3DC3B856C3}"/>
              </a:ext>
            </a:extLst>
          </p:cNvPr>
          <p:cNvGrpSpPr/>
          <p:nvPr/>
        </p:nvGrpSpPr>
        <p:grpSpPr>
          <a:xfrm>
            <a:off x="7710263" y="2695232"/>
            <a:ext cx="453200" cy="465057"/>
            <a:chOff x="3975100" y="1458657"/>
            <a:chExt cx="505494" cy="465057"/>
          </a:xfrm>
          <a:solidFill>
            <a:schemeClr val="accent2"/>
          </a:solidFill>
        </p:grpSpPr>
        <p:sp>
          <p:nvSpPr>
            <p:cNvPr id="69" name="Rounded Rectangle 68">
              <a:extLst>
                <a:ext uri="{FF2B5EF4-FFF2-40B4-BE49-F238E27FC236}">
                  <a16:creationId xmlns:a16="http://schemas.microsoft.com/office/drawing/2014/main" xmlns=""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0" name="Rounded Rectangle 69">
              <a:extLst>
                <a:ext uri="{FF2B5EF4-FFF2-40B4-BE49-F238E27FC236}">
                  <a16:creationId xmlns:a16="http://schemas.microsoft.com/office/drawing/2014/main" xmlns=""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Rounded Rectangle 70">
              <a:extLst>
                <a:ext uri="{FF2B5EF4-FFF2-40B4-BE49-F238E27FC236}">
                  <a16:creationId xmlns:a16="http://schemas.microsoft.com/office/drawing/2014/main" xmlns=""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2" name="Rounded Rectangle 71">
              <a:extLst>
                <a:ext uri="{FF2B5EF4-FFF2-40B4-BE49-F238E27FC236}">
                  <a16:creationId xmlns:a16="http://schemas.microsoft.com/office/drawing/2014/main" xmlns=""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73" name="TextBox 72">
            <a:extLst>
              <a:ext uri="{FF2B5EF4-FFF2-40B4-BE49-F238E27FC236}">
                <a16:creationId xmlns:a16="http://schemas.microsoft.com/office/drawing/2014/main" xmlns="" id="{ED40A74D-8979-5146-B46E-0DEF5790C1B8}"/>
              </a:ext>
            </a:extLst>
          </p:cNvPr>
          <p:cNvSpPr txBox="1"/>
          <p:nvPr/>
        </p:nvSpPr>
        <p:spPr>
          <a:xfrm>
            <a:off x="7449585" y="3158492"/>
            <a:ext cx="1175361" cy="4154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bb</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74" name="Straight Arrow Connector 73">
            <a:extLst>
              <a:ext uri="{FF2B5EF4-FFF2-40B4-BE49-F238E27FC236}">
                <a16:creationId xmlns:a16="http://schemas.microsoft.com/office/drawing/2014/main" xmlns="" id="{C57A8FB2-FF8F-D841-8227-3B997E066A86}"/>
              </a:ext>
            </a:extLst>
          </p:cNvPr>
          <p:cNvCxnSpPr>
            <a:cxnSpLocks/>
          </p:cNvCxnSpPr>
          <p:nvPr/>
        </p:nvCxnSpPr>
        <p:spPr>
          <a:xfrm>
            <a:off x="7253626" y="3106829"/>
            <a:ext cx="391918" cy="0"/>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xmlns="" id="{432C95C0-BC20-554D-8967-8FF4D82A6388}"/>
              </a:ext>
            </a:extLst>
          </p:cNvPr>
          <p:cNvSpPr/>
          <p:nvPr/>
        </p:nvSpPr>
        <p:spPr bwMode="gray">
          <a:xfrm rot="5400000">
            <a:off x="6704417" y="29084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cxnSp>
        <p:nvCxnSpPr>
          <p:cNvPr id="76" name="Straight Arrow Connector 75">
            <a:extLst>
              <a:ext uri="{FF2B5EF4-FFF2-40B4-BE49-F238E27FC236}">
                <a16:creationId xmlns:a16="http://schemas.microsoft.com/office/drawing/2014/main" xmlns="" id="{AF5F2653-8CD5-F049-B61C-F647EBAD494B}"/>
              </a:ext>
            </a:extLst>
          </p:cNvPr>
          <p:cNvCxnSpPr>
            <a:cxnSpLocks/>
          </p:cNvCxnSpPr>
          <p:nvPr/>
        </p:nvCxnSpPr>
        <p:spPr>
          <a:xfrm flipV="1">
            <a:off x="5854700" y="3125240"/>
            <a:ext cx="990600" cy="19962"/>
          </a:xfrm>
          <a:prstGeom prst="straightConnector1">
            <a:avLst/>
          </a:prstGeom>
          <a:ln w="38100" cmpd="sng">
            <a:solidFill>
              <a:srgbClr val="68768D"/>
            </a:solidFill>
            <a:prstDash val="dash"/>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834853" y="33680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WS</a:t>
            </a:r>
            <a:endParaRPr lang="en-CA" sz="1100" dirty="0" smtClean="0"/>
          </a:p>
        </p:txBody>
      </p:sp>
      <p:grpSp>
        <p:nvGrpSpPr>
          <p:cNvPr id="78" name="Group 77">
            <a:extLst>
              <a:ext uri="{FF2B5EF4-FFF2-40B4-BE49-F238E27FC236}">
                <a16:creationId xmlns:a16="http://schemas.microsoft.com/office/drawing/2014/main" xmlns="" id="{9C7A68C7-0881-7C4C-B187-E4560EC5E187}"/>
              </a:ext>
            </a:extLst>
          </p:cNvPr>
          <p:cNvGrpSpPr/>
          <p:nvPr/>
        </p:nvGrpSpPr>
        <p:grpSpPr>
          <a:xfrm rot="10800000">
            <a:off x="8688754" y="2878353"/>
            <a:ext cx="506766" cy="502459"/>
            <a:chOff x="2587569" y="2525391"/>
            <a:chExt cx="1525553" cy="1502641"/>
          </a:xfrm>
          <a:solidFill>
            <a:schemeClr val="accent3">
              <a:lumMod val="60000"/>
              <a:lumOff val="40000"/>
            </a:schemeClr>
          </a:solidFill>
        </p:grpSpPr>
        <p:sp>
          <p:nvSpPr>
            <p:cNvPr id="79" name="Rounded Rectangle 78">
              <a:extLst>
                <a:ext uri="{FF2B5EF4-FFF2-40B4-BE49-F238E27FC236}">
                  <a16:creationId xmlns:a16="http://schemas.microsoft.com/office/drawing/2014/main" xmlns=""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80" name="Right Arrow 79">
              <a:extLst>
                <a:ext uri="{FF2B5EF4-FFF2-40B4-BE49-F238E27FC236}">
                  <a16:creationId xmlns:a16="http://schemas.microsoft.com/office/drawing/2014/main" xmlns="" id="{01B64C1E-4CE9-484C-B947-E62FD6E2AEA5}"/>
                </a:ext>
              </a:extLst>
            </p:cNvPr>
            <p:cNvSpPr/>
            <p:nvPr/>
          </p:nvSpPr>
          <p:spPr bwMode="auto">
            <a:xfrm>
              <a:off x="3172156" y="2525391"/>
              <a:ext cx="940966"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81" name="TextBox 80">
            <a:extLst>
              <a:ext uri="{FF2B5EF4-FFF2-40B4-BE49-F238E27FC236}">
                <a16:creationId xmlns:a16="http://schemas.microsoft.com/office/drawing/2014/main" xmlns="" id="{77451D78-A279-6946-BD2A-7ABDBAF86F99}"/>
              </a:ext>
            </a:extLst>
          </p:cNvPr>
          <p:cNvSpPr txBox="1"/>
          <p:nvPr/>
        </p:nvSpPr>
        <p:spPr>
          <a:xfrm>
            <a:off x="5549083" y="4425529"/>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SOE2SOE1</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2" name="TextBox 81">
            <a:extLst>
              <a:ext uri="{FF2B5EF4-FFF2-40B4-BE49-F238E27FC236}">
                <a16:creationId xmlns:a16="http://schemas.microsoft.com/office/drawing/2014/main" xmlns="" id="{ED40A74D-8979-5146-B46E-0DEF5790C1B8}"/>
              </a:ext>
            </a:extLst>
          </p:cNvPr>
          <p:cNvSpPr txBox="1"/>
          <p:nvPr/>
        </p:nvSpPr>
        <p:spPr>
          <a:xfrm>
            <a:off x="8596908" y="5173063"/>
            <a:ext cx="1175361"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Delivery : REP2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3" name="TextBox 82">
            <a:extLst>
              <a:ext uri="{FF2B5EF4-FFF2-40B4-BE49-F238E27FC236}">
                <a16:creationId xmlns:a16="http://schemas.microsoft.com/office/drawing/2014/main" xmlns="" id="{77451D78-A279-6946-BD2A-7ABDBAF86F99}"/>
              </a:ext>
            </a:extLst>
          </p:cNvPr>
          <p:cNvSpPr txBox="1"/>
          <p:nvPr/>
        </p:nvSpPr>
        <p:spPr>
          <a:xfrm>
            <a:off x="5587183" y="2495129"/>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noProof="0" dirty="0" smtClean="0">
                <a:solidFill>
                  <a:srgbClr val="58595B"/>
                </a:solidFill>
                <a:latin typeface="Arial" panose="020B0604020202020204" pitchFamily="34" charset="0"/>
                <a:cs typeface="Arial" panose="020B0604020202020204" pitchFamily="34" charset="0"/>
              </a:rPr>
              <a:t>SOE2SOE2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4" name="TextBox 83">
            <a:extLst>
              <a:ext uri="{FF2B5EF4-FFF2-40B4-BE49-F238E27FC236}">
                <a16:creationId xmlns:a16="http://schemas.microsoft.com/office/drawing/2014/main" xmlns="" id="{ED40A74D-8979-5146-B46E-0DEF5790C1B8}"/>
              </a:ext>
            </a:extLst>
          </p:cNvPr>
          <p:cNvSpPr txBox="1"/>
          <p:nvPr/>
        </p:nvSpPr>
        <p:spPr>
          <a:xfrm>
            <a:off x="8219441" y="3357001"/>
            <a:ext cx="1503306"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Capture: EXTSOE2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85" name="Straight Arrow Connector 84">
            <a:extLst>
              <a:ext uri="{FF2B5EF4-FFF2-40B4-BE49-F238E27FC236}">
                <a16:creationId xmlns:a16="http://schemas.microsoft.com/office/drawing/2014/main" xmlns="" id="{0CB3925F-5B8E-944F-AC5C-B5DA5F411C5E}"/>
              </a:ext>
            </a:extLst>
          </p:cNvPr>
          <p:cNvCxnSpPr>
            <a:cxnSpLocks/>
          </p:cNvCxnSpPr>
          <p:nvPr/>
        </p:nvCxnSpPr>
        <p:spPr>
          <a:xfrm flipV="1">
            <a:off x="1491164" y="3479435"/>
            <a:ext cx="1074136" cy="1251583"/>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xmlns="" id="{0CB3925F-5B8E-944F-AC5C-B5DA5F411C5E}"/>
              </a:ext>
            </a:extLst>
          </p:cNvPr>
          <p:cNvCxnSpPr>
            <a:cxnSpLocks/>
          </p:cNvCxnSpPr>
          <p:nvPr/>
        </p:nvCxnSpPr>
        <p:spPr>
          <a:xfrm>
            <a:off x="9367344" y="3204485"/>
            <a:ext cx="1367801" cy="1447127"/>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xmlns="" id="{75B29E15-43EA-CB45-B7C6-74583F2028B3}"/>
              </a:ext>
            </a:extLst>
          </p:cNvPr>
          <p:cNvGrpSpPr/>
          <p:nvPr/>
        </p:nvGrpSpPr>
        <p:grpSpPr>
          <a:xfrm rot="10800000">
            <a:off x="2692196" y="2641352"/>
            <a:ext cx="875401" cy="801576"/>
            <a:chOff x="6546501" y="2101721"/>
            <a:chExt cx="941260" cy="801576"/>
          </a:xfrm>
        </p:grpSpPr>
        <p:sp>
          <p:nvSpPr>
            <p:cNvPr id="88" name="Rounded Rectangle 87">
              <a:extLst>
                <a:ext uri="{FF2B5EF4-FFF2-40B4-BE49-F238E27FC236}">
                  <a16:creationId xmlns:a16="http://schemas.microsoft.com/office/drawing/2014/main" xmlns=""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89" name="Trapezoid 88">
              <a:extLst>
                <a:ext uri="{FF2B5EF4-FFF2-40B4-BE49-F238E27FC236}">
                  <a16:creationId xmlns:a16="http://schemas.microsoft.com/office/drawing/2014/main" xmlns=""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90" name="Group 89">
              <a:extLst>
                <a:ext uri="{FF2B5EF4-FFF2-40B4-BE49-F238E27FC236}">
                  <a16:creationId xmlns:a16="http://schemas.microsoft.com/office/drawing/2014/main" xmlns="" id="{EDB2ADCA-C4DD-F543-85E7-F769E2CFC1A3}"/>
                </a:ext>
              </a:extLst>
            </p:cNvPr>
            <p:cNvGrpSpPr/>
            <p:nvPr/>
          </p:nvGrpSpPr>
          <p:grpSpPr>
            <a:xfrm>
              <a:off x="7156856" y="2228489"/>
              <a:ext cx="261077" cy="560505"/>
              <a:chOff x="6217364" y="3809312"/>
              <a:chExt cx="329137" cy="710684"/>
            </a:xfrm>
          </p:grpSpPr>
          <p:sp>
            <p:nvSpPr>
              <p:cNvPr id="92" name="Right Arrow 91">
                <a:extLst>
                  <a:ext uri="{FF2B5EF4-FFF2-40B4-BE49-F238E27FC236}">
                    <a16:creationId xmlns:a16="http://schemas.microsoft.com/office/drawing/2014/main" xmlns="" id="{FD1DEE8C-3485-EF4A-AB63-3C2E3EA3B167}"/>
                  </a:ext>
                </a:extLst>
              </p:cNvPr>
              <p:cNvSpPr/>
              <p:nvPr/>
            </p:nvSpPr>
            <p:spPr bwMode="auto">
              <a:xfrm>
                <a:off x="6217364" y="3809312"/>
                <a:ext cx="329137" cy="226899"/>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93" name="Right Arrow 92">
                <a:extLst>
                  <a:ext uri="{FF2B5EF4-FFF2-40B4-BE49-F238E27FC236}">
                    <a16:creationId xmlns:a16="http://schemas.microsoft.com/office/drawing/2014/main" xmlns="" id="{C03374BA-7C5C-7A49-B5E0-E890276C90B3}"/>
                  </a:ext>
                </a:extLst>
              </p:cNvPr>
              <p:cNvSpPr/>
              <p:nvPr/>
            </p:nvSpPr>
            <p:spPr bwMode="auto">
              <a:xfrm>
                <a:off x="6217364" y="405957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94" name="Right Arrow 93">
                <a:extLst>
                  <a:ext uri="{FF2B5EF4-FFF2-40B4-BE49-F238E27FC236}">
                    <a16:creationId xmlns:a16="http://schemas.microsoft.com/office/drawing/2014/main" xmlns="" id="{3E064042-7B95-8A44-B1AF-1A9CF0FE7882}"/>
                  </a:ext>
                </a:extLst>
              </p:cNvPr>
              <p:cNvSpPr/>
              <p:nvPr/>
            </p:nvSpPr>
            <p:spPr bwMode="auto">
              <a:xfrm>
                <a:off x="6217364" y="4293098"/>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91" name="Right Arrow 90">
              <a:extLst>
                <a:ext uri="{FF2B5EF4-FFF2-40B4-BE49-F238E27FC236}">
                  <a16:creationId xmlns:a16="http://schemas.microsoft.com/office/drawing/2014/main" xmlns=""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95" name="Rounded Rectangle 94">
            <a:extLst>
              <a:ext uri="{FF2B5EF4-FFF2-40B4-BE49-F238E27FC236}">
                <a16:creationId xmlns:a16="http://schemas.microsoft.com/office/drawing/2014/main" xmlns="" id="{60021A4F-477E-7745-933D-33BBB80527F8}"/>
              </a:ext>
            </a:extLst>
          </p:cNvPr>
          <p:cNvSpPr/>
          <p:nvPr/>
        </p:nvSpPr>
        <p:spPr bwMode="gray">
          <a:xfrm>
            <a:off x="8738809" y="1779944"/>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96" name="Rounded Rectangle 95">
            <a:extLst>
              <a:ext uri="{FF2B5EF4-FFF2-40B4-BE49-F238E27FC236}">
                <a16:creationId xmlns:a16="http://schemas.microsoft.com/office/drawing/2014/main" xmlns="" id="{60021A4F-477E-7745-933D-33BBB80527F8}"/>
              </a:ext>
            </a:extLst>
          </p:cNvPr>
          <p:cNvSpPr/>
          <p:nvPr/>
        </p:nvSpPr>
        <p:spPr bwMode="gray">
          <a:xfrm>
            <a:off x="3986326" y="181604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Tree>
    <p:extLst>
      <p:ext uri="{BB962C8B-B14F-4D97-AF65-F5344CB8AC3E}">
        <p14:creationId xmlns:p14="http://schemas.microsoft.com/office/powerpoint/2010/main" val="1970143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7 : </a:t>
            </a:r>
            <a:r>
              <a:rPr lang="en-CA" b="1" dirty="0"/>
              <a:t>Heterogeneous Replication</a:t>
            </a:r>
          </a:p>
        </p:txBody>
      </p:sp>
      <p:sp>
        <p:nvSpPr>
          <p:cNvPr id="3" name="Content Placeholder 2"/>
          <p:cNvSpPr>
            <a:spLocks noGrp="1"/>
          </p:cNvSpPr>
          <p:nvPr>
            <p:ph idx="1"/>
          </p:nvPr>
        </p:nvSpPr>
        <p:spPr>
          <a:xfrm>
            <a:off x="469900" y="1333637"/>
            <a:ext cx="11295158" cy="1180963"/>
          </a:xfrm>
        </p:spPr>
        <p:txBody>
          <a:bodyPr/>
          <a:lstStyle/>
          <a:p>
            <a:r>
              <a:rPr lang="en-US" sz="2400" dirty="0" smtClean="0"/>
              <a:t>Configure </a:t>
            </a:r>
            <a:r>
              <a:rPr lang="en-US" sz="2400" dirty="0"/>
              <a:t>Oracle GoldenGate for "MySQL" using classic Architecture </a:t>
            </a:r>
            <a:r>
              <a:rPr lang="en-US" sz="2400" dirty="0" smtClean="0"/>
              <a:t>for Capture</a:t>
            </a:r>
          </a:p>
          <a:p>
            <a:r>
              <a:rPr lang="en-US" sz="2400" dirty="0"/>
              <a:t>Configure </a:t>
            </a:r>
            <a:r>
              <a:rPr lang="en-US" sz="2400" dirty="0" smtClean="0"/>
              <a:t>Oracle </a:t>
            </a:r>
            <a:r>
              <a:rPr lang="en-US" sz="2400" dirty="0"/>
              <a:t>GoldenGate for "Oracle" using </a:t>
            </a:r>
            <a:r>
              <a:rPr lang="en-US" sz="2400" dirty="0" err="1"/>
              <a:t>Microservices</a:t>
            </a:r>
            <a:r>
              <a:rPr lang="en-US" sz="2400" dirty="0"/>
              <a:t> Architecture for </a:t>
            </a:r>
            <a:r>
              <a:rPr lang="en-US" sz="2400" dirty="0" smtClean="0"/>
              <a:t>Delivery</a:t>
            </a:r>
            <a:endParaRPr lang="en-US" sz="2400" dirty="0"/>
          </a:p>
          <a:p>
            <a:pPr marL="0" indent="0">
              <a:buNone/>
            </a:pPr>
            <a:endParaRPr lang="en-US" sz="2400" b="1" dirty="0"/>
          </a:p>
        </p:txBody>
      </p:sp>
      <p:sp>
        <p:nvSpPr>
          <p:cNvPr id="4" name="Flowchart: Direct Access Storage 3"/>
          <p:cNvSpPr/>
          <p:nvPr/>
        </p:nvSpPr>
        <p:spPr>
          <a:xfrm>
            <a:off x="6088355" y="49215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6" name="Rounded Rectangle 5">
            <a:extLst>
              <a:ext uri="{FF2B5EF4-FFF2-40B4-BE49-F238E27FC236}">
                <a16:creationId xmlns:a16="http://schemas.microsoft.com/office/drawing/2014/main" xmlns="" id="{DABB9EB8-7AF8-814F-B5BC-999133A96ADC}"/>
              </a:ext>
            </a:extLst>
          </p:cNvPr>
          <p:cNvSpPr/>
          <p:nvPr/>
        </p:nvSpPr>
        <p:spPr bwMode="gray">
          <a:xfrm>
            <a:off x="307244" y="3086100"/>
            <a:ext cx="11656156" cy="30197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7" name="TextBox 6">
            <a:extLst>
              <a:ext uri="{FF2B5EF4-FFF2-40B4-BE49-F238E27FC236}">
                <a16:creationId xmlns:a16="http://schemas.microsoft.com/office/drawing/2014/main" xmlns="" id="{51766357-8807-FA4E-8E8C-D35EA6934D44}"/>
              </a:ext>
            </a:extLst>
          </p:cNvPr>
          <p:cNvSpPr txBox="1"/>
          <p:nvPr/>
        </p:nvSpPr>
        <p:spPr>
          <a:xfrm>
            <a:off x="336993" y="4121415"/>
            <a:ext cx="144689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58595B"/>
                </a:solidFill>
                <a:effectLst/>
                <a:uLnTx/>
                <a:uFillTx/>
                <a:latin typeface="Arial" panose="020B0604020202020204" pitchFamily="34" charset="0"/>
                <a:ea typeface="+mn-ea"/>
                <a:cs typeface="Arial" panose="020B0604020202020204" pitchFamily="34" charset="0"/>
              </a:rPr>
              <a:t>MySql</a:t>
            </a: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 8.0.13</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 name="Rounded Rectangle 7">
            <a:extLst>
              <a:ext uri="{FF2B5EF4-FFF2-40B4-BE49-F238E27FC236}">
                <a16:creationId xmlns:a16="http://schemas.microsoft.com/office/drawing/2014/main" xmlns="" id="{B66038F7-9288-F24B-8BD4-0450017469F0}"/>
              </a:ext>
            </a:extLst>
          </p:cNvPr>
          <p:cNvSpPr/>
          <p:nvPr/>
        </p:nvSpPr>
        <p:spPr bwMode="gray">
          <a:xfrm>
            <a:off x="2412249" y="4219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xmlns="" id="{17B54961-F88A-CF4F-9505-E0EE427317EA}"/>
              </a:ext>
            </a:extLst>
          </p:cNvPr>
          <p:cNvSpPr/>
          <p:nvPr/>
        </p:nvSpPr>
        <p:spPr bwMode="gray">
          <a:xfrm>
            <a:off x="6692307" y="3825489"/>
            <a:ext cx="4851992" cy="178092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1" name="Rounded Rectangle 10">
            <a:extLst>
              <a:ext uri="{FF2B5EF4-FFF2-40B4-BE49-F238E27FC236}">
                <a16:creationId xmlns:a16="http://schemas.microsoft.com/office/drawing/2014/main" xmlns="" id="{4CB68B6C-DF4D-F243-A768-44316CC83A2D}"/>
              </a:ext>
            </a:extLst>
          </p:cNvPr>
          <p:cNvSpPr/>
          <p:nvPr/>
        </p:nvSpPr>
        <p:spPr bwMode="gray">
          <a:xfrm>
            <a:off x="6799312" y="3681057"/>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xmlns="" id="{9C7A68C7-0881-7C4C-B187-E4560EC5E187}"/>
              </a:ext>
            </a:extLst>
          </p:cNvPr>
          <p:cNvGrpSpPr/>
          <p:nvPr/>
        </p:nvGrpSpPr>
        <p:grpSpPr>
          <a:xfrm>
            <a:off x="2935494" y="4828222"/>
            <a:ext cx="507676" cy="465576"/>
            <a:chOff x="2587569" y="2877385"/>
            <a:chExt cx="1528292" cy="1392341"/>
          </a:xfrm>
          <a:solidFill>
            <a:schemeClr val="accent3">
              <a:lumMod val="60000"/>
              <a:lumOff val="40000"/>
            </a:schemeClr>
          </a:solidFill>
        </p:grpSpPr>
        <p:sp>
          <p:nvSpPr>
            <p:cNvPr id="13" name="Rounded Rectangle 12">
              <a:extLst>
                <a:ext uri="{FF2B5EF4-FFF2-40B4-BE49-F238E27FC236}">
                  <a16:creationId xmlns:a16="http://schemas.microsoft.com/office/drawing/2014/main" xmlns=""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4" name="Right Arrow 13">
              <a:extLst>
                <a:ext uri="{FF2B5EF4-FFF2-40B4-BE49-F238E27FC236}">
                  <a16:creationId xmlns:a16="http://schemas.microsoft.com/office/drawing/2014/main" xmlns=""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5" name="Group 14">
            <a:extLst>
              <a:ext uri="{FF2B5EF4-FFF2-40B4-BE49-F238E27FC236}">
                <a16:creationId xmlns:a16="http://schemas.microsoft.com/office/drawing/2014/main" xmlns="" id="{29ACBB6B-7BF5-7341-93EA-D74BD01DA7B6}"/>
              </a:ext>
            </a:extLst>
          </p:cNvPr>
          <p:cNvGrpSpPr/>
          <p:nvPr/>
        </p:nvGrpSpPr>
        <p:grpSpPr>
          <a:xfrm>
            <a:off x="4277119" y="4828222"/>
            <a:ext cx="417321" cy="399193"/>
            <a:chOff x="3975100" y="1458657"/>
            <a:chExt cx="505494" cy="465057"/>
          </a:xfrm>
          <a:solidFill>
            <a:schemeClr val="accent2"/>
          </a:solidFill>
        </p:grpSpPr>
        <p:sp>
          <p:nvSpPr>
            <p:cNvPr id="16" name="Rounded Rectangle 15">
              <a:extLst>
                <a:ext uri="{FF2B5EF4-FFF2-40B4-BE49-F238E27FC236}">
                  <a16:creationId xmlns:a16="http://schemas.microsoft.com/office/drawing/2014/main" xmlns=""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Rounded Rectangle 16">
              <a:extLst>
                <a:ext uri="{FF2B5EF4-FFF2-40B4-BE49-F238E27FC236}">
                  <a16:creationId xmlns:a16="http://schemas.microsoft.com/office/drawing/2014/main" xmlns=""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xmlns=""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Rounded Rectangle 18">
              <a:extLst>
                <a:ext uri="{FF2B5EF4-FFF2-40B4-BE49-F238E27FC236}">
                  <a16:creationId xmlns:a16="http://schemas.microsoft.com/office/drawing/2014/main" xmlns=""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0" name="TextBox 19">
            <a:extLst>
              <a:ext uri="{FF2B5EF4-FFF2-40B4-BE49-F238E27FC236}">
                <a16:creationId xmlns:a16="http://schemas.microsoft.com/office/drawing/2014/main" xmlns="" id="{A47A7581-8CB0-2840-A752-41E2757B6BCA}"/>
              </a:ext>
            </a:extLst>
          </p:cNvPr>
          <p:cNvSpPr txBox="1"/>
          <p:nvPr/>
        </p:nvSpPr>
        <p:spPr>
          <a:xfrm>
            <a:off x="2504687" y="5241791"/>
            <a:ext cx="1446896"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E_MYSQL</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xmlns="" id="{77451D78-A279-6946-BD2A-7ABDBAF86F99}"/>
              </a:ext>
            </a:extLst>
          </p:cNvPr>
          <p:cNvSpPr txBox="1"/>
          <p:nvPr/>
        </p:nvSpPr>
        <p:spPr>
          <a:xfrm>
            <a:off x="3936117" y="5209029"/>
            <a:ext cx="108231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1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r>
              <a:rPr kumimoji="0" lang="en-US" sz="1100" b="0" i="0" u="none" strike="noStrike" kern="1200" cap="none" spc="0" normalizeH="0" baseline="0" noProof="0" dirty="0" err="1" smtClean="0">
                <a:ln>
                  <a:noFill/>
                </a:ln>
                <a:solidFill>
                  <a:srgbClr val="58595B"/>
                </a:solidFill>
                <a:effectLst/>
                <a:uLnTx/>
                <a:uFillTx/>
                <a:latin typeface="Arial" panose="020B0604020202020204" pitchFamily="34" charset="0"/>
                <a:ea typeface="+mn-ea"/>
                <a:cs typeface="Arial" panose="020B0604020202020204" pitchFamily="34" charset="0"/>
              </a:rPr>
              <a:t>eo</a:t>
            </a:r>
            <a:endPar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22" name="Straight Arrow Connector 21">
            <a:extLst>
              <a:ext uri="{FF2B5EF4-FFF2-40B4-BE49-F238E27FC236}">
                <a16:creationId xmlns:a16="http://schemas.microsoft.com/office/drawing/2014/main" xmlns="" id="{0CB3925F-5B8E-944F-AC5C-B5DA5F411C5E}"/>
              </a:ext>
            </a:extLst>
          </p:cNvPr>
          <p:cNvCxnSpPr>
            <a:cxnSpLocks/>
          </p:cNvCxnSpPr>
          <p:nvPr/>
        </p:nvCxnSpPr>
        <p:spPr>
          <a:xfrm flipV="1">
            <a:off x="1511300" y="5049295"/>
            <a:ext cx="1295400" cy="13608"/>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D9962243-D94A-0447-99DD-207A9F9D13A6}"/>
              </a:ext>
            </a:extLst>
          </p:cNvPr>
          <p:cNvCxnSpPr>
            <a:cxnSpLocks/>
          </p:cNvCxnSpPr>
          <p:nvPr/>
        </p:nvCxnSpPr>
        <p:spPr>
          <a:xfrm>
            <a:off x="3565051" y="50429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AF5F2653-8CD5-F049-B61C-F647EBAD494B}"/>
              </a:ext>
            </a:extLst>
          </p:cNvPr>
          <p:cNvCxnSpPr>
            <a:cxnSpLocks/>
          </p:cNvCxnSpPr>
          <p:nvPr/>
        </p:nvCxnSpPr>
        <p:spPr>
          <a:xfrm>
            <a:off x="4907908" y="50661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xmlns="" id="{432C95C0-BC20-554D-8967-8FF4D82A6388}"/>
              </a:ext>
            </a:extLst>
          </p:cNvPr>
          <p:cNvSpPr/>
          <p:nvPr/>
        </p:nvSpPr>
        <p:spPr bwMode="gray">
          <a:xfrm rot="5400000">
            <a:off x="5256617" y="48896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Pump</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26" name="Group 25">
            <a:extLst>
              <a:ext uri="{FF2B5EF4-FFF2-40B4-BE49-F238E27FC236}">
                <a16:creationId xmlns:a16="http://schemas.microsoft.com/office/drawing/2014/main" xmlns="" id="{9C24AA58-8583-1F44-9160-77EBC15DF2BC}"/>
              </a:ext>
            </a:extLst>
          </p:cNvPr>
          <p:cNvGrpSpPr/>
          <p:nvPr/>
        </p:nvGrpSpPr>
        <p:grpSpPr>
          <a:xfrm>
            <a:off x="8611358" y="4390502"/>
            <a:ext cx="991035" cy="1070204"/>
            <a:chOff x="9512648" y="1129152"/>
            <a:chExt cx="991035" cy="1070204"/>
          </a:xfrm>
        </p:grpSpPr>
        <p:grpSp>
          <p:nvGrpSpPr>
            <p:cNvPr id="27" name="Group 26">
              <a:extLst>
                <a:ext uri="{FF2B5EF4-FFF2-40B4-BE49-F238E27FC236}">
                  <a16:creationId xmlns:a16="http://schemas.microsoft.com/office/drawing/2014/main" xmlns="" id="{75B29E15-43EA-CB45-B7C6-74583F2028B3}"/>
                </a:ext>
              </a:extLst>
            </p:cNvPr>
            <p:cNvGrpSpPr/>
            <p:nvPr/>
          </p:nvGrpSpPr>
          <p:grpSpPr>
            <a:xfrm>
              <a:off x="9628282" y="1129152"/>
              <a:ext cx="875401" cy="801576"/>
              <a:chOff x="6546501" y="2101721"/>
              <a:chExt cx="941260" cy="801576"/>
            </a:xfrm>
          </p:grpSpPr>
          <p:sp>
            <p:nvSpPr>
              <p:cNvPr id="29" name="Rounded Rectangle 28">
                <a:extLst>
                  <a:ext uri="{FF2B5EF4-FFF2-40B4-BE49-F238E27FC236}">
                    <a16:creationId xmlns:a16="http://schemas.microsoft.com/office/drawing/2014/main" xmlns=""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30" name="Trapezoid 29">
                <a:extLst>
                  <a:ext uri="{FF2B5EF4-FFF2-40B4-BE49-F238E27FC236}">
                    <a16:creationId xmlns:a16="http://schemas.microsoft.com/office/drawing/2014/main" xmlns=""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1" name="Group 30">
                <a:extLst>
                  <a:ext uri="{FF2B5EF4-FFF2-40B4-BE49-F238E27FC236}">
                    <a16:creationId xmlns:a16="http://schemas.microsoft.com/office/drawing/2014/main" xmlns="" id="{EDB2ADCA-C4DD-F543-85E7-F769E2CFC1A3}"/>
                  </a:ext>
                </a:extLst>
              </p:cNvPr>
              <p:cNvGrpSpPr/>
              <p:nvPr/>
            </p:nvGrpSpPr>
            <p:grpSpPr>
              <a:xfrm>
                <a:off x="7156856" y="2228490"/>
                <a:ext cx="261077" cy="560506"/>
                <a:chOff x="6217364" y="3809312"/>
                <a:chExt cx="329137" cy="710685"/>
              </a:xfrm>
            </p:grpSpPr>
            <p:sp>
              <p:nvSpPr>
                <p:cNvPr id="33" name="Right Arrow 32">
                  <a:extLst>
                    <a:ext uri="{FF2B5EF4-FFF2-40B4-BE49-F238E27FC236}">
                      <a16:creationId xmlns:a16="http://schemas.microsoft.com/office/drawing/2014/main" xmlns=""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4" name="Right Arrow 33">
                  <a:extLst>
                    <a:ext uri="{FF2B5EF4-FFF2-40B4-BE49-F238E27FC236}">
                      <a16:creationId xmlns:a16="http://schemas.microsoft.com/office/drawing/2014/main" xmlns=""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5" name="Right Arrow 34">
                  <a:extLst>
                    <a:ext uri="{FF2B5EF4-FFF2-40B4-BE49-F238E27FC236}">
                      <a16:creationId xmlns:a16="http://schemas.microsoft.com/office/drawing/2014/main" xmlns=""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32" name="Right Arrow 31">
                <a:extLst>
                  <a:ext uri="{FF2B5EF4-FFF2-40B4-BE49-F238E27FC236}">
                    <a16:creationId xmlns:a16="http://schemas.microsoft.com/office/drawing/2014/main" xmlns=""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28" name="TextBox 27">
              <a:extLst>
                <a:ext uri="{FF2B5EF4-FFF2-40B4-BE49-F238E27FC236}">
                  <a16:creationId xmlns:a16="http://schemas.microsoft.com/office/drawing/2014/main" xmlns="" id="{5B1353E4-4663-6D4A-BE8F-C7ADDD2391CA}"/>
                </a:ext>
              </a:extLst>
            </p:cNvPr>
            <p:cNvSpPr txBox="1"/>
            <p:nvPr/>
          </p:nvSpPr>
          <p:spPr>
            <a:xfrm>
              <a:off x="9512648" y="1860802"/>
              <a:ext cx="971492"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Delivery : R_MY_SQL</a:t>
              </a:r>
              <a:endParaRPr kumimoji="0" lang="en-US" sz="8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cxnSp>
        <p:nvCxnSpPr>
          <p:cNvPr id="36" name="Straight Arrow Connector 35">
            <a:extLst>
              <a:ext uri="{FF2B5EF4-FFF2-40B4-BE49-F238E27FC236}">
                <a16:creationId xmlns:a16="http://schemas.microsoft.com/office/drawing/2014/main" xmlns="" id="{E4F495FD-C700-0A46-A92D-94656ED0C1F4}"/>
              </a:ext>
            </a:extLst>
          </p:cNvPr>
          <p:cNvCxnSpPr>
            <a:cxnSpLocks/>
          </p:cNvCxnSpPr>
          <p:nvPr/>
        </p:nvCxnSpPr>
        <p:spPr>
          <a:xfrm>
            <a:off x="8219440" y="50013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xmlns="" id="{C553AE91-D143-9642-8831-AB3DC3B856C3}"/>
              </a:ext>
            </a:extLst>
          </p:cNvPr>
          <p:cNvGrpSpPr/>
          <p:nvPr/>
        </p:nvGrpSpPr>
        <p:grpSpPr>
          <a:xfrm>
            <a:off x="7735663" y="4612932"/>
            <a:ext cx="453200" cy="465057"/>
            <a:chOff x="3975100" y="1458657"/>
            <a:chExt cx="505494" cy="465057"/>
          </a:xfrm>
          <a:solidFill>
            <a:schemeClr val="accent2"/>
          </a:solidFill>
        </p:grpSpPr>
        <p:sp>
          <p:nvSpPr>
            <p:cNvPr id="38" name="Rounded Rectangle 37">
              <a:extLst>
                <a:ext uri="{FF2B5EF4-FFF2-40B4-BE49-F238E27FC236}">
                  <a16:creationId xmlns:a16="http://schemas.microsoft.com/office/drawing/2014/main" xmlns=""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a16="http://schemas.microsoft.com/office/drawing/2014/main" xmlns=""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a16="http://schemas.microsoft.com/office/drawing/2014/main" xmlns=""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ounded Rectangle 40">
              <a:extLst>
                <a:ext uri="{FF2B5EF4-FFF2-40B4-BE49-F238E27FC236}">
                  <a16:creationId xmlns:a16="http://schemas.microsoft.com/office/drawing/2014/main" xmlns=""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2" name="TextBox 41">
            <a:extLst>
              <a:ext uri="{FF2B5EF4-FFF2-40B4-BE49-F238E27FC236}">
                <a16:creationId xmlns:a16="http://schemas.microsoft.com/office/drawing/2014/main" xmlns="" id="{ED40A74D-8979-5146-B46E-0DEF5790C1B8}"/>
              </a:ext>
            </a:extLst>
          </p:cNvPr>
          <p:cNvSpPr txBox="1"/>
          <p:nvPr/>
        </p:nvSpPr>
        <p:spPr>
          <a:xfrm>
            <a:off x="7474985" y="5160830"/>
            <a:ext cx="1175361"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r>
              <a:rPr kumimoji="0" lang="en-US" sz="1000" b="0" i="0" u="none" strike="noStrike" kern="1200" cap="none" spc="0" normalizeH="0" baseline="0" noProof="0" dirty="0" err="1" smtClean="0">
                <a:ln>
                  <a:noFill/>
                </a:ln>
                <a:solidFill>
                  <a:srgbClr val="58595B"/>
                </a:solidFill>
                <a:effectLst/>
                <a:uLnTx/>
                <a:uFillTx/>
                <a:latin typeface="Arial" panose="020B0604020202020204" pitchFamily="34" charset="0"/>
                <a:ea typeface="+mn-ea"/>
                <a:cs typeface="Arial" panose="020B0604020202020204" pitchFamily="34" charset="0"/>
              </a:rPr>
              <a:t>rt</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43" name="Straight Arrow Connector 42">
            <a:extLst>
              <a:ext uri="{FF2B5EF4-FFF2-40B4-BE49-F238E27FC236}">
                <a16:creationId xmlns:a16="http://schemas.microsoft.com/office/drawing/2014/main" xmlns="" id="{C57A8FB2-FF8F-D841-8227-3B997E066A86}"/>
              </a:ext>
            </a:extLst>
          </p:cNvPr>
          <p:cNvCxnSpPr>
            <a:cxnSpLocks/>
          </p:cNvCxnSpPr>
          <p:nvPr/>
        </p:nvCxnSpPr>
        <p:spPr>
          <a:xfrm>
            <a:off x="7279026" y="50245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xmlns="" id="{B66038F7-9288-F24B-8BD4-0450017469F0}"/>
              </a:ext>
            </a:extLst>
          </p:cNvPr>
          <p:cNvSpPr/>
          <p:nvPr/>
        </p:nvSpPr>
        <p:spPr bwMode="gray">
          <a:xfrm>
            <a:off x="7022531" y="4219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5" name="Rounded Rectangle 44">
            <a:extLst>
              <a:ext uri="{FF2B5EF4-FFF2-40B4-BE49-F238E27FC236}">
                <a16:creationId xmlns:a16="http://schemas.microsoft.com/office/drawing/2014/main" xmlns="" id="{432C95C0-BC20-554D-8967-8FF4D82A6388}"/>
              </a:ext>
            </a:extLst>
          </p:cNvPr>
          <p:cNvSpPr/>
          <p:nvPr/>
        </p:nvSpPr>
        <p:spPr bwMode="gray">
          <a:xfrm rot="5400000">
            <a:off x="6729817" y="48261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6" name="Rounded Rectangle 45">
            <a:extLst>
              <a:ext uri="{FF2B5EF4-FFF2-40B4-BE49-F238E27FC236}">
                <a16:creationId xmlns:a16="http://schemas.microsoft.com/office/drawing/2014/main" xmlns="" id="{60021A4F-477E-7745-933D-33BBB80527F8}"/>
              </a:ext>
            </a:extLst>
          </p:cNvPr>
          <p:cNvSpPr/>
          <p:nvPr/>
        </p:nvSpPr>
        <p:spPr bwMode="gray">
          <a:xfrm>
            <a:off x="7250905" y="4116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7"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10805364" y="47257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48" name="Straight Arrow Connector 47">
            <a:extLst>
              <a:ext uri="{FF2B5EF4-FFF2-40B4-BE49-F238E27FC236}">
                <a16:creationId xmlns:a16="http://schemas.microsoft.com/office/drawing/2014/main" xmlns="" id="{0CB3925F-5B8E-944F-AC5C-B5DA5F411C5E}"/>
              </a:ext>
            </a:extLst>
          </p:cNvPr>
          <p:cNvCxnSpPr>
            <a:cxnSpLocks/>
          </p:cNvCxnSpPr>
          <p:nvPr/>
        </p:nvCxnSpPr>
        <p:spPr>
          <a:xfrm flipV="1">
            <a:off x="9722746" y="5031148"/>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AF5F2653-8CD5-F049-B61C-F647EBAD494B}"/>
              </a:ext>
            </a:extLst>
          </p:cNvPr>
          <p:cNvCxnSpPr>
            <a:cxnSpLocks/>
          </p:cNvCxnSpPr>
          <p:nvPr/>
        </p:nvCxnSpPr>
        <p:spPr>
          <a:xfrm flipV="1">
            <a:off x="5880100" y="50429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60253" y="52857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 </a:t>
            </a:r>
            <a:r>
              <a:rPr lang="en-US" sz="1100" dirty="0" err="1" smtClean="0"/>
              <a:t>ogg</a:t>
            </a:r>
            <a:endParaRPr lang="en-CA" sz="1100" dirty="0" smtClean="0"/>
          </a:p>
        </p:txBody>
      </p:sp>
      <p:sp>
        <p:nvSpPr>
          <p:cNvPr id="52" name="TextBox 51">
            <a:extLst>
              <a:ext uri="{FF2B5EF4-FFF2-40B4-BE49-F238E27FC236}">
                <a16:creationId xmlns:a16="http://schemas.microsoft.com/office/drawing/2014/main" xmlns="" id="{51766357-8807-FA4E-8E8C-D35EA6934D44}"/>
              </a:ext>
            </a:extLst>
          </p:cNvPr>
          <p:cNvSpPr txBox="1"/>
          <p:nvPr/>
        </p:nvSpPr>
        <p:spPr>
          <a:xfrm>
            <a:off x="10179493" y="41142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pic>
        <p:nvPicPr>
          <p:cNvPr id="53" name="Picture 5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9669" y="4631448"/>
            <a:ext cx="1029033" cy="541072"/>
          </a:xfrm>
          <a:prstGeom prst="rect">
            <a:avLst/>
          </a:prstGeom>
        </p:spPr>
      </p:pic>
      <p:sp>
        <p:nvSpPr>
          <p:cNvPr id="57" name="Rounded Rectangle 56">
            <a:extLst>
              <a:ext uri="{FF2B5EF4-FFF2-40B4-BE49-F238E27FC236}">
                <a16:creationId xmlns:a16="http://schemas.microsoft.com/office/drawing/2014/main" xmlns="" id="{60021A4F-477E-7745-933D-33BBB80527F8}"/>
              </a:ext>
            </a:extLst>
          </p:cNvPr>
          <p:cNvSpPr/>
          <p:nvPr/>
        </p:nvSpPr>
        <p:spPr bwMode="gray">
          <a:xfrm>
            <a:off x="2501105" y="4116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Manager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OGG</a:t>
            </a:r>
            <a:r>
              <a:rPr kumimoji="0" lang="en-US" sz="1100" b="1" i="0" u="none" strike="noStrike" kern="1200" cap="none" spc="0" normalizeH="0" noProof="0" dirty="0" smtClean="0">
                <a:ln>
                  <a:noFill/>
                </a:ln>
                <a:solidFill>
                  <a:srgbClr val="C8D9DE">
                    <a:lumMod val="10000"/>
                  </a:srgbClr>
                </a:solidFill>
                <a:effectLst/>
                <a:uLnTx/>
                <a:uFillTx/>
                <a:latin typeface="Calibri"/>
                <a:ea typeface="+mn-ea"/>
                <a:cs typeface="+mn-cs"/>
              </a:rPr>
              <a:t> for MySQL</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Tree>
    <p:extLst>
      <p:ext uri="{BB962C8B-B14F-4D97-AF65-F5344CB8AC3E}">
        <p14:creationId xmlns:p14="http://schemas.microsoft.com/office/powerpoint/2010/main" val="3707053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7 : </a:t>
            </a:r>
            <a:r>
              <a:rPr lang="en-CA" b="1" dirty="0"/>
              <a:t>Heterogeneous </a:t>
            </a:r>
            <a:r>
              <a:rPr lang="en-CA" b="1" dirty="0" smtClean="0"/>
              <a:t>Replication….</a:t>
            </a:r>
            <a:r>
              <a:rPr lang="en-CA" b="1" dirty="0" err="1" smtClean="0"/>
              <a:t>cntd</a:t>
            </a:r>
            <a:endParaRPr lang="en-CA" b="1" dirty="0"/>
          </a:p>
        </p:txBody>
      </p:sp>
      <p:sp>
        <p:nvSpPr>
          <p:cNvPr id="3" name="Content Placeholder 2"/>
          <p:cNvSpPr>
            <a:spLocks noGrp="1"/>
          </p:cNvSpPr>
          <p:nvPr>
            <p:ph idx="1"/>
          </p:nvPr>
        </p:nvSpPr>
        <p:spPr>
          <a:xfrm>
            <a:off x="339684" y="1885430"/>
            <a:ext cx="11295158" cy="3474846"/>
          </a:xfrm>
        </p:spPr>
        <p:txBody>
          <a:bodyPr/>
          <a:lstStyle/>
          <a:p>
            <a:r>
              <a:rPr lang="en-US" sz="2399" dirty="0" smtClean="0"/>
              <a:t>At Source</a:t>
            </a:r>
            <a:endParaRPr lang="en-US" sz="2399" dirty="0"/>
          </a:p>
          <a:p>
            <a:pPr lvl="1"/>
            <a:r>
              <a:rPr lang="en-US" sz="2399" dirty="0"/>
              <a:t>SOURCEDB amea@localhost:3306, USERID root, PASSWORD Welcome1</a:t>
            </a:r>
          </a:p>
          <a:p>
            <a:pPr lvl="1"/>
            <a:r>
              <a:rPr lang="en-US" sz="2399" dirty="0"/>
              <a:t>TRANLOGOPTIONS ALTLOGDEST /</a:t>
            </a:r>
            <a:r>
              <a:rPr lang="en-US" sz="2399" dirty="0" smtClean="0"/>
              <a:t>u01/</a:t>
            </a:r>
            <a:r>
              <a:rPr lang="en-US" sz="2399" dirty="0" err="1" smtClean="0"/>
              <a:t>mysql</a:t>
            </a:r>
            <a:r>
              <a:rPr lang="en-US" sz="2399" dirty="0" smtClean="0"/>
              <a:t>/</a:t>
            </a:r>
            <a:r>
              <a:rPr lang="en-US" sz="2399" dirty="0" err="1" smtClean="0"/>
              <a:t>log_bin</a:t>
            </a:r>
            <a:r>
              <a:rPr lang="en-US" sz="2399" dirty="0" smtClean="0"/>
              <a:t>/</a:t>
            </a:r>
            <a:r>
              <a:rPr lang="en-US" sz="2399" dirty="0" err="1" smtClean="0"/>
              <a:t>mysql-bin.index</a:t>
            </a:r>
            <a:endParaRPr lang="en-US" sz="2399" dirty="0" smtClean="0"/>
          </a:p>
          <a:p>
            <a:pPr lvl="1"/>
            <a:r>
              <a:rPr lang="en-US" sz="2399" dirty="0" smtClean="0"/>
              <a:t>Trail includes metadata across heterogeneous replication</a:t>
            </a:r>
            <a:endParaRPr lang="en-US" sz="2399" dirty="0"/>
          </a:p>
        </p:txBody>
      </p:sp>
    </p:spTree>
    <p:extLst>
      <p:ext uri="{BB962C8B-B14F-4D97-AF65-F5344CB8AC3E}">
        <p14:creationId xmlns:p14="http://schemas.microsoft.com/office/powerpoint/2010/main" val="3762779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8 : </a:t>
            </a:r>
            <a:r>
              <a:rPr lang="en-CA" b="1" dirty="0"/>
              <a:t>Data Transformations</a:t>
            </a:r>
          </a:p>
        </p:txBody>
      </p:sp>
      <p:sp>
        <p:nvSpPr>
          <p:cNvPr id="3" name="Content Placeholder 2"/>
          <p:cNvSpPr>
            <a:spLocks noGrp="1"/>
          </p:cNvSpPr>
          <p:nvPr>
            <p:ph idx="1"/>
          </p:nvPr>
        </p:nvSpPr>
        <p:spPr>
          <a:xfrm>
            <a:off x="469900" y="1333637"/>
            <a:ext cx="11295158" cy="4594197"/>
          </a:xfrm>
        </p:spPr>
        <p:txBody>
          <a:bodyPr/>
          <a:lstStyle/>
          <a:p>
            <a:r>
              <a:rPr lang="en-US" sz="2400" dirty="0"/>
              <a:t>Demonstrate use of Oracle GoldenGate </a:t>
            </a:r>
            <a:r>
              <a:rPr lang="en-US" sz="2400" dirty="0" err="1"/>
              <a:t>Microservices</a:t>
            </a:r>
            <a:r>
              <a:rPr lang="en-US" sz="2400" dirty="0"/>
              <a:t> for transformation capabilities like column concatenating, data masking and use of </a:t>
            </a:r>
            <a:r>
              <a:rPr lang="en-US" sz="2400" dirty="0" smtClean="0"/>
              <a:t>Environment variables/tokens</a:t>
            </a:r>
          </a:p>
          <a:p>
            <a:pPr lvl="1"/>
            <a:r>
              <a:rPr lang="en-US" sz="2266" dirty="0"/>
              <a:t>Concatenating the </a:t>
            </a:r>
            <a:r>
              <a:rPr lang="en-US" sz="2266" dirty="0" smtClean="0"/>
              <a:t>two source </a:t>
            </a:r>
            <a:r>
              <a:rPr lang="en-US" sz="2266" dirty="0"/>
              <a:t>columns into target </a:t>
            </a:r>
            <a:r>
              <a:rPr lang="en-US" sz="2266" dirty="0" smtClean="0"/>
              <a:t>single columns</a:t>
            </a:r>
          </a:p>
          <a:p>
            <a:pPr marL="274320" lvl="1" indent="0">
              <a:buNone/>
            </a:pPr>
            <a:r>
              <a:rPr lang="en-US" sz="1999" i="1" dirty="0" smtClean="0"/>
              <a:t>MAP </a:t>
            </a:r>
            <a:r>
              <a:rPr lang="en-US" sz="1999" i="1" dirty="0"/>
              <a:t>OGGOOW181.SOE.CUSTOMERS, TARGET OGGOOW182.SOE.CUSTOMERS, KEYCOLS(</a:t>
            </a:r>
            <a:r>
              <a:rPr lang="en-US" sz="1999" i="1" dirty="0" err="1"/>
              <a:t>customer_id</a:t>
            </a:r>
            <a:r>
              <a:rPr lang="en-US" sz="1999" i="1" dirty="0"/>
              <a:t>), </a:t>
            </a:r>
            <a:r>
              <a:rPr lang="en-US" sz="1999" i="1" dirty="0" smtClean="0"/>
              <a:t>&amp;         </a:t>
            </a:r>
            <a:r>
              <a:rPr lang="en-US" sz="1999" i="1" dirty="0"/>
              <a:t>COLMAP (USEDEFAULTS,CUSTOMER_NAME =@STRCAT(CUST_FIRST_NAME,' ',CUST_LAST_NAME</a:t>
            </a:r>
            <a:r>
              <a:rPr lang="en-US" sz="1999" i="1" dirty="0" smtClean="0"/>
              <a:t>));</a:t>
            </a:r>
          </a:p>
          <a:p>
            <a:pPr marL="274320" lvl="1" indent="0">
              <a:buNone/>
            </a:pPr>
            <a:endParaRPr lang="en-US" sz="1999" i="1" dirty="0"/>
          </a:p>
          <a:p>
            <a:pPr lvl="1"/>
            <a:r>
              <a:rPr lang="en-US" sz="2266" dirty="0"/>
              <a:t>Masking the Source Crucial email-id's into a dummy email-id in the target</a:t>
            </a:r>
            <a:r>
              <a:rPr lang="en-US" sz="2266" dirty="0" smtClean="0"/>
              <a:t>.</a:t>
            </a:r>
          </a:p>
          <a:p>
            <a:pPr marL="274320" lvl="1" indent="0">
              <a:buNone/>
            </a:pPr>
            <a:r>
              <a:rPr lang="en-US" sz="2000" i="1" dirty="0" smtClean="0"/>
              <a:t>CREATE  OR REPLACE FUNCTION F_MAIL(CODE_PARAM IN VARCHAR2) </a:t>
            </a:r>
          </a:p>
          <a:p>
            <a:pPr marL="274320" lvl="1" indent="0">
              <a:buNone/>
            </a:pPr>
            <a:r>
              <a:rPr lang="en-US" sz="2000" i="1" dirty="0" smtClean="0"/>
              <a:t>  RETURN VARCHAR2 </a:t>
            </a:r>
          </a:p>
          <a:p>
            <a:pPr marL="274320" lvl="1" indent="0">
              <a:buNone/>
            </a:pPr>
            <a:r>
              <a:rPr lang="en-US" sz="2000" i="1" dirty="0" smtClean="0"/>
              <a:t>  IS DESC_PARAM VARCHAR2(100);</a:t>
            </a:r>
          </a:p>
          <a:p>
            <a:pPr marL="274320" lvl="1" indent="0">
              <a:buNone/>
            </a:pPr>
            <a:r>
              <a:rPr lang="en-US" sz="2000" i="1" dirty="0" smtClean="0"/>
              <a:t>  BEGIN </a:t>
            </a:r>
          </a:p>
          <a:p>
            <a:pPr marL="274320" lvl="1" indent="0">
              <a:buNone/>
            </a:pPr>
            <a:r>
              <a:rPr lang="en-US" sz="2000" i="1" dirty="0" smtClean="0"/>
              <a:t>  RETURN 'XXXXXXXXX@dummy.com'; </a:t>
            </a:r>
          </a:p>
          <a:p>
            <a:pPr marL="274320" lvl="1" indent="0">
              <a:buNone/>
            </a:pPr>
            <a:r>
              <a:rPr lang="en-US" sz="2000" i="1" dirty="0" smtClean="0"/>
              <a:t>  END;</a:t>
            </a:r>
          </a:p>
          <a:p>
            <a:pPr marL="274320" lvl="1" indent="0">
              <a:buNone/>
            </a:pPr>
            <a:endParaRPr lang="en-US" sz="2266" dirty="0" smtClean="0"/>
          </a:p>
          <a:p>
            <a:endParaRPr lang="en-US" sz="2400" dirty="0"/>
          </a:p>
        </p:txBody>
      </p:sp>
    </p:spTree>
    <p:extLst>
      <p:ext uri="{BB962C8B-B14F-4D97-AF65-F5344CB8AC3E}">
        <p14:creationId xmlns:p14="http://schemas.microsoft.com/office/powerpoint/2010/main" val="21969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8 : </a:t>
            </a:r>
            <a:r>
              <a:rPr lang="en-CA" b="1" dirty="0"/>
              <a:t>Data </a:t>
            </a:r>
            <a:r>
              <a:rPr lang="en-CA" b="1" dirty="0" smtClean="0"/>
              <a:t>Transformations….</a:t>
            </a:r>
            <a:r>
              <a:rPr lang="en-CA" b="1" dirty="0" err="1" smtClean="0"/>
              <a:t>cntd</a:t>
            </a:r>
            <a:endParaRPr lang="en-CA" b="1" dirty="0"/>
          </a:p>
        </p:txBody>
      </p:sp>
      <p:sp>
        <p:nvSpPr>
          <p:cNvPr id="3" name="Content Placeholder 2"/>
          <p:cNvSpPr>
            <a:spLocks noGrp="1"/>
          </p:cNvSpPr>
          <p:nvPr>
            <p:ph idx="1"/>
          </p:nvPr>
        </p:nvSpPr>
        <p:spPr>
          <a:xfrm>
            <a:off x="469900" y="1333637"/>
            <a:ext cx="11295158" cy="4594197"/>
          </a:xfrm>
        </p:spPr>
        <p:txBody>
          <a:bodyPr/>
          <a:lstStyle/>
          <a:p>
            <a:pPr marL="274320" lvl="1" indent="0">
              <a:buNone/>
            </a:pPr>
            <a:r>
              <a:rPr lang="en-US" sz="1800" dirty="0"/>
              <a:t> CREATE OR REPLACE PROCEDURE  P_MAIL (CODE_PARAM IN VARCHAR2,DESC_PARAM  OUT VARCHAR2)</a:t>
            </a:r>
          </a:p>
          <a:p>
            <a:pPr marL="274320" lvl="1" indent="0">
              <a:buNone/>
            </a:pPr>
            <a:r>
              <a:rPr lang="en-US" sz="1800" dirty="0"/>
              <a:t>  IS </a:t>
            </a:r>
          </a:p>
          <a:p>
            <a:pPr marL="274320" lvl="1" indent="0">
              <a:buNone/>
            </a:pPr>
            <a:r>
              <a:rPr lang="en-US" sz="1800" dirty="0"/>
              <a:t>  begin</a:t>
            </a:r>
          </a:p>
          <a:p>
            <a:pPr marL="274320" lvl="1" indent="0">
              <a:buNone/>
            </a:pPr>
            <a:r>
              <a:rPr lang="en-US" sz="1800" dirty="0"/>
              <a:t>  select F_MAIL('CODE_PARAM')</a:t>
            </a:r>
          </a:p>
          <a:p>
            <a:pPr marL="274320" lvl="1" indent="0">
              <a:buNone/>
            </a:pPr>
            <a:r>
              <a:rPr lang="en-US" sz="1800" dirty="0"/>
              <a:t>      into </a:t>
            </a:r>
            <a:r>
              <a:rPr lang="en-US" sz="1800" dirty="0" smtClean="0"/>
              <a:t>DESC_PARAM</a:t>
            </a:r>
          </a:p>
          <a:p>
            <a:pPr marL="274320" lvl="1" indent="0">
              <a:buNone/>
            </a:pPr>
            <a:r>
              <a:rPr lang="en-US" sz="1800" dirty="0" smtClean="0"/>
              <a:t>      from dual;</a:t>
            </a:r>
          </a:p>
          <a:p>
            <a:pPr marL="274320" lvl="1" indent="0">
              <a:buNone/>
            </a:pPr>
            <a:r>
              <a:rPr lang="en-US" sz="1800" dirty="0" smtClean="0"/>
              <a:t>end</a:t>
            </a:r>
            <a:r>
              <a:rPr lang="en-US" sz="1800" dirty="0"/>
              <a:t>;</a:t>
            </a:r>
            <a:endParaRPr lang="en-US" sz="1800" dirty="0" smtClean="0"/>
          </a:p>
          <a:p>
            <a:pPr lvl="1"/>
            <a:endParaRPr lang="en-US" sz="2266" dirty="0" smtClean="0"/>
          </a:p>
          <a:p>
            <a:pPr marL="274320" lvl="1" indent="0">
              <a:buNone/>
            </a:pPr>
            <a:r>
              <a:rPr lang="en-US" sz="2000" dirty="0"/>
              <a:t>MAP OGGOOW181.SOE.CUSTOMERS, TARGET OGGOOW182.SOE.CUSTOMERS, </a:t>
            </a:r>
            <a:r>
              <a:rPr lang="en-US" sz="2000" dirty="0" err="1"/>
              <a:t>keycols</a:t>
            </a:r>
            <a:r>
              <a:rPr lang="en-US" sz="2000" dirty="0"/>
              <a:t>(</a:t>
            </a:r>
            <a:r>
              <a:rPr lang="en-US" sz="2000" dirty="0" err="1"/>
              <a:t>customer_id</a:t>
            </a:r>
            <a:r>
              <a:rPr lang="en-US" sz="2000" dirty="0"/>
              <a:t>), &amp;</a:t>
            </a:r>
          </a:p>
          <a:p>
            <a:pPr marL="274320" lvl="1" indent="0">
              <a:buNone/>
            </a:pPr>
            <a:r>
              <a:rPr lang="en-US" sz="2000" dirty="0" smtClean="0"/>
              <a:t>SQLEXEC </a:t>
            </a:r>
            <a:r>
              <a:rPr lang="en-US" sz="2000" dirty="0"/>
              <a:t>(SPNAME P_MAIL, PARAMS (</a:t>
            </a:r>
            <a:r>
              <a:rPr lang="en-US" sz="2000" dirty="0" err="1"/>
              <a:t>code_param</a:t>
            </a:r>
            <a:r>
              <a:rPr lang="en-US" sz="2000" dirty="0"/>
              <a:t> = CUST_EMAIL)), &amp;</a:t>
            </a:r>
          </a:p>
          <a:p>
            <a:pPr marL="274320" lvl="1" indent="0">
              <a:buNone/>
            </a:pPr>
            <a:r>
              <a:rPr lang="en-US" sz="2000" dirty="0" smtClean="0"/>
              <a:t>COLMAP </a:t>
            </a:r>
            <a:r>
              <a:rPr lang="en-US" sz="2000" dirty="0"/>
              <a:t>(USEDEFAULTS, CUST_EMAIL = </a:t>
            </a:r>
            <a:r>
              <a:rPr lang="en-US" sz="2000" dirty="0" err="1"/>
              <a:t>P_MAIL.desc_param,CUSTOMER_NAME</a:t>
            </a:r>
            <a:r>
              <a:rPr lang="en-US" sz="2000" dirty="0"/>
              <a:t> =@STRCAT(CUST_FIRST_NAME,CUST_LAST_NAME));</a:t>
            </a:r>
          </a:p>
          <a:p>
            <a:pPr lvl="1"/>
            <a:r>
              <a:rPr lang="en-US" sz="2266" dirty="0" smtClean="0"/>
              <a:t>Use of Tokens.</a:t>
            </a:r>
          </a:p>
          <a:p>
            <a:endParaRPr lang="en-US" sz="2400" dirty="0"/>
          </a:p>
        </p:txBody>
      </p:sp>
    </p:spTree>
    <p:extLst>
      <p:ext uri="{BB962C8B-B14F-4D97-AF65-F5344CB8AC3E}">
        <p14:creationId xmlns:p14="http://schemas.microsoft.com/office/powerpoint/2010/main" val="3896194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8 : </a:t>
            </a:r>
            <a:r>
              <a:rPr lang="en-CA" b="1" dirty="0"/>
              <a:t>Data </a:t>
            </a:r>
            <a:r>
              <a:rPr lang="en-CA" b="1" dirty="0" smtClean="0"/>
              <a:t>Transformations….</a:t>
            </a:r>
            <a:r>
              <a:rPr lang="en-CA" b="1" dirty="0" err="1" smtClean="0"/>
              <a:t>cntd</a:t>
            </a:r>
            <a:endParaRPr lang="en-CA" b="1" dirty="0"/>
          </a:p>
        </p:txBody>
      </p:sp>
      <p:sp>
        <p:nvSpPr>
          <p:cNvPr id="3" name="Content Placeholder 2"/>
          <p:cNvSpPr>
            <a:spLocks noGrp="1"/>
          </p:cNvSpPr>
          <p:nvPr>
            <p:ph idx="1"/>
          </p:nvPr>
        </p:nvSpPr>
        <p:spPr>
          <a:xfrm>
            <a:off x="469900" y="1333637"/>
            <a:ext cx="11295158" cy="4594197"/>
          </a:xfrm>
        </p:spPr>
        <p:txBody>
          <a:bodyPr/>
          <a:lstStyle/>
          <a:p>
            <a:pPr lvl="1"/>
            <a:r>
              <a:rPr lang="en-US" sz="2266" dirty="0" smtClean="0"/>
              <a:t>Use of Environment Variables/Tokens</a:t>
            </a:r>
          </a:p>
          <a:p>
            <a:pPr marL="274320" lvl="1" indent="0">
              <a:buNone/>
            </a:pPr>
            <a:r>
              <a:rPr lang="en-US" sz="2000" dirty="0"/>
              <a:t>MAP OGGOOW181.SOE.LOGON, TARGET OGGOOW182.SOE.LOGON_AUDIT, KEYCOLS(LOGON_ID), </a:t>
            </a:r>
            <a:r>
              <a:rPr lang="en-US" sz="2000" dirty="0" smtClean="0"/>
              <a:t>&amp;</a:t>
            </a:r>
          </a:p>
          <a:p>
            <a:pPr marL="274320" lvl="1" indent="0">
              <a:buNone/>
            </a:pPr>
            <a:r>
              <a:rPr lang="en-US" sz="2000" dirty="0" smtClean="0"/>
              <a:t>COLMAP </a:t>
            </a:r>
            <a:r>
              <a:rPr lang="en-US" sz="2000" dirty="0"/>
              <a:t>(USEDEFAULTS,&amp;</a:t>
            </a:r>
          </a:p>
          <a:p>
            <a:pPr marL="274320" lvl="1" indent="0">
              <a:buNone/>
            </a:pPr>
            <a:r>
              <a:rPr lang="en-US" sz="2000" dirty="0" smtClean="0"/>
              <a:t>host</a:t>
            </a:r>
            <a:r>
              <a:rPr lang="en-US" sz="2000" dirty="0"/>
              <a:t>=@GETENV('GGENVIRONMENT','HOSTNAME'),&amp;</a:t>
            </a:r>
          </a:p>
          <a:p>
            <a:pPr marL="274320" lvl="1" indent="0">
              <a:buNone/>
            </a:pPr>
            <a:r>
              <a:rPr lang="en-US" sz="2000" dirty="0" err="1" smtClean="0"/>
              <a:t>gg_group</a:t>
            </a:r>
            <a:r>
              <a:rPr lang="en-US" sz="2000" dirty="0"/>
              <a:t>=@GETENV ('GGENVIRONMENT','GROUPNAME'),&amp;</a:t>
            </a:r>
          </a:p>
          <a:p>
            <a:pPr marL="274320" lvl="1" indent="0">
              <a:buNone/>
            </a:pPr>
            <a:r>
              <a:rPr lang="en-US" sz="2000" dirty="0" err="1" smtClean="0"/>
              <a:t>osuser</a:t>
            </a:r>
            <a:r>
              <a:rPr lang="en-US" sz="2000" dirty="0"/>
              <a:t>=@GETENV ('GGENVIRONMENT','OSUSERNAME'),&amp;</a:t>
            </a:r>
          </a:p>
          <a:p>
            <a:pPr marL="274320" lvl="1" indent="0">
              <a:buNone/>
            </a:pPr>
            <a:r>
              <a:rPr lang="en-US" sz="2000" dirty="0" smtClean="0"/>
              <a:t>domain</a:t>
            </a:r>
            <a:r>
              <a:rPr lang="en-US" sz="2000" dirty="0"/>
              <a:t>=@GETENV ('GGENVIRONMENT','DOMAINNAME'),&amp;</a:t>
            </a:r>
          </a:p>
          <a:p>
            <a:pPr marL="274320" lvl="1" indent="0">
              <a:buNone/>
            </a:pPr>
            <a:r>
              <a:rPr lang="en-US" sz="2000" dirty="0" err="1" smtClean="0"/>
              <a:t>ba_ind</a:t>
            </a:r>
            <a:r>
              <a:rPr lang="en-US" sz="2000" dirty="0"/>
              <a:t>=@GETENV ('GGHEADER','BEFOREAFTERINDICATOR'),&amp;</a:t>
            </a:r>
          </a:p>
          <a:p>
            <a:pPr marL="274320" lvl="1" indent="0">
              <a:buNone/>
            </a:pPr>
            <a:r>
              <a:rPr lang="en-US" sz="2000" dirty="0" smtClean="0"/>
              <a:t>commit</a:t>
            </a:r>
            <a:r>
              <a:rPr lang="en-US" sz="2000" dirty="0"/>
              <a:t>=@GETENV ('GGHEADER','COMMITTIMESTAMP'),&amp;</a:t>
            </a:r>
          </a:p>
          <a:p>
            <a:pPr marL="274320" lvl="1" indent="0">
              <a:buNone/>
            </a:pPr>
            <a:r>
              <a:rPr lang="en-US" sz="2000" dirty="0" err="1" smtClean="0"/>
              <a:t>pos</a:t>
            </a:r>
            <a:r>
              <a:rPr lang="en-US" sz="2000" dirty="0"/>
              <a:t>=@GETENV ('GGHEADER','LOGPOSITION'),&amp;</a:t>
            </a:r>
          </a:p>
          <a:p>
            <a:pPr marL="274320" lvl="1" indent="0">
              <a:buNone/>
            </a:pPr>
            <a:r>
              <a:rPr lang="en-US" sz="2000" dirty="0" err="1" smtClean="0"/>
              <a:t>rba</a:t>
            </a:r>
            <a:r>
              <a:rPr lang="en-US" sz="2000" dirty="0"/>
              <a:t>=@GETENV ('GGHEADER','LOGRBA'),&amp;</a:t>
            </a:r>
          </a:p>
          <a:p>
            <a:pPr marL="274320" lvl="1" indent="0">
              <a:buNone/>
            </a:pPr>
            <a:r>
              <a:rPr lang="en-US" sz="2000" dirty="0" err="1" smtClean="0"/>
              <a:t>tablename</a:t>
            </a:r>
            <a:r>
              <a:rPr lang="en-US" sz="2000" dirty="0"/>
              <a:t>=@GETENV ('GGHEADER','TABLENAME'),&amp;</a:t>
            </a:r>
          </a:p>
          <a:p>
            <a:pPr marL="274320" lvl="1" indent="0">
              <a:buNone/>
            </a:pPr>
            <a:r>
              <a:rPr lang="en-US" sz="2000" dirty="0" err="1" smtClean="0"/>
              <a:t>optype</a:t>
            </a:r>
            <a:r>
              <a:rPr lang="en-US" sz="2000" dirty="0"/>
              <a:t>=@GETENV ('GGHEADER','OPTYPE</a:t>
            </a:r>
            <a:r>
              <a:rPr lang="en-US" sz="2000" dirty="0" smtClean="0"/>
              <a:t>'));</a:t>
            </a:r>
          </a:p>
        </p:txBody>
      </p:sp>
    </p:spTree>
    <p:extLst>
      <p:ext uri="{BB962C8B-B14F-4D97-AF65-F5344CB8AC3E}">
        <p14:creationId xmlns:p14="http://schemas.microsoft.com/office/powerpoint/2010/main" val="119920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8 : </a:t>
            </a:r>
            <a:r>
              <a:rPr lang="en-CA" b="1" dirty="0"/>
              <a:t>Data </a:t>
            </a:r>
            <a:r>
              <a:rPr lang="en-CA" b="1" dirty="0" smtClean="0"/>
              <a:t>Transformations….</a:t>
            </a:r>
            <a:r>
              <a:rPr lang="en-CA" b="1" dirty="0" err="1" smtClean="0"/>
              <a:t>cntd</a:t>
            </a:r>
            <a:endParaRPr lang="en-CA" b="1" dirty="0"/>
          </a:p>
        </p:txBody>
      </p:sp>
      <p:sp>
        <p:nvSpPr>
          <p:cNvPr id="4" name="Flowchart: Direct Access Storage 3"/>
          <p:cNvSpPr/>
          <p:nvPr/>
        </p:nvSpPr>
        <p:spPr>
          <a:xfrm>
            <a:off x="6088355" y="3598080"/>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5"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785064" y="3414929"/>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Rounded Rectangle 5">
            <a:extLst>
              <a:ext uri="{FF2B5EF4-FFF2-40B4-BE49-F238E27FC236}">
                <a16:creationId xmlns:a16="http://schemas.microsoft.com/office/drawing/2014/main" xmlns="" id="{DABB9EB8-7AF8-814F-B5BC-999133A96ADC}"/>
              </a:ext>
            </a:extLst>
          </p:cNvPr>
          <p:cNvSpPr/>
          <p:nvPr/>
        </p:nvSpPr>
        <p:spPr bwMode="gray">
          <a:xfrm>
            <a:off x="307244" y="1762625"/>
            <a:ext cx="11656156" cy="30197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7" name="TextBox 6">
            <a:extLst>
              <a:ext uri="{FF2B5EF4-FFF2-40B4-BE49-F238E27FC236}">
                <a16:creationId xmlns:a16="http://schemas.microsoft.com/office/drawing/2014/main" xmlns="" id="{51766357-8807-FA4E-8E8C-D35EA6934D44}"/>
              </a:ext>
            </a:extLst>
          </p:cNvPr>
          <p:cNvSpPr txBox="1"/>
          <p:nvPr/>
        </p:nvSpPr>
        <p:spPr>
          <a:xfrm>
            <a:off x="336993" y="2727270"/>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 name="Rounded Rectangle 7">
            <a:extLst>
              <a:ext uri="{FF2B5EF4-FFF2-40B4-BE49-F238E27FC236}">
                <a16:creationId xmlns:a16="http://schemas.microsoft.com/office/drawing/2014/main" xmlns="" id="{B66038F7-9288-F24B-8BD4-0450017469F0}"/>
              </a:ext>
            </a:extLst>
          </p:cNvPr>
          <p:cNvSpPr/>
          <p:nvPr/>
        </p:nvSpPr>
        <p:spPr bwMode="gray">
          <a:xfrm>
            <a:off x="2412249" y="2895845"/>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xmlns="" id="{17B54961-F88A-CF4F-9505-E0EE427317EA}"/>
              </a:ext>
            </a:extLst>
          </p:cNvPr>
          <p:cNvSpPr/>
          <p:nvPr/>
        </p:nvSpPr>
        <p:spPr bwMode="gray">
          <a:xfrm>
            <a:off x="2237596" y="2502014"/>
            <a:ext cx="9306703" cy="178092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0" name="Rounded Rectangle 9">
            <a:extLst>
              <a:ext uri="{FF2B5EF4-FFF2-40B4-BE49-F238E27FC236}">
                <a16:creationId xmlns:a16="http://schemas.microsoft.com/office/drawing/2014/main" xmlns="" id="{60021A4F-477E-7745-933D-33BBB80527F8}"/>
              </a:ext>
            </a:extLst>
          </p:cNvPr>
          <p:cNvSpPr/>
          <p:nvPr/>
        </p:nvSpPr>
        <p:spPr bwMode="gray">
          <a:xfrm>
            <a:off x="2793205" y="2793276"/>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11" name="Rounded Rectangle 10">
            <a:extLst>
              <a:ext uri="{FF2B5EF4-FFF2-40B4-BE49-F238E27FC236}">
                <a16:creationId xmlns:a16="http://schemas.microsoft.com/office/drawing/2014/main" xmlns="" id="{4CB68B6C-DF4D-F243-A768-44316CC83A2D}"/>
              </a:ext>
            </a:extLst>
          </p:cNvPr>
          <p:cNvSpPr/>
          <p:nvPr/>
        </p:nvSpPr>
        <p:spPr bwMode="gray">
          <a:xfrm>
            <a:off x="2735961" y="2407768"/>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xmlns="" id="{9C7A68C7-0881-7C4C-B187-E4560EC5E187}"/>
              </a:ext>
            </a:extLst>
          </p:cNvPr>
          <p:cNvGrpSpPr/>
          <p:nvPr/>
        </p:nvGrpSpPr>
        <p:grpSpPr>
          <a:xfrm>
            <a:off x="3037094" y="3504747"/>
            <a:ext cx="507676" cy="465576"/>
            <a:chOff x="2587569" y="2877385"/>
            <a:chExt cx="1528292" cy="1392341"/>
          </a:xfrm>
          <a:solidFill>
            <a:schemeClr val="accent3">
              <a:lumMod val="60000"/>
              <a:lumOff val="40000"/>
            </a:schemeClr>
          </a:solidFill>
        </p:grpSpPr>
        <p:sp>
          <p:nvSpPr>
            <p:cNvPr id="13" name="Rounded Rectangle 12">
              <a:extLst>
                <a:ext uri="{FF2B5EF4-FFF2-40B4-BE49-F238E27FC236}">
                  <a16:creationId xmlns:a16="http://schemas.microsoft.com/office/drawing/2014/main" xmlns=""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4" name="Right Arrow 13">
              <a:extLst>
                <a:ext uri="{FF2B5EF4-FFF2-40B4-BE49-F238E27FC236}">
                  <a16:creationId xmlns:a16="http://schemas.microsoft.com/office/drawing/2014/main" xmlns=""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5" name="Group 14">
            <a:extLst>
              <a:ext uri="{FF2B5EF4-FFF2-40B4-BE49-F238E27FC236}">
                <a16:creationId xmlns:a16="http://schemas.microsoft.com/office/drawing/2014/main" xmlns="" id="{29ACBB6B-7BF5-7341-93EA-D74BD01DA7B6}"/>
              </a:ext>
            </a:extLst>
          </p:cNvPr>
          <p:cNvGrpSpPr/>
          <p:nvPr/>
        </p:nvGrpSpPr>
        <p:grpSpPr>
          <a:xfrm>
            <a:off x="4340619" y="3504747"/>
            <a:ext cx="417321" cy="399193"/>
            <a:chOff x="3975100" y="1458657"/>
            <a:chExt cx="505494" cy="465057"/>
          </a:xfrm>
          <a:solidFill>
            <a:schemeClr val="accent2"/>
          </a:solidFill>
        </p:grpSpPr>
        <p:sp>
          <p:nvSpPr>
            <p:cNvPr id="16" name="Rounded Rectangle 15">
              <a:extLst>
                <a:ext uri="{FF2B5EF4-FFF2-40B4-BE49-F238E27FC236}">
                  <a16:creationId xmlns:a16="http://schemas.microsoft.com/office/drawing/2014/main" xmlns=""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Rounded Rectangle 16">
              <a:extLst>
                <a:ext uri="{FF2B5EF4-FFF2-40B4-BE49-F238E27FC236}">
                  <a16:creationId xmlns:a16="http://schemas.microsoft.com/office/drawing/2014/main" xmlns=""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xmlns=""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Rounded Rectangle 18">
              <a:extLst>
                <a:ext uri="{FF2B5EF4-FFF2-40B4-BE49-F238E27FC236}">
                  <a16:creationId xmlns:a16="http://schemas.microsoft.com/office/drawing/2014/main" xmlns=""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0" name="TextBox 19">
            <a:extLst>
              <a:ext uri="{FF2B5EF4-FFF2-40B4-BE49-F238E27FC236}">
                <a16:creationId xmlns:a16="http://schemas.microsoft.com/office/drawing/2014/main" xmlns="" id="{A47A7581-8CB0-2840-A752-41E2757B6BCA}"/>
              </a:ext>
            </a:extLst>
          </p:cNvPr>
          <p:cNvSpPr txBox="1"/>
          <p:nvPr/>
        </p:nvSpPr>
        <p:spPr>
          <a:xfrm>
            <a:off x="2987287" y="3918316"/>
            <a:ext cx="1446896"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EXT1</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xmlns="" id="{77451D78-A279-6946-BD2A-7ABDBAF86F99}"/>
              </a:ext>
            </a:extLst>
          </p:cNvPr>
          <p:cNvSpPr txBox="1"/>
          <p:nvPr/>
        </p:nvSpPr>
        <p:spPr>
          <a:xfrm>
            <a:off x="4469517" y="3885554"/>
            <a:ext cx="108231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1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:aa</a:t>
            </a:r>
            <a:endPar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22" name="Straight Arrow Connector 21">
            <a:extLst>
              <a:ext uri="{FF2B5EF4-FFF2-40B4-BE49-F238E27FC236}">
                <a16:creationId xmlns:a16="http://schemas.microsoft.com/office/drawing/2014/main" xmlns="" id="{0CB3925F-5B8E-944F-AC5C-B5DA5F411C5E}"/>
              </a:ext>
            </a:extLst>
          </p:cNvPr>
          <p:cNvCxnSpPr>
            <a:cxnSpLocks/>
          </p:cNvCxnSpPr>
          <p:nvPr/>
        </p:nvCxnSpPr>
        <p:spPr>
          <a:xfrm flipV="1">
            <a:off x="1511300" y="3719465"/>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D9962243-D94A-0447-99DD-207A9F9D13A6}"/>
              </a:ext>
            </a:extLst>
          </p:cNvPr>
          <p:cNvCxnSpPr>
            <a:cxnSpLocks/>
          </p:cNvCxnSpPr>
          <p:nvPr/>
        </p:nvCxnSpPr>
        <p:spPr>
          <a:xfrm>
            <a:off x="3641251" y="3719465"/>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AF5F2653-8CD5-F049-B61C-F647EBAD494B}"/>
              </a:ext>
            </a:extLst>
          </p:cNvPr>
          <p:cNvCxnSpPr>
            <a:cxnSpLocks/>
          </p:cNvCxnSpPr>
          <p:nvPr/>
        </p:nvCxnSpPr>
        <p:spPr>
          <a:xfrm>
            <a:off x="4907908" y="3742719"/>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xmlns="" id="{432C95C0-BC20-554D-8967-8FF4D82A6388}"/>
              </a:ext>
            </a:extLst>
          </p:cNvPr>
          <p:cNvSpPr/>
          <p:nvPr/>
        </p:nvSpPr>
        <p:spPr bwMode="gray">
          <a:xfrm rot="5400000">
            <a:off x="5256617" y="3566193"/>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26" name="Group 25">
            <a:extLst>
              <a:ext uri="{FF2B5EF4-FFF2-40B4-BE49-F238E27FC236}">
                <a16:creationId xmlns:a16="http://schemas.microsoft.com/office/drawing/2014/main" xmlns="" id="{9C24AA58-8583-1F44-9160-77EBC15DF2BC}"/>
              </a:ext>
            </a:extLst>
          </p:cNvPr>
          <p:cNvGrpSpPr/>
          <p:nvPr/>
        </p:nvGrpSpPr>
        <p:grpSpPr>
          <a:xfrm>
            <a:off x="8611358" y="3067027"/>
            <a:ext cx="991035" cy="1008649"/>
            <a:chOff x="9512648" y="1129152"/>
            <a:chExt cx="991035" cy="1008649"/>
          </a:xfrm>
        </p:grpSpPr>
        <p:grpSp>
          <p:nvGrpSpPr>
            <p:cNvPr id="27" name="Group 26">
              <a:extLst>
                <a:ext uri="{FF2B5EF4-FFF2-40B4-BE49-F238E27FC236}">
                  <a16:creationId xmlns:a16="http://schemas.microsoft.com/office/drawing/2014/main" xmlns="" id="{75B29E15-43EA-CB45-B7C6-74583F2028B3}"/>
                </a:ext>
              </a:extLst>
            </p:cNvPr>
            <p:cNvGrpSpPr/>
            <p:nvPr/>
          </p:nvGrpSpPr>
          <p:grpSpPr>
            <a:xfrm>
              <a:off x="9628282" y="1129152"/>
              <a:ext cx="875401" cy="801576"/>
              <a:chOff x="6546501" y="2101721"/>
              <a:chExt cx="941260" cy="801576"/>
            </a:xfrm>
          </p:grpSpPr>
          <p:sp>
            <p:nvSpPr>
              <p:cNvPr id="29" name="Rounded Rectangle 28">
                <a:extLst>
                  <a:ext uri="{FF2B5EF4-FFF2-40B4-BE49-F238E27FC236}">
                    <a16:creationId xmlns:a16="http://schemas.microsoft.com/office/drawing/2014/main" xmlns=""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30" name="Trapezoid 29">
                <a:extLst>
                  <a:ext uri="{FF2B5EF4-FFF2-40B4-BE49-F238E27FC236}">
                    <a16:creationId xmlns:a16="http://schemas.microsoft.com/office/drawing/2014/main" xmlns=""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1" name="Group 30">
                <a:extLst>
                  <a:ext uri="{FF2B5EF4-FFF2-40B4-BE49-F238E27FC236}">
                    <a16:creationId xmlns:a16="http://schemas.microsoft.com/office/drawing/2014/main" xmlns="" id="{EDB2ADCA-C4DD-F543-85E7-F769E2CFC1A3}"/>
                  </a:ext>
                </a:extLst>
              </p:cNvPr>
              <p:cNvGrpSpPr/>
              <p:nvPr/>
            </p:nvGrpSpPr>
            <p:grpSpPr>
              <a:xfrm>
                <a:off x="7156856" y="2228490"/>
                <a:ext cx="261077" cy="560506"/>
                <a:chOff x="6217364" y="3809312"/>
                <a:chExt cx="329137" cy="710685"/>
              </a:xfrm>
            </p:grpSpPr>
            <p:sp>
              <p:nvSpPr>
                <p:cNvPr id="33" name="Right Arrow 32">
                  <a:extLst>
                    <a:ext uri="{FF2B5EF4-FFF2-40B4-BE49-F238E27FC236}">
                      <a16:creationId xmlns:a16="http://schemas.microsoft.com/office/drawing/2014/main" xmlns=""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4" name="Right Arrow 33">
                  <a:extLst>
                    <a:ext uri="{FF2B5EF4-FFF2-40B4-BE49-F238E27FC236}">
                      <a16:creationId xmlns:a16="http://schemas.microsoft.com/office/drawing/2014/main" xmlns=""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5" name="Right Arrow 34">
                  <a:extLst>
                    <a:ext uri="{FF2B5EF4-FFF2-40B4-BE49-F238E27FC236}">
                      <a16:creationId xmlns:a16="http://schemas.microsoft.com/office/drawing/2014/main" xmlns=""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32" name="Right Arrow 31">
                <a:extLst>
                  <a:ext uri="{FF2B5EF4-FFF2-40B4-BE49-F238E27FC236}">
                    <a16:creationId xmlns:a16="http://schemas.microsoft.com/office/drawing/2014/main" xmlns=""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28" name="TextBox 27">
              <a:extLst>
                <a:ext uri="{FF2B5EF4-FFF2-40B4-BE49-F238E27FC236}">
                  <a16:creationId xmlns:a16="http://schemas.microsoft.com/office/drawing/2014/main" xmlns="" id="{5B1353E4-4663-6D4A-BE8F-C7ADDD2391CA}"/>
                </a:ext>
              </a:extLst>
            </p:cNvPr>
            <p:cNvSpPr txBox="1"/>
            <p:nvPr/>
          </p:nvSpPr>
          <p:spPr>
            <a:xfrm>
              <a:off x="9512648" y="1922357"/>
              <a:ext cx="971492"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Delivery : REP1</a:t>
              </a:r>
              <a:endParaRPr kumimoji="0" lang="en-US" sz="8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cxnSp>
        <p:nvCxnSpPr>
          <p:cNvPr id="36" name="Straight Arrow Connector 35">
            <a:extLst>
              <a:ext uri="{FF2B5EF4-FFF2-40B4-BE49-F238E27FC236}">
                <a16:creationId xmlns:a16="http://schemas.microsoft.com/office/drawing/2014/main" xmlns="" id="{E4F495FD-C700-0A46-A92D-94656ED0C1F4}"/>
              </a:ext>
            </a:extLst>
          </p:cNvPr>
          <p:cNvCxnSpPr>
            <a:cxnSpLocks/>
          </p:cNvCxnSpPr>
          <p:nvPr/>
        </p:nvCxnSpPr>
        <p:spPr>
          <a:xfrm>
            <a:off x="8219440" y="3677878"/>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xmlns="" id="{C553AE91-D143-9642-8831-AB3DC3B856C3}"/>
              </a:ext>
            </a:extLst>
          </p:cNvPr>
          <p:cNvGrpSpPr/>
          <p:nvPr/>
        </p:nvGrpSpPr>
        <p:grpSpPr>
          <a:xfrm>
            <a:off x="7735663" y="3289457"/>
            <a:ext cx="453200" cy="465057"/>
            <a:chOff x="3975100" y="1458657"/>
            <a:chExt cx="505494" cy="465057"/>
          </a:xfrm>
          <a:solidFill>
            <a:schemeClr val="accent2"/>
          </a:solidFill>
        </p:grpSpPr>
        <p:sp>
          <p:nvSpPr>
            <p:cNvPr id="38" name="Rounded Rectangle 37">
              <a:extLst>
                <a:ext uri="{FF2B5EF4-FFF2-40B4-BE49-F238E27FC236}">
                  <a16:creationId xmlns:a16="http://schemas.microsoft.com/office/drawing/2014/main" xmlns=""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a16="http://schemas.microsoft.com/office/drawing/2014/main" xmlns=""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a16="http://schemas.microsoft.com/office/drawing/2014/main" xmlns=""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ounded Rectangle 40">
              <a:extLst>
                <a:ext uri="{FF2B5EF4-FFF2-40B4-BE49-F238E27FC236}">
                  <a16:creationId xmlns:a16="http://schemas.microsoft.com/office/drawing/2014/main" xmlns=""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2" name="TextBox 41">
            <a:extLst>
              <a:ext uri="{FF2B5EF4-FFF2-40B4-BE49-F238E27FC236}">
                <a16:creationId xmlns:a16="http://schemas.microsoft.com/office/drawing/2014/main" xmlns="" id="{ED40A74D-8979-5146-B46E-0DEF5790C1B8}"/>
              </a:ext>
            </a:extLst>
          </p:cNvPr>
          <p:cNvSpPr txBox="1"/>
          <p:nvPr/>
        </p:nvSpPr>
        <p:spPr>
          <a:xfrm>
            <a:off x="7474985" y="3837355"/>
            <a:ext cx="1175361"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r>
              <a:rPr lang="en-US" sz="1000" dirty="0" smtClean="0">
                <a:solidFill>
                  <a:srgbClr val="58595B"/>
                </a:solidFill>
                <a:latin typeface="Arial" panose="020B0604020202020204" pitchFamily="34" charset="0"/>
                <a:cs typeface="Arial" panose="020B0604020202020204" pitchFamily="34" charset="0"/>
              </a:rPr>
              <a:t>ab</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43" name="Straight Arrow Connector 42">
            <a:extLst>
              <a:ext uri="{FF2B5EF4-FFF2-40B4-BE49-F238E27FC236}">
                <a16:creationId xmlns:a16="http://schemas.microsoft.com/office/drawing/2014/main" xmlns="" id="{C57A8FB2-FF8F-D841-8227-3B997E066A86}"/>
              </a:ext>
            </a:extLst>
          </p:cNvPr>
          <p:cNvCxnSpPr>
            <a:cxnSpLocks/>
          </p:cNvCxnSpPr>
          <p:nvPr/>
        </p:nvCxnSpPr>
        <p:spPr>
          <a:xfrm>
            <a:off x="7279026" y="3701054"/>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xmlns="" id="{B66038F7-9288-F24B-8BD4-0450017469F0}"/>
              </a:ext>
            </a:extLst>
          </p:cNvPr>
          <p:cNvSpPr/>
          <p:nvPr/>
        </p:nvSpPr>
        <p:spPr bwMode="gray">
          <a:xfrm>
            <a:off x="7022531" y="2895845"/>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5" name="Rounded Rectangle 44">
            <a:extLst>
              <a:ext uri="{FF2B5EF4-FFF2-40B4-BE49-F238E27FC236}">
                <a16:creationId xmlns:a16="http://schemas.microsoft.com/office/drawing/2014/main" xmlns="" id="{432C95C0-BC20-554D-8967-8FF4D82A6388}"/>
              </a:ext>
            </a:extLst>
          </p:cNvPr>
          <p:cNvSpPr/>
          <p:nvPr/>
        </p:nvSpPr>
        <p:spPr bwMode="gray">
          <a:xfrm rot="5400000">
            <a:off x="6729817" y="3502693"/>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6" name="Rounded Rectangle 45">
            <a:extLst>
              <a:ext uri="{FF2B5EF4-FFF2-40B4-BE49-F238E27FC236}">
                <a16:creationId xmlns:a16="http://schemas.microsoft.com/office/drawing/2014/main" xmlns="" id="{60021A4F-477E-7745-933D-33BBB80527F8}"/>
              </a:ext>
            </a:extLst>
          </p:cNvPr>
          <p:cNvSpPr/>
          <p:nvPr/>
        </p:nvSpPr>
        <p:spPr bwMode="gray">
          <a:xfrm>
            <a:off x="7250905" y="2793276"/>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7"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10805364" y="3402229"/>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48" name="Straight Arrow Connector 47">
            <a:extLst>
              <a:ext uri="{FF2B5EF4-FFF2-40B4-BE49-F238E27FC236}">
                <a16:creationId xmlns:a16="http://schemas.microsoft.com/office/drawing/2014/main" xmlns="" id="{0CB3925F-5B8E-944F-AC5C-B5DA5F411C5E}"/>
              </a:ext>
            </a:extLst>
          </p:cNvPr>
          <p:cNvCxnSpPr>
            <a:cxnSpLocks/>
          </p:cNvCxnSpPr>
          <p:nvPr/>
        </p:nvCxnSpPr>
        <p:spPr>
          <a:xfrm flipV="1">
            <a:off x="9722746" y="3707673"/>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AF5F2653-8CD5-F049-B61C-F647EBAD494B}"/>
              </a:ext>
            </a:extLst>
          </p:cNvPr>
          <p:cNvCxnSpPr>
            <a:cxnSpLocks/>
          </p:cNvCxnSpPr>
          <p:nvPr/>
        </p:nvCxnSpPr>
        <p:spPr>
          <a:xfrm flipV="1">
            <a:off x="5880100" y="3719465"/>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60253" y="3962266"/>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 WS</a:t>
            </a:r>
            <a:endParaRPr lang="en-CA" sz="1100" dirty="0" smtClean="0"/>
          </a:p>
        </p:txBody>
      </p:sp>
      <p:sp>
        <p:nvSpPr>
          <p:cNvPr id="51" name="TextBox 50">
            <a:extLst>
              <a:ext uri="{FF2B5EF4-FFF2-40B4-BE49-F238E27FC236}">
                <a16:creationId xmlns:a16="http://schemas.microsoft.com/office/drawing/2014/main" xmlns="" id="{A47A7581-8CB0-2840-A752-41E2757B6BCA}"/>
              </a:ext>
            </a:extLst>
          </p:cNvPr>
          <p:cNvSpPr txBox="1"/>
          <p:nvPr/>
        </p:nvSpPr>
        <p:spPr>
          <a:xfrm>
            <a:off x="5273004" y="3059026"/>
            <a:ext cx="1446896"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SOE2SOE1</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2" name="TextBox 51">
            <a:extLst>
              <a:ext uri="{FF2B5EF4-FFF2-40B4-BE49-F238E27FC236}">
                <a16:creationId xmlns:a16="http://schemas.microsoft.com/office/drawing/2014/main" xmlns="" id="{51766357-8807-FA4E-8E8C-D35EA6934D44}"/>
              </a:ext>
            </a:extLst>
          </p:cNvPr>
          <p:cNvSpPr txBox="1"/>
          <p:nvPr/>
        </p:nvSpPr>
        <p:spPr>
          <a:xfrm>
            <a:off x="10179493" y="2790770"/>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07435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gray">
          <a:xfrm>
            <a:off x="2375451" y="2188624"/>
            <a:ext cx="7680630" cy="3428702"/>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7" name="Title 3"/>
          <p:cNvSpPr txBox="1">
            <a:spLocks/>
          </p:cNvSpPr>
          <p:nvPr/>
        </p:nvSpPr>
        <p:spPr>
          <a:xfrm>
            <a:off x="475677" y="549168"/>
            <a:ext cx="10976600" cy="897657"/>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bg2">
                    <a:lumMod val="25000"/>
                  </a:schemeClr>
                </a:solidFill>
                <a:effectLst/>
                <a:uLnTx/>
                <a:uFillTx/>
                <a:latin typeface="Calibri"/>
                <a:ea typeface=""/>
                <a:cs typeface=""/>
              </a:rPr>
              <a:t>Oracle</a:t>
            </a:r>
            <a:r>
              <a:rPr kumimoji="0" lang="en-US" sz="3600" b="0" i="0" u="none" strike="noStrike" kern="1200" cap="none" spc="0" normalizeH="0" noProof="0" dirty="0">
                <a:ln>
                  <a:noFill/>
                </a:ln>
                <a:solidFill>
                  <a:schemeClr val="bg2">
                    <a:lumMod val="25000"/>
                  </a:schemeClr>
                </a:solidFill>
                <a:effectLst/>
                <a:uLnTx/>
                <a:uFillTx/>
                <a:latin typeface="Calibri"/>
                <a:ea typeface=""/>
                <a:cs typeface=""/>
              </a:rPr>
              <a:t> Autonomous Integration</a:t>
            </a:r>
            <a:endParaRPr kumimoji="0" lang="en-US" sz="3600" b="0" i="0" u="none" strike="noStrike" kern="1200" cap="none" spc="0" normalizeH="0" baseline="0" noProof="0" dirty="0">
              <a:ln>
                <a:noFill/>
              </a:ln>
              <a:solidFill>
                <a:schemeClr val="bg2">
                  <a:lumMod val="25000"/>
                </a:schemeClr>
              </a:solidFill>
              <a:effectLst/>
              <a:uLnTx/>
              <a:uFillTx/>
              <a:latin typeface="Calibri"/>
              <a:ea typeface=""/>
              <a:cs typeface=""/>
            </a:endParaRPr>
          </a:p>
          <a:p>
            <a:pPr lvl="0">
              <a:lnSpc>
                <a:spcPct val="90000"/>
              </a:lnSpc>
              <a:defRPr/>
            </a:pPr>
            <a:endParaRPr lang="en-US" sz="2800" dirty="0"/>
          </a:p>
        </p:txBody>
      </p:sp>
      <p:grpSp>
        <p:nvGrpSpPr>
          <p:cNvPr id="8" name="Group 7"/>
          <p:cNvGrpSpPr/>
          <p:nvPr/>
        </p:nvGrpSpPr>
        <p:grpSpPr>
          <a:xfrm>
            <a:off x="10048038" y="2188624"/>
            <a:ext cx="1412346" cy="3431051"/>
            <a:chOff x="1012630" y="2188624"/>
            <a:chExt cx="1412346" cy="3431051"/>
          </a:xfrm>
        </p:grpSpPr>
        <p:sp>
          <p:nvSpPr>
            <p:cNvPr id="9" name="Rounded Rectangle 8"/>
            <p:cNvSpPr/>
            <p:nvPr/>
          </p:nvSpPr>
          <p:spPr bwMode="gray">
            <a:xfrm>
              <a:off x="1104197" y="2188624"/>
              <a:ext cx="1203488" cy="3431051"/>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10" name="TextBox 9"/>
            <p:cNvSpPr txBox="1"/>
            <p:nvPr/>
          </p:nvSpPr>
          <p:spPr>
            <a:xfrm>
              <a:off x="1012630" y="2224771"/>
              <a:ext cx="1412346" cy="651641"/>
            </a:xfrm>
            <a:prstGeom prst="rect">
              <a:avLst/>
            </a:prstGeom>
            <a:noFill/>
          </p:spPr>
          <p:txBody>
            <a:bodyPr wrap="square" lIns="0" tIns="0" rIns="0" bIns="0" rtlCol="0">
              <a:noAutofit/>
            </a:bodyPr>
            <a:lstStyle/>
            <a:p>
              <a:pPr algn="ctr">
                <a:lnSpc>
                  <a:spcPct val="90000"/>
                </a:lnSpc>
                <a:defRPr/>
              </a:pPr>
              <a:r>
                <a:rPr lang="en-US" sz="1600" kern="0" dirty="0">
                  <a:solidFill>
                    <a:schemeClr val="accent3"/>
                  </a:solidFill>
                </a:rPr>
                <a:t>API </a:t>
              </a:r>
              <a:br>
                <a:rPr lang="en-US" sz="1600" kern="0" dirty="0">
                  <a:solidFill>
                    <a:schemeClr val="accent3"/>
                  </a:solidFill>
                </a:rPr>
              </a:br>
              <a:r>
                <a:rPr lang="en-US" sz="1600" kern="0" dirty="0">
                  <a:solidFill>
                    <a:schemeClr val="accent3"/>
                  </a:solidFill>
                </a:rPr>
                <a:t>Management</a:t>
              </a:r>
            </a:p>
          </p:txBody>
        </p:sp>
        <p:sp>
          <p:nvSpPr>
            <p:cNvPr id="11" name="TextBox 10"/>
            <p:cNvSpPr txBox="1"/>
            <p:nvPr/>
          </p:nvSpPr>
          <p:spPr>
            <a:xfrm>
              <a:off x="1167565" y="3545327"/>
              <a:ext cx="1074943" cy="301567"/>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Design</a:t>
              </a:r>
            </a:p>
          </p:txBody>
        </p:sp>
        <p:sp>
          <p:nvSpPr>
            <p:cNvPr id="12" name="TextBox 11"/>
            <p:cNvSpPr txBox="1"/>
            <p:nvPr/>
          </p:nvSpPr>
          <p:spPr>
            <a:xfrm>
              <a:off x="1263254" y="4070113"/>
              <a:ext cx="883564" cy="192939"/>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Govern</a:t>
              </a:r>
            </a:p>
          </p:txBody>
        </p:sp>
        <p:sp>
          <p:nvSpPr>
            <p:cNvPr id="13" name="TextBox 12"/>
            <p:cNvSpPr txBox="1"/>
            <p:nvPr/>
          </p:nvSpPr>
          <p:spPr>
            <a:xfrm>
              <a:off x="1252660" y="5064039"/>
              <a:ext cx="883564" cy="192939"/>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Monetize</a:t>
              </a:r>
            </a:p>
          </p:txBody>
        </p:sp>
        <p:sp>
          <p:nvSpPr>
            <p:cNvPr id="14" name="TextBox 13"/>
            <p:cNvSpPr txBox="1"/>
            <p:nvPr/>
          </p:nvSpPr>
          <p:spPr>
            <a:xfrm>
              <a:off x="1251666" y="4596276"/>
              <a:ext cx="883564" cy="192939"/>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Manage</a:t>
              </a: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58701" t="7661" r="4376" b="15443"/>
            <a:stretch/>
          </p:blipFill>
          <p:spPr>
            <a:xfrm>
              <a:off x="1188252" y="2839442"/>
              <a:ext cx="1054514" cy="375012"/>
            </a:xfrm>
            <a:prstGeom prst="rect">
              <a:avLst/>
            </a:prstGeom>
          </p:spPr>
        </p:pic>
      </p:grpSp>
      <p:grpSp>
        <p:nvGrpSpPr>
          <p:cNvPr id="16" name="Group 15"/>
          <p:cNvGrpSpPr/>
          <p:nvPr/>
        </p:nvGrpSpPr>
        <p:grpSpPr>
          <a:xfrm>
            <a:off x="1097129" y="2192130"/>
            <a:ext cx="1214169" cy="3514972"/>
            <a:chOff x="10142160" y="2177138"/>
            <a:chExt cx="1214169" cy="3514972"/>
          </a:xfrm>
        </p:grpSpPr>
        <p:sp>
          <p:nvSpPr>
            <p:cNvPr id="17" name="Rounded Rectangle 16"/>
            <p:cNvSpPr/>
            <p:nvPr/>
          </p:nvSpPr>
          <p:spPr bwMode="gray">
            <a:xfrm>
              <a:off x="10142160" y="2177138"/>
              <a:ext cx="1203488" cy="3442537"/>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18" name="Freeform 9"/>
            <p:cNvSpPr>
              <a:spLocks noChangeAspect="1" noEditPoints="1"/>
            </p:cNvSpPr>
            <p:nvPr/>
          </p:nvSpPr>
          <p:spPr bwMode="gray">
            <a:xfrm>
              <a:off x="10549619" y="5010477"/>
              <a:ext cx="405518" cy="42942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a:solidFill>
                  <a:srgbClr val="FFFFFF"/>
                </a:solidFill>
              </a:endParaRPr>
            </a:p>
          </p:txBody>
        </p:sp>
        <p:sp>
          <p:nvSpPr>
            <p:cNvPr id="19" name="Freeform 9"/>
            <p:cNvSpPr>
              <a:spLocks noChangeAspect="1" noEditPoints="1"/>
            </p:cNvSpPr>
            <p:nvPr/>
          </p:nvSpPr>
          <p:spPr bwMode="gray">
            <a:xfrm>
              <a:off x="10269630" y="3357733"/>
              <a:ext cx="299447" cy="317102"/>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a:solidFill>
                  <a:srgbClr val="FFFFFF"/>
                </a:solidFill>
              </a:endParaRPr>
            </a:p>
          </p:txBody>
        </p:sp>
        <p:sp>
          <p:nvSpPr>
            <p:cNvPr id="20" name="Freeform 2"/>
            <p:cNvSpPr>
              <a:spLocks noChangeAspect="1" noChangeArrowheads="1"/>
            </p:cNvSpPr>
            <p:nvPr/>
          </p:nvSpPr>
          <p:spPr bwMode="gray">
            <a:xfrm>
              <a:off x="10789545" y="3378737"/>
              <a:ext cx="394730" cy="227788"/>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a:solidFill>
                  <a:srgbClr val="5F5F5F"/>
                </a:solidFill>
              </a:endParaRPr>
            </a:p>
          </p:txBody>
        </p:sp>
        <p:sp>
          <p:nvSpPr>
            <p:cNvPr id="21" name="TextBox 20"/>
            <p:cNvSpPr txBox="1"/>
            <p:nvPr/>
          </p:nvSpPr>
          <p:spPr>
            <a:xfrm>
              <a:off x="10313930" y="3682400"/>
              <a:ext cx="914400" cy="248478"/>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Hybrid</a:t>
              </a:r>
            </a:p>
          </p:txBody>
        </p:sp>
        <p:sp>
          <p:nvSpPr>
            <p:cNvPr id="22" name="TextBox 21"/>
            <p:cNvSpPr txBox="1"/>
            <p:nvPr/>
          </p:nvSpPr>
          <p:spPr>
            <a:xfrm>
              <a:off x="10355876" y="3037642"/>
              <a:ext cx="708359" cy="248478"/>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Cloud</a:t>
              </a:r>
            </a:p>
          </p:txBody>
        </p:sp>
        <p:sp>
          <p:nvSpPr>
            <p:cNvPr id="23" name="TextBox 22"/>
            <p:cNvSpPr txBox="1"/>
            <p:nvPr/>
          </p:nvSpPr>
          <p:spPr>
            <a:xfrm>
              <a:off x="10269030" y="4536575"/>
              <a:ext cx="914400" cy="391625"/>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Cloud at </a:t>
              </a:r>
              <a:br>
                <a:rPr lang="en-US" sz="1200" kern="0" dirty="0">
                  <a:solidFill>
                    <a:srgbClr val="FFFFFF"/>
                  </a:solidFill>
                </a:rPr>
              </a:br>
              <a:r>
                <a:rPr lang="en-US" sz="1200" kern="0" dirty="0">
                  <a:solidFill>
                    <a:srgbClr val="FFFFFF"/>
                  </a:solidFill>
                </a:rPr>
                <a:t>Customer</a:t>
              </a:r>
            </a:p>
          </p:txBody>
        </p:sp>
        <p:sp>
          <p:nvSpPr>
            <p:cNvPr id="24" name="TextBox 23"/>
            <p:cNvSpPr txBox="1"/>
            <p:nvPr/>
          </p:nvSpPr>
          <p:spPr>
            <a:xfrm>
              <a:off x="10234856" y="5443632"/>
              <a:ext cx="1121473" cy="248478"/>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On-premises</a:t>
              </a:r>
            </a:p>
          </p:txBody>
        </p:sp>
        <p:sp>
          <p:nvSpPr>
            <p:cNvPr id="25" name="TextBox 24"/>
            <p:cNvSpPr txBox="1"/>
            <p:nvPr/>
          </p:nvSpPr>
          <p:spPr>
            <a:xfrm>
              <a:off x="10454238" y="3370350"/>
              <a:ext cx="491639" cy="248478"/>
            </a:xfrm>
            <a:prstGeom prst="rect">
              <a:avLst/>
            </a:prstGeom>
            <a:noFill/>
          </p:spPr>
          <p:txBody>
            <a:bodyPr wrap="none" lIns="0" tIns="0" rIns="0" bIns="0" rtlCol="0">
              <a:noAutofit/>
            </a:bodyPr>
            <a:lstStyle/>
            <a:p>
              <a:pPr algn="ctr">
                <a:lnSpc>
                  <a:spcPct val="90000"/>
                </a:lnSpc>
                <a:defRPr/>
              </a:pPr>
              <a:r>
                <a:rPr lang="en-US" sz="2000" kern="0" dirty="0">
                  <a:solidFill>
                    <a:srgbClr val="FFFFFF"/>
                  </a:solidFill>
                </a:rPr>
                <a:t>+</a:t>
              </a:r>
            </a:p>
          </p:txBody>
        </p:sp>
        <p:grpSp>
          <p:nvGrpSpPr>
            <p:cNvPr id="26" name="Group 25"/>
            <p:cNvGrpSpPr>
              <a:grpSpLocks noChangeAspect="1"/>
            </p:cNvGrpSpPr>
            <p:nvPr/>
          </p:nvGrpSpPr>
          <p:grpSpPr>
            <a:xfrm>
              <a:off x="10509239" y="4083931"/>
              <a:ext cx="488898" cy="432904"/>
              <a:chOff x="10509238" y="3884211"/>
              <a:chExt cx="572707" cy="507114"/>
            </a:xfrm>
          </p:grpSpPr>
          <p:sp>
            <p:nvSpPr>
              <p:cNvPr id="28" name="Freeform 9"/>
              <p:cNvSpPr>
                <a:spLocks noChangeAspect="1" noEditPoints="1"/>
              </p:cNvSpPr>
              <p:nvPr/>
            </p:nvSpPr>
            <p:spPr bwMode="gray">
              <a:xfrm>
                <a:off x="10531689" y="3884211"/>
                <a:ext cx="478881" cy="507114"/>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a:solidFill>
                    <a:srgbClr val="FFFFFF"/>
                  </a:solidFill>
                </a:endParaRPr>
              </a:p>
            </p:txBody>
          </p:sp>
          <p:grpSp>
            <p:nvGrpSpPr>
              <p:cNvPr id="29" name="Group 28"/>
              <p:cNvGrpSpPr/>
              <p:nvPr/>
            </p:nvGrpSpPr>
            <p:grpSpPr>
              <a:xfrm>
                <a:off x="10509238" y="3987083"/>
                <a:ext cx="572707" cy="350433"/>
                <a:chOff x="10516241" y="3640833"/>
                <a:chExt cx="572707" cy="350433"/>
              </a:xfrm>
            </p:grpSpPr>
            <p:pic>
              <p:nvPicPr>
                <p:cNvPr id="30" name="Picture 29"/>
                <p:cNvPicPr>
                  <a:picLocks noChangeAspect="1"/>
                </p:cNvPicPr>
                <p:nvPr/>
              </p:nvPicPr>
              <p:blipFill>
                <a:blip r:embed="rId3" cstate="hqprint">
                  <a:duotone>
                    <a:srgbClr val="007395">
                      <a:shade val="45000"/>
                      <a:satMod val="135000"/>
                    </a:srgbClr>
                    <a:prstClr val="white"/>
                  </a:duotone>
                  <a:extLst>
                    <a:ext uri="{28A0092B-C50C-407E-A947-70E740481C1C}">
                      <a14:useLocalDpi xmlns:a14="http://schemas.microsoft.com/office/drawing/2010/main"/>
                    </a:ext>
                  </a:extLst>
                </a:blip>
                <a:stretch>
                  <a:fillRect/>
                </a:stretch>
              </p:blipFill>
              <p:spPr>
                <a:xfrm>
                  <a:off x="10539581" y="3677925"/>
                  <a:ext cx="543017" cy="313341"/>
                </a:xfrm>
                <a:prstGeom prst="rect">
                  <a:avLst/>
                </a:prstGeom>
              </p:spPr>
            </p:pic>
            <p:sp>
              <p:nvSpPr>
                <p:cNvPr id="31" name="Freeform 2"/>
                <p:cNvSpPr>
                  <a:spLocks noChangeAspect="1" noChangeArrowheads="1"/>
                </p:cNvSpPr>
                <p:nvPr/>
              </p:nvSpPr>
              <p:spPr bwMode="gray">
                <a:xfrm>
                  <a:off x="10516241" y="3640833"/>
                  <a:ext cx="572707" cy="345734"/>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a:solidFill>
                      <a:srgbClr val="5F5F5F"/>
                    </a:solidFill>
                  </a:endParaRPr>
                </a:p>
              </p:txBody>
            </p:sp>
          </p:grpSp>
        </p:grpSp>
        <p:sp>
          <p:nvSpPr>
            <p:cNvPr id="27" name="Freeform 2"/>
            <p:cNvSpPr>
              <a:spLocks noChangeAspect="1" noChangeArrowheads="1"/>
            </p:cNvSpPr>
            <p:nvPr/>
          </p:nvSpPr>
          <p:spPr bwMode="gray">
            <a:xfrm>
              <a:off x="10473378" y="2708782"/>
              <a:ext cx="488898" cy="282130"/>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a:solidFill>
                  <a:srgbClr val="5F5F5F"/>
                </a:solidFill>
              </a:endParaRPr>
            </a:p>
          </p:txBody>
        </p:sp>
      </p:grpSp>
      <p:grpSp>
        <p:nvGrpSpPr>
          <p:cNvPr id="32" name="Group 31"/>
          <p:cNvGrpSpPr/>
          <p:nvPr/>
        </p:nvGrpSpPr>
        <p:grpSpPr>
          <a:xfrm>
            <a:off x="2375451" y="1416433"/>
            <a:ext cx="7680630" cy="832967"/>
            <a:chOff x="2375451" y="1416433"/>
            <a:chExt cx="7680630" cy="832967"/>
          </a:xfrm>
        </p:grpSpPr>
        <p:sp>
          <p:nvSpPr>
            <p:cNvPr id="33" name="TextBox 32"/>
            <p:cNvSpPr txBox="1"/>
            <p:nvPr/>
          </p:nvSpPr>
          <p:spPr>
            <a:xfrm>
              <a:off x="2894058" y="1672924"/>
              <a:ext cx="1548420" cy="538157"/>
            </a:xfrm>
            <a:prstGeom prst="rect">
              <a:avLst/>
            </a:prstGeom>
            <a:noFill/>
          </p:spPr>
          <p:txBody>
            <a:bodyPr wrap="square" lIns="0" tIns="0" rIns="0" bIns="0" rtlCol="0">
              <a:noAutofit/>
            </a:bodyPr>
            <a:lstStyle/>
            <a:p>
              <a:pPr algn="ctr">
                <a:lnSpc>
                  <a:spcPct val="90000"/>
                </a:lnSpc>
                <a:defRPr/>
              </a:pPr>
              <a:r>
                <a:rPr lang="en-US" kern="0" dirty="0">
                  <a:solidFill>
                    <a:schemeClr val="tx1">
                      <a:lumMod val="75000"/>
                    </a:schemeClr>
                  </a:solidFill>
                </a:rPr>
                <a:t>Integration</a:t>
              </a:r>
              <a:br>
                <a:rPr lang="en-US" kern="0" dirty="0">
                  <a:solidFill>
                    <a:schemeClr val="tx1">
                      <a:lumMod val="75000"/>
                    </a:schemeClr>
                  </a:solidFill>
                </a:rPr>
              </a:br>
              <a:r>
                <a:rPr lang="en-US" kern="0" dirty="0">
                  <a:solidFill>
                    <a:schemeClr val="tx1">
                      <a:lumMod val="75000"/>
                    </a:schemeClr>
                  </a:solidFill>
                </a:rPr>
                <a:t>Specialist</a:t>
              </a:r>
            </a:p>
          </p:txBody>
        </p:sp>
        <p:sp>
          <p:nvSpPr>
            <p:cNvPr id="34" name="TextBox 33"/>
            <p:cNvSpPr txBox="1"/>
            <p:nvPr/>
          </p:nvSpPr>
          <p:spPr>
            <a:xfrm>
              <a:off x="5709726" y="1711243"/>
              <a:ext cx="1818289" cy="538157"/>
            </a:xfrm>
            <a:prstGeom prst="rect">
              <a:avLst/>
            </a:prstGeom>
            <a:noFill/>
          </p:spPr>
          <p:txBody>
            <a:bodyPr wrap="square" lIns="0" tIns="0" rIns="0" bIns="0" rtlCol="0">
              <a:noAutofit/>
            </a:bodyPr>
            <a:lstStyle/>
            <a:p>
              <a:pPr algn="ctr">
                <a:lnSpc>
                  <a:spcPct val="90000"/>
                </a:lnSpc>
                <a:defRPr/>
              </a:pPr>
              <a:r>
                <a:rPr lang="en-US" kern="0" dirty="0">
                  <a:solidFill>
                    <a:schemeClr val="tx1">
                      <a:lumMod val="75000"/>
                    </a:schemeClr>
                  </a:solidFill>
                </a:rPr>
                <a:t>Applications</a:t>
              </a:r>
              <a:br>
                <a:rPr lang="en-US" kern="0" dirty="0">
                  <a:solidFill>
                    <a:schemeClr val="tx1">
                      <a:lumMod val="75000"/>
                    </a:schemeClr>
                  </a:solidFill>
                </a:rPr>
              </a:br>
              <a:r>
                <a:rPr lang="en-US" kern="0" dirty="0">
                  <a:solidFill>
                    <a:schemeClr val="tx1">
                      <a:lumMod val="75000"/>
                    </a:schemeClr>
                  </a:solidFill>
                </a:rPr>
                <a:t>IT</a:t>
              </a:r>
            </a:p>
          </p:txBody>
        </p:sp>
        <p:sp>
          <p:nvSpPr>
            <p:cNvPr id="35" name="TextBox 34"/>
            <p:cNvSpPr txBox="1"/>
            <p:nvPr/>
          </p:nvSpPr>
          <p:spPr>
            <a:xfrm>
              <a:off x="8365751" y="1702904"/>
              <a:ext cx="1393874" cy="538157"/>
            </a:xfrm>
            <a:prstGeom prst="rect">
              <a:avLst/>
            </a:prstGeom>
            <a:noFill/>
          </p:spPr>
          <p:txBody>
            <a:bodyPr wrap="square" lIns="0" tIns="0" rIns="0" bIns="0" rtlCol="0">
              <a:noAutofit/>
            </a:bodyPr>
            <a:lstStyle/>
            <a:p>
              <a:pPr algn="ctr">
                <a:lnSpc>
                  <a:spcPct val="90000"/>
                </a:lnSpc>
                <a:defRPr/>
              </a:pPr>
              <a:r>
                <a:rPr lang="en-US" kern="0" dirty="0">
                  <a:solidFill>
                    <a:schemeClr val="tx1">
                      <a:lumMod val="75000"/>
                    </a:schemeClr>
                  </a:solidFill>
                </a:rPr>
                <a:t>Lines of </a:t>
              </a:r>
              <a:br>
                <a:rPr lang="en-US" kern="0" dirty="0">
                  <a:solidFill>
                    <a:schemeClr val="tx1">
                      <a:lumMod val="75000"/>
                    </a:schemeClr>
                  </a:solidFill>
                </a:rPr>
              </a:br>
              <a:r>
                <a:rPr lang="en-US" kern="0" dirty="0">
                  <a:solidFill>
                    <a:schemeClr val="tx1">
                      <a:lumMod val="75000"/>
                    </a:schemeClr>
                  </a:solidFill>
                </a:rPr>
                <a:t>Business</a:t>
              </a:r>
            </a:p>
          </p:txBody>
        </p:sp>
        <p:sp>
          <p:nvSpPr>
            <p:cNvPr id="36" name="Rounded Rectangle 35"/>
            <p:cNvSpPr/>
            <p:nvPr/>
          </p:nvSpPr>
          <p:spPr bwMode="gray">
            <a:xfrm>
              <a:off x="4932218" y="1416433"/>
              <a:ext cx="3001977" cy="357537"/>
            </a:xfrm>
            <a:prstGeom prst="roundRect">
              <a:avLst>
                <a:gd name="adj" fmla="val 5162"/>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extrusionH="57150">
                <a:bevelT w="69850" h="38100" prst="cross"/>
              </a:sp3d>
            </a:bodyPr>
            <a:lstStyle/>
            <a:p>
              <a:pPr algn="ctr">
                <a:lnSpc>
                  <a:spcPct val="90000"/>
                </a:lnSpc>
                <a:defRPr/>
              </a:pPr>
              <a:r>
                <a:rPr lang="en-US" sz="1600" kern="0" dirty="0">
                  <a:solidFill>
                    <a:srgbClr val="FF8D14"/>
                  </a:solidFill>
                </a:rPr>
                <a:t>Persona-based User Experience</a:t>
              </a:r>
            </a:p>
          </p:txBody>
        </p:sp>
        <p:grpSp>
          <p:nvGrpSpPr>
            <p:cNvPr id="37" name="Group 36"/>
            <p:cNvGrpSpPr/>
            <p:nvPr/>
          </p:nvGrpSpPr>
          <p:grpSpPr>
            <a:xfrm>
              <a:off x="2375451" y="1416434"/>
              <a:ext cx="7680630" cy="677577"/>
              <a:chOff x="2375451" y="1416434"/>
              <a:chExt cx="7680630" cy="677577"/>
            </a:xfrm>
          </p:grpSpPr>
          <p:cxnSp>
            <p:nvCxnSpPr>
              <p:cNvPr id="38" name="Straight Arrow Connector 37"/>
              <p:cNvCxnSpPr/>
              <p:nvPr/>
            </p:nvCxnSpPr>
            <p:spPr>
              <a:xfrm>
                <a:off x="8182708" y="1572319"/>
                <a:ext cx="1873373" cy="0"/>
              </a:xfrm>
              <a:prstGeom prst="straightConnector1">
                <a:avLst/>
              </a:prstGeom>
              <a:noFill/>
              <a:ln w="19050" cap="flat" cmpd="sng" algn="ctr">
                <a:solidFill>
                  <a:srgbClr val="8EADBF"/>
                </a:solidFill>
                <a:prstDash val="solid"/>
                <a:miter lim="800000"/>
                <a:tailEnd type="triangle"/>
              </a:ln>
              <a:effectLst/>
            </p:spPr>
          </p:cxnSp>
          <p:cxnSp>
            <p:nvCxnSpPr>
              <p:cNvPr id="39" name="Straight Arrow Connector 38"/>
              <p:cNvCxnSpPr/>
              <p:nvPr/>
            </p:nvCxnSpPr>
            <p:spPr>
              <a:xfrm flipH="1">
                <a:off x="2375451" y="1572319"/>
                <a:ext cx="2449714" cy="0"/>
              </a:xfrm>
              <a:prstGeom prst="straightConnector1">
                <a:avLst/>
              </a:prstGeom>
              <a:noFill/>
              <a:ln w="19050" cap="flat" cmpd="sng" algn="ctr">
                <a:solidFill>
                  <a:srgbClr val="8EADBF"/>
                </a:solidFill>
                <a:prstDash val="solid"/>
                <a:miter lim="800000"/>
                <a:tailEnd type="triangle"/>
              </a:ln>
              <a:effectLst/>
            </p:spPr>
          </p:cxnSp>
          <p:cxnSp>
            <p:nvCxnSpPr>
              <p:cNvPr id="40" name="Straight Connector 39"/>
              <p:cNvCxnSpPr/>
              <p:nvPr/>
            </p:nvCxnSpPr>
            <p:spPr>
              <a:xfrm>
                <a:off x="2375451" y="1416434"/>
                <a:ext cx="0" cy="640080"/>
              </a:xfrm>
              <a:prstGeom prst="line">
                <a:avLst/>
              </a:prstGeom>
              <a:noFill/>
              <a:ln w="6350" cap="flat" cmpd="sng" algn="ctr">
                <a:solidFill>
                  <a:srgbClr val="8EADBF"/>
                </a:solidFill>
                <a:prstDash val="solid"/>
                <a:miter lim="800000"/>
                <a:tailEnd type="none"/>
              </a:ln>
              <a:effectLst/>
            </p:spPr>
          </p:cxnSp>
          <p:cxnSp>
            <p:nvCxnSpPr>
              <p:cNvPr id="41" name="Straight Connector 40"/>
              <p:cNvCxnSpPr/>
              <p:nvPr/>
            </p:nvCxnSpPr>
            <p:spPr>
              <a:xfrm>
                <a:off x="10056081" y="1453931"/>
                <a:ext cx="0" cy="640080"/>
              </a:xfrm>
              <a:prstGeom prst="line">
                <a:avLst/>
              </a:prstGeom>
              <a:noFill/>
              <a:ln w="6350" cap="flat" cmpd="sng" algn="ctr">
                <a:solidFill>
                  <a:srgbClr val="8EADBF"/>
                </a:solidFill>
                <a:prstDash val="solid"/>
                <a:miter lim="800000"/>
                <a:tailEnd type="none"/>
              </a:ln>
              <a:effectLst/>
            </p:spPr>
          </p:cxnSp>
        </p:grpSp>
      </p:grpSp>
      <p:sp>
        <p:nvSpPr>
          <p:cNvPr id="42" name="Arc 41"/>
          <p:cNvSpPr/>
          <p:nvPr/>
        </p:nvSpPr>
        <p:spPr>
          <a:xfrm>
            <a:off x="6833578" y="2538830"/>
            <a:ext cx="2319679" cy="1071251"/>
          </a:xfrm>
          <a:prstGeom prst="arc">
            <a:avLst>
              <a:gd name="adj1" fmla="val 16200000"/>
              <a:gd name="adj2" fmla="val 20385902"/>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2"/>
          <p:cNvSpPr/>
          <p:nvPr/>
        </p:nvSpPr>
        <p:spPr>
          <a:xfrm flipH="1">
            <a:off x="6853466" y="2538830"/>
            <a:ext cx="2319679" cy="1071251"/>
          </a:xfrm>
          <a:prstGeom prst="arc">
            <a:avLst>
              <a:gd name="adj1" fmla="val 16200000"/>
              <a:gd name="adj2" fmla="val 20385902"/>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4" name="Picture 43"/>
          <p:cNvPicPr>
            <a:picLocks noChangeAspect="1"/>
          </p:cNvPicPr>
          <p:nvPr/>
        </p:nvPicPr>
        <p:blipFill>
          <a:blip r:embed="rId4"/>
          <a:stretch>
            <a:fillRect/>
          </a:stretch>
        </p:blipFill>
        <p:spPr>
          <a:xfrm>
            <a:off x="7324359" y="2289675"/>
            <a:ext cx="512064" cy="512064"/>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grpSp>
        <p:nvGrpSpPr>
          <p:cNvPr id="45" name="Group 44"/>
          <p:cNvGrpSpPr/>
          <p:nvPr/>
        </p:nvGrpSpPr>
        <p:grpSpPr>
          <a:xfrm>
            <a:off x="6775061" y="2279468"/>
            <a:ext cx="2477694" cy="1120083"/>
            <a:chOff x="7338533" y="2285562"/>
            <a:chExt cx="2477694" cy="1120083"/>
          </a:xfrm>
        </p:grpSpPr>
        <p:sp>
          <p:nvSpPr>
            <p:cNvPr id="46" name="Arc 45"/>
            <p:cNvSpPr/>
            <p:nvPr/>
          </p:nvSpPr>
          <p:spPr>
            <a:xfrm flipH="1" flipV="1">
              <a:off x="7466078" y="2448775"/>
              <a:ext cx="2319680" cy="687219"/>
            </a:xfrm>
            <a:prstGeom prst="arc">
              <a:avLst>
                <a:gd name="adj1" fmla="val 16200000"/>
                <a:gd name="adj2" fmla="val 20385902"/>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p:cNvSpPr/>
            <p:nvPr/>
          </p:nvSpPr>
          <p:spPr>
            <a:xfrm flipV="1">
              <a:off x="7446180" y="2448775"/>
              <a:ext cx="2319680" cy="687219"/>
            </a:xfrm>
            <a:prstGeom prst="arc">
              <a:avLst>
                <a:gd name="adj1" fmla="val 16200000"/>
                <a:gd name="adj2" fmla="val 20385902"/>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8" name="Picture 47"/>
            <p:cNvPicPr>
              <a:picLocks noChangeAspect="1"/>
            </p:cNvPicPr>
            <p:nvPr/>
          </p:nvPicPr>
          <p:blipFill rotWithShape="1">
            <a:blip r:embed="rId5" cstate="hqprint">
              <a:extLst>
                <a:ext uri="{28A0092B-C50C-407E-A947-70E740481C1C}">
                  <a14:useLocalDpi xmlns:a14="http://schemas.microsoft.com/office/drawing/2010/main"/>
                </a:ext>
              </a:extLst>
            </a:blip>
            <a:srcRect l="-9951" b="-972"/>
            <a:stretch/>
          </p:blipFill>
          <p:spPr>
            <a:xfrm>
              <a:off x="8645938" y="2285562"/>
              <a:ext cx="512064" cy="512064"/>
            </a:xfrm>
            <a:prstGeom prst="ellipse">
              <a:avLst/>
            </a:prstGeom>
            <a:solidFill>
              <a:schemeClr val="bg1"/>
            </a:solidFill>
            <a:ln w="57150" cmpd="sng">
              <a:solidFill>
                <a:srgbClr val="FFFFFF"/>
              </a:solidFill>
            </a:ln>
            <a:effectLst>
              <a:outerShdw blurRad="50800" dist="38100" dir="2700000" algn="tl" rotWithShape="0">
                <a:prstClr val="black">
                  <a:alpha val="40000"/>
                </a:prstClr>
              </a:outerShdw>
            </a:effectLst>
          </p:spPr>
        </p:pic>
        <p:pic>
          <p:nvPicPr>
            <p:cNvPr id="49" name="Picture 48"/>
            <p:cNvPicPr>
              <a:picLocks noChangeAspect="1"/>
            </p:cNvPicPr>
            <p:nvPr/>
          </p:nvPicPr>
          <p:blipFill>
            <a:blip r:embed="rId6"/>
            <a:stretch>
              <a:fillRect/>
            </a:stretch>
          </p:blipFill>
          <p:spPr>
            <a:xfrm>
              <a:off x="9304163" y="2639301"/>
              <a:ext cx="512064" cy="512064"/>
            </a:xfrm>
            <a:prstGeom prst="ellipse">
              <a:avLst/>
            </a:prstGeom>
            <a:solidFill>
              <a:srgbClr val="FFFFFF"/>
            </a:solidFill>
            <a:ln w="57150" cmpd="sng">
              <a:solidFill>
                <a:srgbClr val="FFFFFF"/>
              </a:solidFill>
            </a:ln>
            <a:effectLst>
              <a:outerShdw blurRad="50800" dist="38100" dir="2700000" algn="tl" rotWithShape="0">
                <a:prstClr val="black">
                  <a:alpha val="40000"/>
                </a:prstClr>
              </a:outerShdw>
            </a:effectLst>
          </p:spPr>
        </p:pic>
        <p:pic>
          <p:nvPicPr>
            <p:cNvPr id="50" name="Picture 49"/>
            <p:cNvPicPr>
              <a:picLocks noChangeAspect="1"/>
            </p:cNvPicPr>
            <p:nvPr/>
          </p:nvPicPr>
          <p:blipFill rotWithShape="1">
            <a:blip r:embed="rId7" cstate="hqprint">
              <a:extLst>
                <a:ext uri="{28A0092B-C50C-407E-A947-70E740481C1C}">
                  <a14:useLocalDpi xmlns:a14="http://schemas.microsoft.com/office/drawing/2010/main"/>
                </a:ext>
              </a:extLst>
            </a:blip>
            <a:srcRect l="7660" t="11732" r="9538" b="5400"/>
            <a:stretch/>
          </p:blipFill>
          <p:spPr>
            <a:xfrm>
              <a:off x="7338533" y="2737028"/>
              <a:ext cx="512064" cy="512473"/>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pic>
          <p:nvPicPr>
            <p:cNvPr id="51" name="Picture 5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966236" y="2655805"/>
              <a:ext cx="1299467" cy="749840"/>
            </a:xfrm>
            <a:prstGeom prst="rect">
              <a:avLst/>
            </a:prstGeom>
            <a:effectLst>
              <a:outerShdw blurRad="50800" dist="38100" dir="2700000" algn="tl" rotWithShape="0">
                <a:prstClr val="black">
                  <a:alpha val="40000"/>
                </a:prstClr>
              </a:outerShdw>
            </a:effectLst>
          </p:spPr>
        </p:pic>
        <p:sp>
          <p:nvSpPr>
            <p:cNvPr id="52" name="TextBox 51"/>
            <p:cNvSpPr txBox="1"/>
            <p:nvPr/>
          </p:nvSpPr>
          <p:spPr>
            <a:xfrm>
              <a:off x="8364042" y="3200714"/>
              <a:ext cx="343873" cy="88941"/>
            </a:xfrm>
            <a:prstGeom prst="rect">
              <a:avLst/>
            </a:prstGeom>
            <a:noFill/>
          </p:spPr>
          <p:txBody>
            <a:bodyPr wrap="square" lIns="0" tIns="0" rIns="0" bIns="0" rtlCol="0">
              <a:noAutofit/>
            </a:bodyPr>
            <a:lstStyle/>
            <a:p>
              <a:pPr algn="ctr">
                <a:lnSpc>
                  <a:spcPct val="90000"/>
                </a:lnSpc>
                <a:defRPr/>
              </a:pPr>
              <a:r>
                <a:rPr lang="en-US" sz="900" kern="0" dirty="0">
                  <a:solidFill>
                    <a:srgbClr val="FFFFFF"/>
                  </a:solidFill>
                </a:rPr>
                <a:t>HCM</a:t>
              </a:r>
            </a:p>
          </p:txBody>
        </p:sp>
        <p:sp>
          <p:nvSpPr>
            <p:cNvPr id="53" name="TextBox 52"/>
            <p:cNvSpPr txBox="1"/>
            <p:nvPr/>
          </p:nvSpPr>
          <p:spPr>
            <a:xfrm>
              <a:off x="8785636" y="3203680"/>
              <a:ext cx="249008" cy="83011"/>
            </a:xfrm>
            <a:prstGeom prst="rect">
              <a:avLst/>
            </a:prstGeom>
            <a:noFill/>
          </p:spPr>
          <p:txBody>
            <a:bodyPr wrap="square" lIns="0" tIns="0" rIns="0" bIns="0" rtlCol="0">
              <a:noAutofit/>
            </a:bodyPr>
            <a:lstStyle/>
            <a:p>
              <a:pPr algn="ctr">
                <a:lnSpc>
                  <a:spcPct val="90000"/>
                </a:lnSpc>
                <a:defRPr/>
              </a:pPr>
              <a:r>
                <a:rPr lang="en-US" sz="900" kern="0" dirty="0">
                  <a:solidFill>
                    <a:srgbClr val="FFFFFF"/>
                  </a:solidFill>
                </a:rPr>
                <a:t>ERP</a:t>
              </a:r>
            </a:p>
          </p:txBody>
        </p:sp>
        <p:sp>
          <p:nvSpPr>
            <p:cNvPr id="54" name="TextBox 53"/>
            <p:cNvSpPr txBox="1"/>
            <p:nvPr/>
          </p:nvSpPr>
          <p:spPr>
            <a:xfrm>
              <a:off x="7981177" y="3195830"/>
              <a:ext cx="449761" cy="88941"/>
            </a:xfrm>
            <a:prstGeom prst="rect">
              <a:avLst/>
            </a:prstGeom>
            <a:noFill/>
          </p:spPr>
          <p:txBody>
            <a:bodyPr wrap="square" lIns="0" tIns="0" rIns="0" bIns="0" rtlCol="0">
              <a:noAutofit/>
            </a:bodyPr>
            <a:lstStyle/>
            <a:p>
              <a:pPr algn="ctr">
                <a:lnSpc>
                  <a:spcPct val="90000"/>
                </a:lnSpc>
                <a:defRPr/>
              </a:pPr>
              <a:r>
                <a:rPr lang="en-US" sz="900" kern="0" dirty="0">
                  <a:solidFill>
                    <a:srgbClr val="FFFFFF"/>
                  </a:solidFill>
                </a:rPr>
                <a:t>CX</a:t>
              </a:r>
            </a:p>
          </p:txBody>
        </p:sp>
        <p:pic>
          <p:nvPicPr>
            <p:cNvPr id="55" name="Picture 5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bwMode="black">
            <a:xfrm>
              <a:off x="8173966" y="2903328"/>
              <a:ext cx="830012" cy="106615"/>
            </a:xfrm>
            <a:prstGeom prst="rect">
              <a:avLst/>
            </a:prstGeom>
          </p:spPr>
        </p:pic>
      </p:grpSp>
      <p:sp>
        <p:nvSpPr>
          <p:cNvPr id="56" name="Rounded Rectangle 55"/>
          <p:cNvSpPr/>
          <p:nvPr/>
        </p:nvSpPr>
        <p:spPr bwMode="gray">
          <a:xfrm>
            <a:off x="2579189" y="2363921"/>
            <a:ext cx="2985448" cy="926421"/>
          </a:xfrm>
          <a:prstGeom prst="roundRect">
            <a:avLst>
              <a:gd name="adj" fmla="val 5162"/>
            </a:avLst>
          </a:prstGeom>
          <a:solidFill>
            <a:srgbClr val="FFFFFF"/>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2000" kern="0" dirty="0">
                <a:solidFill>
                  <a:srgbClr val="007395"/>
                </a:solidFill>
              </a:rPr>
              <a:t>Application Integration</a:t>
            </a:r>
          </a:p>
        </p:txBody>
      </p:sp>
      <p:grpSp>
        <p:nvGrpSpPr>
          <p:cNvPr id="57" name="Group 56"/>
          <p:cNvGrpSpPr/>
          <p:nvPr/>
        </p:nvGrpSpPr>
        <p:grpSpPr>
          <a:xfrm>
            <a:off x="2581260" y="2735120"/>
            <a:ext cx="7022301" cy="3661538"/>
            <a:chOff x="2581260" y="2735120"/>
            <a:chExt cx="7022301" cy="3661538"/>
          </a:xfrm>
        </p:grpSpPr>
        <p:grpSp>
          <p:nvGrpSpPr>
            <p:cNvPr id="58" name="Group 57"/>
            <p:cNvGrpSpPr/>
            <p:nvPr/>
          </p:nvGrpSpPr>
          <p:grpSpPr>
            <a:xfrm>
              <a:off x="6311882" y="2735120"/>
              <a:ext cx="3291679" cy="3661538"/>
              <a:chOff x="6910523" y="2706045"/>
              <a:chExt cx="3291679" cy="3661538"/>
            </a:xfrm>
          </p:grpSpPr>
          <p:pic>
            <p:nvPicPr>
              <p:cNvPr id="60" name="Picture 59"/>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bwMode="gray">
              <a:xfrm>
                <a:off x="9257142" y="3496147"/>
                <a:ext cx="512064" cy="512066"/>
              </a:xfrm>
              <a:prstGeom prst="ellipse">
                <a:avLst/>
              </a:prstGeom>
              <a:solidFill>
                <a:schemeClr val="bg1"/>
              </a:solidFill>
              <a:ln w="31750" cmpd="sng">
                <a:solidFill>
                  <a:schemeClr val="bg2"/>
                </a:solidFill>
              </a:ln>
              <a:effectLst>
                <a:outerShdw blurRad="50800" dist="38100" dir="2700000" algn="tl" rotWithShape="0">
                  <a:prstClr val="black">
                    <a:alpha val="40000"/>
                  </a:prstClr>
                </a:outerShdw>
              </a:effectLst>
            </p:spPr>
          </p:pic>
          <p:sp>
            <p:nvSpPr>
              <p:cNvPr id="61" name="Arc 60"/>
              <p:cNvSpPr/>
              <p:nvPr/>
            </p:nvSpPr>
            <p:spPr>
              <a:xfrm rot="19753446">
                <a:off x="6910523" y="3623805"/>
                <a:ext cx="3291679" cy="2743778"/>
              </a:xfrm>
              <a:prstGeom prst="arc">
                <a:avLst>
                  <a:gd name="adj1" fmla="val 16200000"/>
                  <a:gd name="adj2" fmla="val 19702984"/>
                </a:avLst>
              </a:prstGeom>
              <a:ln w="444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Arc 61"/>
              <p:cNvSpPr/>
              <p:nvPr/>
            </p:nvSpPr>
            <p:spPr>
              <a:xfrm rot="1846554" flipV="1">
                <a:off x="7371312" y="2706045"/>
                <a:ext cx="1847026" cy="1487746"/>
              </a:xfrm>
              <a:prstGeom prst="arc">
                <a:avLst>
                  <a:gd name="adj1" fmla="val 16200000"/>
                  <a:gd name="adj2" fmla="val 19712983"/>
                </a:avLst>
              </a:prstGeom>
              <a:ln w="444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3" name="Picture 62" descr="ph_ind_hitech_sysarch_005_cropped.jpg"/>
              <p:cNvPicPr>
                <a:picLocks noChangeAspect="1"/>
              </p:cNvPicPr>
              <p:nvPr/>
            </p:nvPicPr>
            <p:blipFill>
              <a:blip r:embed="rId11" cstate="print"/>
              <a:stretch>
                <a:fillRect/>
              </a:stretch>
            </p:blipFill>
            <p:spPr bwMode="gray">
              <a:xfrm flipH="1">
                <a:off x="7473317" y="3796728"/>
                <a:ext cx="512064" cy="512066"/>
              </a:xfrm>
              <a:prstGeom prst="ellipse">
                <a:avLst/>
              </a:prstGeom>
              <a:solidFill>
                <a:schemeClr val="bg1"/>
              </a:solidFill>
              <a:ln w="31750" cmpd="sng">
                <a:solidFill>
                  <a:schemeClr val="bg2"/>
                </a:solidFill>
              </a:ln>
              <a:effectLst>
                <a:outerShdw blurRad="50800" dist="38100" dir="2700000" algn="tl" rotWithShape="0">
                  <a:prstClr val="black">
                    <a:alpha val="40000"/>
                  </a:prstClr>
                </a:outerShdw>
              </a:effectLst>
            </p:spPr>
          </p:pic>
          <p:pic>
            <p:nvPicPr>
              <p:cNvPr id="64" name="Picture 63"/>
              <p:cNvPicPr>
                <a:picLocks noChangeAspect="1"/>
              </p:cNvPicPr>
              <p:nvPr/>
            </p:nvPicPr>
            <p:blipFill rotWithShape="1">
              <a:blip r:embed="rId12" cstate="hqprint">
                <a:extLst>
                  <a:ext uri="{28A0092B-C50C-407E-A947-70E740481C1C}">
                    <a14:useLocalDpi xmlns:a14="http://schemas.microsoft.com/office/drawing/2010/main"/>
                  </a:ext>
                </a:extLst>
              </a:blip>
              <a:srcRect l="-378" b="-2661"/>
              <a:stretch/>
            </p:blipFill>
            <p:spPr>
              <a:xfrm>
                <a:off x="8513228" y="3955861"/>
                <a:ext cx="512064" cy="512064"/>
              </a:xfrm>
              <a:prstGeom prst="ellipse">
                <a:avLst/>
              </a:prstGeom>
              <a:solidFill>
                <a:schemeClr val="bg1"/>
              </a:solidFill>
              <a:ln w="31750" cmpd="sng">
                <a:solidFill>
                  <a:schemeClr val="bg2"/>
                </a:solidFill>
              </a:ln>
              <a:effectLst>
                <a:outerShdw blurRad="50800" dist="38100" dir="2700000" algn="tl" rotWithShape="0">
                  <a:prstClr val="black">
                    <a:alpha val="40000"/>
                  </a:prstClr>
                </a:outerShdw>
              </a:effectLst>
            </p:spPr>
          </p:pic>
        </p:grpSp>
        <p:sp>
          <p:nvSpPr>
            <p:cNvPr id="59" name="Rounded Rectangle 58"/>
            <p:cNvSpPr/>
            <p:nvPr/>
          </p:nvSpPr>
          <p:spPr bwMode="gray">
            <a:xfrm>
              <a:off x="2581260" y="3478243"/>
              <a:ext cx="2985448" cy="926421"/>
            </a:xfrm>
            <a:prstGeom prst="roundRect">
              <a:avLst>
                <a:gd name="adj" fmla="val 5162"/>
              </a:avLst>
            </a:prstGeom>
            <a:solidFill>
              <a:srgbClr val="FFFFFF"/>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2000" kern="0" dirty="0">
                  <a:solidFill>
                    <a:srgbClr val="007395"/>
                  </a:solidFill>
                </a:rPr>
                <a:t>Process Automation</a:t>
              </a:r>
            </a:p>
          </p:txBody>
        </p:sp>
      </p:grpSp>
      <p:sp>
        <p:nvSpPr>
          <p:cNvPr id="65" name="Rectangle 64"/>
          <p:cNvSpPr/>
          <p:nvPr/>
        </p:nvSpPr>
        <p:spPr>
          <a:xfrm>
            <a:off x="4722316" y="1051429"/>
            <a:ext cx="3519682" cy="480131"/>
          </a:xfrm>
          <a:prstGeom prst="rect">
            <a:avLst/>
          </a:prstGeom>
        </p:spPr>
        <p:txBody>
          <a:bodyPr wrap="none">
            <a:spAutoFit/>
          </a:bodyPr>
          <a:lstStyle/>
          <a:p>
            <a:pPr lvl="0" algn="ctr">
              <a:lnSpc>
                <a:spcPct val="90000"/>
              </a:lnSpc>
              <a:defRPr/>
            </a:pPr>
            <a:r>
              <a:rPr lang="en-US" sz="2800" dirty="0"/>
              <a:t>Application Integration</a:t>
            </a:r>
          </a:p>
        </p:txBody>
      </p:sp>
      <p:grpSp>
        <p:nvGrpSpPr>
          <p:cNvPr id="66" name="Group 65"/>
          <p:cNvGrpSpPr/>
          <p:nvPr/>
        </p:nvGrpSpPr>
        <p:grpSpPr>
          <a:xfrm>
            <a:off x="2579189" y="4581892"/>
            <a:ext cx="6335344" cy="926421"/>
            <a:chOff x="2579189" y="4581892"/>
            <a:chExt cx="6335344" cy="926421"/>
          </a:xfrm>
        </p:grpSpPr>
        <p:sp>
          <p:nvSpPr>
            <p:cNvPr id="67" name="Rounded Rectangle 66"/>
            <p:cNvSpPr/>
            <p:nvPr/>
          </p:nvSpPr>
          <p:spPr bwMode="gray">
            <a:xfrm>
              <a:off x="2579189" y="4581892"/>
              <a:ext cx="2985448" cy="926421"/>
            </a:xfrm>
            <a:prstGeom prst="roundRect">
              <a:avLst>
                <a:gd name="adj" fmla="val 5162"/>
              </a:avLst>
            </a:prstGeom>
            <a:solidFill>
              <a:srgbClr val="FFFFFF"/>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2000" kern="0" dirty="0">
                  <a:solidFill>
                    <a:srgbClr val="007395"/>
                  </a:solidFill>
                </a:rPr>
                <a:t>Visual Builder</a:t>
              </a:r>
            </a:p>
          </p:txBody>
        </p:sp>
        <p:pic>
          <p:nvPicPr>
            <p:cNvPr id="68" name="Picture 67"/>
            <p:cNvPicPr>
              <a:picLocks noChangeAspect="1"/>
            </p:cNvPicPr>
            <p:nvPr/>
          </p:nvPicPr>
          <p:blipFill rotWithShape="1">
            <a:blip r:embed="rId13"/>
            <a:srcRect l="25399" t="6572" r="32886" b="20320"/>
            <a:stretch/>
          </p:blipFill>
          <p:spPr>
            <a:xfrm>
              <a:off x="7417705" y="4818601"/>
              <a:ext cx="512064" cy="511891"/>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pic>
          <p:nvPicPr>
            <p:cNvPr id="69" name="Picture 68"/>
            <p:cNvPicPr>
              <a:picLocks noChangeAspect="1"/>
            </p:cNvPicPr>
            <p:nvPr/>
          </p:nvPicPr>
          <p:blipFill rotWithShape="1">
            <a:blip r:embed="rId14"/>
            <a:srcRect l="338" t="-3394" r="19593" b="4015"/>
            <a:stretch/>
          </p:blipFill>
          <p:spPr>
            <a:xfrm>
              <a:off x="8402023" y="4800242"/>
              <a:ext cx="512510" cy="512064"/>
            </a:xfrm>
            <a:prstGeom prst="ellipse">
              <a:avLst/>
            </a:prstGeom>
            <a:solidFill>
              <a:schemeClr val="bg1"/>
            </a:solidFill>
            <a:ln w="57150" cmpd="sng">
              <a:solidFill>
                <a:schemeClr val="bg2"/>
              </a:solidFill>
            </a:ln>
            <a:effectLst>
              <a:outerShdw blurRad="50800" dist="38100" dir="2700000" algn="tl" rotWithShape="0">
                <a:prstClr val="black">
                  <a:alpha val="40000"/>
                </a:prstClr>
              </a:outerShdw>
            </a:effectLst>
          </p:spPr>
        </p:pic>
      </p:grpSp>
      <p:pic>
        <p:nvPicPr>
          <p:cNvPr id="70" name="Picture 6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182855" y="343169"/>
            <a:ext cx="1648968" cy="938784"/>
          </a:xfrm>
          <a:prstGeom prst="rect">
            <a:avLst/>
          </a:prstGeom>
        </p:spPr>
      </p:pic>
      <p:sp>
        <p:nvSpPr>
          <p:cNvPr id="71" name="Rectangle: Rounded Corners 3">
            <a:extLst>
              <a:ext uri="{FF2B5EF4-FFF2-40B4-BE49-F238E27FC236}">
                <a16:creationId xmlns:a16="http://schemas.microsoft.com/office/drawing/2014/main" xmlns="" id="{330F1234-0592-4497-A5AA-95B50BF75DE0}"/>
              </a:ext>
            </a:extLst>
          </p:cNvPr>
          <p:cNvSpPr/>
          <p:nvPr/>
        </p:nvSpPr>
        <p:spPr bwMode="gray">
          <a:xfrm>
            <a:off x="9372600" y="2363921"/>
            <a:ext cx="574477" cy="3090974"/>
          </a:xfrm>
          <a:prstGeom prst="round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defRPr/>
            </a:pPr>
            <a:endParaRPr lang="en-US" sz="2000" kern="0" dirty="0">
              <a:solidFill>
                <a:srgbClr val="007395"/>
              </a:solidFill>
            </a:endParaRPr>
          </a:p>
        </p:txBody>
      </p:sp>
      <p:sp>
        <p:nvSpPr>
          <p:cNvPr id="72" name="Rectangle 71">
            <a:extLst>
              <a:ext uri="{FF2B5EF4-FFF2-40B4-BE49-F238E27FC236}">
                <a16:creationId xmlns:a16="http://schemas.microsoft.com/office/drawing/2014/main" xmlns="" id="{8C5AABB7-AD3F-40DD-8F8F-73700954DD7F}"/>
              </a:ext>
            </a:extLst>
          </p:cNvPr>
          <p:cNvSpPr/>
          <p:nvPr/>
        </p:nvSpPr>
        <p:spPr>
          <a:xfrm rot="16200000">
            <a:off x="8492118" y="3765867"/>
            <a:ext cx="2351927" cy="341632"/>
          </a:xfrm>
          <a:prstGeom prst="rect">
            <a:avLst/>
          </a:prstGeom>
        </p:spPr>
        <p:txBody>
          <a:bodyPr wrap="none">
            <a:spAutoFit/>
          </a:bodyPr>
          <a:lstStyle/>
          <a:p>
            <a:pPr algn="ctr">
              <a:lnSpc>
                <a:spcPct val="90000"/>
              </a:lnSpc>
              <a:defRPr/>
            </a:pPr>
            <a:r>
              <a:rPr lang="en-US" kern="0" dirty="0">
                <a:solidFill>
                  <a:srgbClr val="007395"/>
                </a:solidFill>
              </a:rPr>
              <a:t>Self Service Integration</a:t>
            </a:r>
          </a:p>
        </p:txBody>
      </p:sp>
    </p:spTree>
    <p:extLst>
      <p:ext uri="{BB962C8B-B14F-4D97-AF65-F5344CB8AC3E}">
        <p14:creationId xmlns:p14="http://schemas.microsoft.com/office/powerpoint/2010/main" val="107033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9 : </a:t>
            </a:r>
            <a:r>
              <a:rPr lang="en-CA" b="1" dirty="0"/>
              <a:t>Performance Metrics</a:t>
            </a:r>
          </a:p>
        </p:txBody>
      </p:sp>
      <p:sp>
        <p:nvSpPr>
          <p:cNvPr id="3" name="Content Placeholder 2"/>
          <p:cNvSpPr>
            <a:spLocks noGrp="1"/>
          </p:cNvSpPr>
          <p:nvPr>
            <p:ph idx="1"/>
          </p:nvPr>
        </p:nvSpPr>
        <p:spPr>
          <a:xfrm>
            <a:off x="469900" y="1333637"/>
            <a:ext cx="11295158" cy="4594197"/>
          </a:xfrm>
        </p:spPr>
        <p:txBody>
          <a:bodyPr/>
          <a:lstStyle/>
          <a:p>
            <a:r>
              <a:rPr lang="en-US" sz="2400" dirty="0"/>
              <a:t>View the detailed replication statistics in real-time with the Oracle GoldenGate Metric Service in </a:t>
            </a:r>
            <a:r>
              <a:rPr lang="en-US" sz="2400" dirty="0" err="1"/>
              <a:t>Microservices</a:t>
            </a:r>
            <a:r>
              <a:rPr lang="en-US" sz="2400" dirty="0"/>
              <a:t> </a:t>
            </a:r>
            <a:r>
              <a:rPr lang="en-US" sz="2400" dirty="0" smtClean="0"/>
              <a:t>Architecture</a:t>
            </a:r>
          </a:p>
          <a:p>
            <a:pPr lvl="1"/>
            <a:r>
              <a:rPr lang="en-US" sz="2266" dirty="0"/>
              <a:t>	Performance Metrics </a:t>
            </a:r>
            <a:r>
              <a:rPr lang="en-US" sz="2266" dirty="0" smtClean="0"/>
              <a:t>Server</a:t>
            </a:r>
          </a:p>
          <a:p>
            <a:pPr lvl="2"/>
            <a:r>
              <a:rPr lang="en-US" sz="1999" dirty="0"/>
              <a:t>http</a:t>
            </a:r>
            <a:r>
              <a:rPr lang="en-US" sz="1999" dirty="0" smtClean="0"/>
              <a:t>://&lt;localhost or Hostname/</a:t>
            </a:r>
            <a:r>
              <a:rPr lang="en-US" sz="1999" dirty="0" err="1" smtClean="0"/>
              <a:t>ip</a:t>
            </a:r>
            <a:r>
              <a:rPr lang="en-US" sz="1999" dirty="0" smtClean="0"/>
              <a:t>&gt;:17004</a:t>
            </a:r>
            <a:r>
              <a:rPr lang="en-US" sz="1999" dirty="0"/>
              <a:t>/</a:t>
            </a:r>
            <a:endParaRPr lang="en-US" sz="1999" dirty="0" smtClean="0"/>
          </a:p>
          <a:p>
            <a:endParaRPr lang="en-US" sz="2266" dirty="0" smtClean="0"/>
          </a:p>
          <a:p>
            <a:endParaRPr lang="en-US" sz="2400" dirty="0"/>
          </a:p>
        </p:txBody>
      </p:sp>
      <p:sp>
        <p:nvSpPr>
          <p:cNvPr id="4" name="Flowchart: Direct Access Storage 3"/>
          <p:cNvSpPr/>
          <p:nvPr/>
        </p:nvSpPr>
        <p:spPr>
          <a:xfrm>
            <a:off x="6088355" y="5053904"/>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5"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785064" y="4870753"/>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Rounded Rectangle 5">
            <a:extLst>
              <a:ext uri="{FF2B5EF4-FFF2-40B4-BE49-F238E27FC236}">
                <a16:creationId xmlns:a16="http://schemas.microsoft.com/office/drawing/2014/main" xmlns="" id="{DABB9EB8-7AF8-814F-B5BC-999133A96ADC}"/>
              </a:ext>
            </a:extLst>
          </p:cNvPr>
          <p:cNvSpPr/>
          <p:nvPr/>
        </p:nvSpPr>
        <p:spPr bwMode="gray">
          <a:xfrm>
            <a:off x="307244" y="3218449"/>
            <a:ext cx="11656156" cy="30197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7" name="TextBox 6">
            <a:extLst>
              <a:ext uri="{FF2B5EF4-FFF2-40B4-BE49-F238E27FC236}">
                <a16:creationId xmlns:a16="http://schemas.microsoft.com/office/drawing/2014/main" xmlns="" id="{51766357-8807-FA4E-8E8C-D35EA6934D44}"/>
              </a:ext>
            </a:extLst>
          </p:cNvPr>
          <p:cNvSpPr txBox="1"/>
          <p:nvPr/>
        </p:nvSpPr>
        <p:spPr>
          <a:xfrm>
            <a:off x="336993" y="4183094"/>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 name="Rounded Rectangle 7">
            <a:extLst>
              <a:ext uri="{FF2B5EF4-FFF2-40B4-BE49-F238E27FC236}">
                <a16:creationId xmlns:a16="http://schemas.microsoft.com/office/drawing/2014/main" xmlns="" id="{B66038F7-9288-F24B-8BD4-0450017469F0}"/>
              </a:ext>
            </a:extLst>
          </p:cNvPr>
          <p:cNvSpPr/>
          <p:nvPr/>
        </p:nvSpPr>
        <p:spPr bwMode="gray">
          <a:xfrm>
            <a:off x="2412249" y="4351669"/>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xmlns="" id="{17B54961-F88A-CF4F-9505-E0EE427317EA}"/>
              </a:ext>
            </a:extLst>
          </p:cNvPr>
          <p:cNvSpPr/>
          <p:nvPr/>
        </p:nvSpPr>
        <p:spPr bwMode="gray">
          <a:xfrm>
            <a:off x="2237596" y="3957838"/>
            <a:ext cx="9306703" cy="178092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0" name="Rounded Rectangle 9">
            <a:extLst>
              <a:ext uri="{FF2B5EF4-FFF2-40B4-BE49-F238E27FC236}">
                <a16:creationId xmlns:a16="http://schemas.microsoft.com/office/drawing/2014/main" xmlns="" id="{60021A4F-477E-7745-933D-33BBB80527F8}"/>
              </a:ext>
            </a:extLst>
          </p:cNvPr>
          <p:cNvSpPr/>
          <p:nvPr/>
        </p:nvSpPr>
        <p:spPr bwMode="gray">
          <a:xfrm>
            <a:off x="2793205" y="4249100"/>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11" name="Rounded Rectangle 10">
            <a:extLst>
              <a:ext uri="{FF2B5EF4-FFF2-40B4-BE49-F238E27FC236}">
                <a16:creationId xmlns:a16="http://schemas.microsoft.com/office/drawing/2014/main" xmlns="" id="{4CB68B6C-DF4D-F243-A768-44316CC83A2D}"/>
              </a:ext>
            </a:extLst>
          </p:cNvPr>
          <p:cNvSpPr/>
          <p:nvPr/>
        </p:nvSpPr>
        <p:spPr bwMode="gray">
          <a:xfrm>
            <a:off x="2735961" y="3863592"/>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xmlns="" id="{9C7A68C7-0881-7C4C-B187-E4560EC5E187}"/>
              </a:ext>
            </a:extLst>
          </p:cNvPr>
          <p:cNvGrpSpPr/>
          <p:nvPr/>
        </p:nvGrpSpPr>
        <p:grpSpPr>
          <a:xfrm>
            <a:off x="3037094" y="4960571"/>
            <a:ext cx="507676" cy="465576"/>
            <a:chOff x="2587569" y="2877385"/>
            <a:chExt cx="1528292" cy="1392341"/>
          </a:xfrm>
          <a:solidFill>
            <a:schemeClr val="accent3">
              <a:lumMod val="60000"/>
              <a:lumOff val="40000"/>
            </a:schemeClr>
          </a:solidFill>
        </p:grpSpPr>
        <p:sp>
          <p:nvSpPr>
            <p:cNvPr id="13" name="Rounded Rectangle 12">
              <a:extLst>
                <a:ext uri="{FF2B5EF4-FFF2-40B4-BE49-F238E27FC236}">
                  <a16:creationId xmlns:a16="http://schemas.microsoft.com/office/drawing/2014/main" xmlns=""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4" name="Right Arrow 13">
              <a:extLst>
                <a:ext uri="{FF2B5EF4-FFF2-40B4-BE49-F238E27FC236}">
                  <a16:creationId xmlns:a16="http://schemas.microsoft.com/office/drawing/2014/main" xmlns=""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5" name="Group 14">
            <a:extLst>
              <a:ext uri="{FF2B5EF4-FFF2-40B4-BE49-F238E27FC236}">
                <a16:creationId xmlns:a16="http://schemas.microsoft.com/office/drawing/2014/main" xmlns="" id="{29ACBB6B-7BF5-7341-93EA-D74BD01DA7B6}"/>
              </a:ext>
            </a:extLst>
          </p:cNvPr>
          <p:cNvGrpSpPr/>
          <p:nvPr/>
        </p:nvGrpSpPr>
        <p:grpSpPr>
          <a:xfrm>
            <a:off x="4340619" y="4960571"/>
            <a:ext cx="417321" cy="399193"/>
            <a:chOff x="3975100" y="1458657"/>
            <a:chExt cx="505494" cy="465057"/>
          </a:xfrm>
          <a:solidFill>
            <a:schemeClr val="accent2"/>
          </a:solidFill>
        </p:grpSpPr>
        <p:sp>
          <p:nvSpPr>
            <p:cNvPr id="16" name="Rounded Rectangle 15">
              <a:extLst>
                <a:ext uri="{FF2B5EF4-FFF2-40B4-BE49-F238E27FC236}">
                  <a16:creationId xmlns:a16="http://schemas.microsoft.com/office/drawing/2014/main" xmlns=""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Rounded Rectangle 16">
              <a:extLst>
                <a:ext uri="{FF2B5EF4-FFF2-40B4-BE49-F238E27FC236}">
                  <a16:creationId xmlns:a16="http://schemas.microsoft.com/office/drawing/2014/main" xmlns=""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xmlns=""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Rounded Rectangle 18">
              <a:extLst>
                <a:ext uri="{FF2B5EF4-FFF2-40B4-BE49-F238E27FC236}">
                  <a16:creationId xmlns:a16="http://schemas.microsoft.com/office/drawing/2014/main" xmlns=""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0" name="TextBox 19">
            <a:extLst>
              <a:ext uri="{FF2B5EF4-FFF2-40B4-BE49-F238E27FC236}">
                <a16:creationId xmlns:a16="http://schemas.microsoft.com/office/drawing/2014/main" xmlns="" id="{A47A7581-8CB0-2840-A752-41E2757B6BCA}"/>
              </a:ext>
            </a:extLst>
          </p:cNvPr>
          <p:cNvSpPr txBox="1"/>
          <p:nvPr/>
        </p:nvSpPr>
        <p:spPr>
          <a:xfrm>
            <a:off x="2987287" y="5374140"/>
            <a:ext cx="1446896"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EXT1</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xmlns="" id="{77451D78-A279-6946-BD2A-7ABDBAF86F99}"/>
              </a:ext>
            </a:extLst>
          </p:cNvPr>
          <p:cNvSpPr txBox="1"/>
          <p:nvPr/>
        </p:nvSpPr>
        <p:spPr>
          <a:xfrm>
            <a:off x="4469517" y="5341378"/>
            <a:ext cx="108231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1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:aa</a:t>
            </a:r>
            <a:endPar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22" name="Straight Arrow Connector 21">
            <a:extLst>
              <a:ext uri="{FF2B5EF4-FFF2-40B4-BE49-F238E27FC236}">
                <a16:creationId xmlns:a16="http://schemas.microsoft.com/office/drawing/2014/main" xmlns="" id="{0CB3925F-5B8E-944F-AC5C-B5DA5F411C5E}"/>
              </a:ext>
            </a:extLst>
          </p:cNvPr>
          <p:cNvCxnSpPr>
            <a:cxnSpLocks/>
          </p:cNvCxnSpPr>
          <p:nvPr/>
        </p:nvCxnSpPr>
        <p:spPr>
          <a:xfrm flipV="1">
            <a:off x="1511300" y="5175289"/>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D9962243-D94A-0447-99DD-207A9F9D13A6}"/>
              </a:ext>
            </a:extLst>
          </p:cNvPr>
          <p:cNvCxnSpPr>
            <a:cxnSpLocks/>
          </p:cNvCxnSpPr>
          <p:nvPr/>
        </p:nvCxnSpPr>
        <p:spPr>
          <a:xfrm>
            <a:off x="3641251" y="5175289"/>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AF5F2653-8CD5-F049-B61C-F647EBAD494B}"/>
              </a:ext>
            </a:extLst>
          </p:cNvPr>
          <p:cNvCxnSpPr>
            <a:cxnSpLocks/>
          </p:cNvCxnSpPr>
          <p:nvPr/>
        </p:nvCxnSpPr>
        <p:spPr>
          <a:xfrm>
            <a:off x="4907908" y="5198543"/>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xmlns="" id="{432C95C0-BC20-554D-8967-8FF4D82A6388}"/>
              </a:ext>
            </a:extLst>
          </p:cNvPr>
          <p:cNvSpPr/>
          <p:nvPr/>
        </p:nvSpPr>
        <p:spPr bwMode="gray">
          <a:xfrm rot="5400000">
            <a:off x="5256617" y="5022017"/>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26" name="Group 25">
            <a:extLst>
              <a:ext uri="{FF2B5EF4-FFF2-40B4-BE49-F238E27FC236}">
                <a16:creationId xmlns:a16="http://schemas.microsoft.com/office/drawing/2014/main" xmlns="" id="{9C24AA58-8583-1F44-9160-77EBC15DF2BC}"/>
              </a:ext>
            </a:extLst>
          </p:cNvPr>
          <p:cNvGrpSpPr/>
          <p:nvPr/>
        </p:nvGrpSpPr>
        <p:grpSpPr>
          <a:xfrm>
            <a:off x="8611358" y="4522851"/>
            <a:ext cx="991035" cy="1008649"/>
            <a:chOff x="9512648" y="1129152"/>
            <a:chExt cx="991035" cy="1008649"/>
          </a:xfrm>
        </p:grpSpPr>
        <p:grpSp>
          <p:nvGrpSpPr>
            <p:cNvPr id="27" name="Group 26">
              <a:extLst>
                <a:ext uri="{FF2B5EF4-FFF2-40B4-BE49-F238E27FC236}">
                  <a16:creationId xmlns:a16="http://schemas.microsoft.com/office/drawing/2014/main" xmlns="" id="{75B29E15-43EA-CB45-B7C6-74583F2028B3}"/>
                </a:ext>
              </a:extLst>
            </p:cNvPr>
            <p:cNvGrpSpPr/>
            <p:nvPr/>
          </p:nvGrpSpPr>
          <p:grpSpPr>
            <a:xfrm>
              <a:off x="9628282" y="1129152"/>
              <a:ext cx="875401" cy="801576"/>
              <a:chOff x="6546501" y="2101721"/>
              <a:chExt cx="941260" cy="801576"/>
            </a:xfrm>
          </p:grpSpPr>
          <p:sp>
            <p:nvSpPr>
              <p:cNvPr id="29" name="Rounded Rectangle 28">
                <a:extLst>
                  <a:ext uri="{FF2B5EF4-FFF2-40B4-BE49-F238E27FC236}">
                    <a16:creationId xmlns:a16="http://schemas.microsoft.com/office/drawing/2014/main" xmlns=""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30" name="Trapezoid 29">
                <a:extLst>
                  <a:ext uri="{FF2B5EF4-FFF2-40B4-BE49-F238E27FC236}">
                    <a16:creationId xmlns:a16="http://schemas.microsoft.com/office/drawing/2014/main" xmlns=""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1" name="Group 30">
                <a:extLst>
                  <a:ext uri="{FF2B5EF4-FFF2-40B4-BE49-F238E27FC236}">
                    <a16:creationId xmlns:a16="http://schemas.microsoft.com/office/drawing/2014/main" xmlns="" id="{EDB2ADCA-C4DD-F543-85E7-F769E2CFC1A3}"/>
                  </a:ext>
                </a:extLst>
              </p:cNvPr>
              <p:cNvGrpSpPr/>
              <p:nvPr/>
            </p:nvGrpSpPr>
            <p:grpSpPr>
              <a:xfrm>
                <a:off x="7156856" y="2228490"/>
                <a:ext cx="261077" cy="560506"/>
                <a:chOff x="6217364" y="3809312"/>
                <a:chExt cx="329137" cy="710685"/>
              </a:xfrm>
            </p:grpSpPr>
            <p:sp>
              <p:nvSpPr>
                <p:cNvPr id="33" name="Right Arrow 32">
                  <a:extLst>
                    <a:ext uri="{FF2B5EF4-FFF2-40B4-BE49-F238E27FC236}">
                      <a16:creationId xmlns:a16="http://schemas.microsoft.com/office/drawing/2014/main" xmlns=""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4" name="Right Arrow 33">
                  <a:extLst>
                    <a:ext uri="{FF2B5EF4-FFF2-40B4-BE49-F238E27FC236}">
                      <a16:creationId xmlns:a16="http://schemas.microsoft.com/office/drawing/2014/main" xmlns=""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5" name="Right Arrow 34">
                  <a:extLst>
                    <a:ext uri="{FF2B5EF4-FFF2-40B4-BE49-F238E27FC236}">
                      <a16:creationId xmlns:a16="http://schemas.microsoft.com/office/drawing/2014/main" xmlns=""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32" name="Right Arrow 31">
                <a:extLst>
                  <a:ext uri="{FF2B5EF4-FFF2-40B4-BE49-F238E27FC236}">
                    <a16:creationId xmlns:a16="http://schemas.microsoft.com/office/drawing/2014/main" xmlns=""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28" name="TextBox 27">
              <a:extLst>
                <a:ext uri="{FF2B5EF4-FFF2-40B4-BE49-F238E27FC236}">
                  <a16:creationId xmlns:a16="http://schemas.microsoft.com/office/drawing/2014/main" xmlns="" id="{5B1353E4-4663-6D4A-BE8F-C7ADDD2391CA}"/>
                </a:ext>
              </a:extLst>
            </p:cNvPr>
            <p:cNvSpPr txBox="1"/>
            <p:nvPr/>
          </p:nvSpPr>
          <p:spPr>
            <a:xfrm>
              <a:off x="9512648" y="1922357"/>
              <a:ext cx="971492"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Delivery : REP1</a:t>
              </a:r>
              <a:endParaRPr kumimoji="0" lang="en-US" sz="8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cxnSp>
        <p:nvCxnSpPr>
          <p:cNvPr id="36" name="Straight Arrow Connector 35">
            <a:extLst>
              <a:ext uri="{FF2B5EF4-FFF2-40B4-BE49-F238E27FC236}">
                <a16:creationId xmlns:a16="http://schemas.microsoft.com/office/drawing/2014/main" xmlns="" id="{E4F495FD-C700-0A46-A92D-94656ED0C1F4}"/>
              </a:ext>
            </a:extLst>
          </p:cNvPr>
          <p:cNvCxnSpPr>
            <a:cxnSpLocks/>
          </p:cNvCxnSpPr>
          <p:nvPr/>
        </p:nvCxnSpPr>
        <p:spPr>
          <a:xfrm>
            <a:off x="8219440" y="5133702"/>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xmlns="" id="{C553AE91-D143-9642-8831-AB3DC3B856C3}"/>
              </a:ext>
            </a:extLst>
          </p:cNvPr>
          <p:cNvGrpSpPr/>
          <p:nvPr/>
        </p:nvGrpSpPr>
        <p:grpSpPr>
          <a:xfrm>
            <a:off x="7735663" y="4745281"/>
            <a:ext cx="453200" cy="465057"/>
            <a:chOff x="3975100" y="1458657"/>
            <a:chExt cx="505494" cy="465057"/>
          </a:xfrm>
          <a:solidFill>
            <a:schemeClr val="accent2"/>
          </a:solidFill>
        </p:grpSpPr>
        <p:sp>
          <p:nvSpPr>
            <p:cNvPr id="38" name="Rounded Rectangle 37">
              <a:extLst>
                <a:ext uri="{FF2B5EF4-FFF2-40B4-BE49-F238E27FC236}">
                  <a16:creationId xmlns:a16="http://schemas.microsoft.com/office/drawing/2014/main" xmlns=""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a16="http://schemas.microsoft.com/office/drawing/2014/main" xmlns=""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a16="http://schemas.microsoft.com/office/drawing/2014/main" xmlns=""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ounded Rectangle 40">
              <a:extLst>
                <a:ext uri="{FF2B5EF4-FFF2-40B4-BE49-F238E27FC236}">
                  <a16:creationId xmlns:a16="http://schemas.microsoft.com/office/drawing/2014/main" xmlns=""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2" name="TextBox 41">
            <a:extLst>
              <a:ext uri="{FF2B5EF4-FFF2-40B4-BE49-F238E27FC236}">
                <a16:creationId xmlns:a16="http://schemas.microsoft.com/office/drawing/2014/main" xmlns="" id="{ED40A74D-8979-5146-B46E-0DEF5790C1B8}"/>
              </a:ext>
            </a:extLst>
          </p:cNvPr>
          <p:cNvSpPr txBox="1"/>
          <p:nvPr/>
        </p:nvSpPr>
        <p:spPr>
          <a:xfrm>
            <a:off x="7474985" y="5293179"/>
            <a:ext cx="1175361"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r>
              <a:rPr lang="en-US" sz="1000" dirty="0" smtClean="0">
                <a:solidFill>
                  <a:srgbClr val="58595B"/>
                </a:solidFill>
                <a:latin typeface="Arial" panose="020B0604020202020204" pitchFamily="34" charset="0"/>
                <a:cs typeface="Arial" panose="020B0604020202020204" pitchFamily="34" charset="0"/>
              </a:rPr>
              <a:t>ab</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43" name="Straight Arrow Connector 42">
            <a:extLst>
              <a:ext uri="{FF2B5EF4-FFF2-40B4-BE49-F238E27FC236}">
                <a16:creationId xmlns:a16="http://schemas.microsoft.com/office/drawing/2014/main" xmlns="" id="{C57A8FB2-FF8F-D841-8227-3B997E066A86}"/>
              </a:ext>
            </a:extLst>
          </p:cNvPr>
          <p:cNvCxnSpPr>
            <a:cxnSpLocks/>
          </p:cNvCxnSpPr>
          <p:nvPr/>
        </p:nvCxnSpPr>
        <p:spPr>
          <a:xfrm>
            <a:off x="7279026" y="5156878"/>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xmlns="" id="{B66038F7-9288-F24B-8BD4-0450017469F0}"/>
              </a:ext>
            </a:extLst>
          </p:cNvPr>
          <p:cNvSpPr/>
          <p:nvPr/>
        </p:nvSpPr>
        <p:spPr bwMode="gray">
          <a:xfrm>
            <a:off x="7022531" y="4351669"/>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5" name="Rounded Rectangle 44">
            <a:extLst>
              <a:ext uri="{FF2B5EF4-FFF2-40B4-BE49-F238E27FC236}">
                <a16:creationId xmlns:a16="http://schemas.microsoft.com/office/drawing/2014/main" xmlns="" id="{432C95C0-BC20-554D-8967-8FF4D82A6388}"/>
              </a:ext>
            </a:extLst>
          </p:cNvPr>
          <p:cNvSpPr/>
          <p:nvPr/>
        </p:nvSpPr>
        <p:spPr bwMode="gray">
          <a:xfrm rot="5400000">
            <a:off x="6729817" y="4958517"/>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6" name="Rounded Rectangle 45">
            <a:extLst>
              <a:ext uri="{FF2B5EF4-FFF2-40B4-BE49-F238E27FC236}">
                <a16:creationId xmlns:a16="http://schemas.microsoft.com/office/drawing/2014/main" xmlns="" id="{60021A4F-477E-7745-933D-33BBB80527F8}"/>
              </a:ext>
            </a:extLst>
          </p:cNvPr>
          <p:cNvSpPr/>
          <p:nvPr/>
        </p:nvSpPr>
        <p:spPr bwMode="gray">
          <a:xfrm>
            <a:off x="7250905" y="4249100"/>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7" name="Freeform 11">
            <a:extLst>
              <a:ext uri="{FF2B5EF4-FFF2-40B4-BE49-F238E27FC236}">
                <a16:creationId xmlns:a16="http://schemas.microsoft.com/office/drawing/2014/main" xmlns="" id="{4B01D72D-15E5-3C45-A40A-E480455FBE47}"/>
              </a:ext>
            </a:extLst>
          </p:cNvPr>
          <p:cNvSpPr>
            <a:spLocks noChangeAspect="1" noChangeArrowheads="1"/>
          </p:cNvSpPr>
          <p:nvPr/>
        </p:nvSpPr>
        <p:spPr bwMode="auto">
          <a:xfrm>
            <a:off x="10805364" y="4858053"/>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48" name="Straight Arrow Connector 47">
            <a:extLst>
              <a:ext uri="{FF2B5EF4-FFF2-40B4-BE49-F238E27FC236}">
                <a16:creationId xmlns:a16="http://schemas.microsoft.com/office/drawing/2014/main" xmlns="" id="{0CB3925F-5B8E-944F-AC5C-B5DA5F411C5E}"/>
              </a:ext>
            </a:extLst>
          </p:cNvPr>
          <p:cNvCxnSpPr>
            <a:cxnSpLocks/>
          </p:cNvCxnSpPr>
          <p:nvPr/>
        </p:nvCxnSpPr>
        <p:spPr>
          <a:xfrm flipV="1">
            <a:off x="9722746" y="5163497"/>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AF5F2653-8CD5-F049-B61C-F647EBAD494B}"/>
              </a:ext>
            </a:extLst>
          </p:cNvPr>
          <p:cNvCxnSpPr>
            <a:cxnSpLocks/>
          </p:cNvCxnSpPr>
          <p:nvPr/>
        </p:nvCxnSpPr>
        <p:spPr>
          <a:xfrm flipV="1">
            <a:off x="5880100" y="5175289"/>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60253" y="5418090"/>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 WS</a:t>
            </a:r>
            <a:endParaRPr lang="en-CA" sz="1100" dirty="0" smtClean="0"/>
          </a:p>
        </p:txBody>
      </p:sp>
      <p:sp>
        <p:nvSpPr>
          <p:cNvPr id="51" name="TextBox 50">
            <a:extLst>
              <a:ext uri="{FF2B5EF4-FFF2-40B4-BE49-F238E27FC236}">
                <a16:creationId xmlns:a16="http://schemas.microsoft.com/office/drawing/2014/main" xmlns="" id="{A47A7581-8CB0-2840-A752-41E2757B6BCA}"/>
              </a:ext>
            </a:extLst>
          </p:cNvPr>
          <p:cNvSpPr txBox="1"/>
          <p:nvPr/>
        </p:nvSpPr>
        <p:spPr>
          <a:xfrm>
            <a:off x="5273004" y="4514850"/>
            <a:ext cx="1446896"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SOE2SOE1</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2" name="TextBox 51">
            <a:extLst>
              <a:ext uri="{FF2B5EF4-FFF2-40B4-BE49-F238E27FC236}">
                <a16:creationId xmlns:a16="http://schemas.microsoft.com/office/drawing/2014/main" xmlns="" id="{51766357-8807-FA4E-8E8C-D35EA6934D44}"/>
              </a:ext>
            </a:extLst>
          </p:cNvPr>
          <p:cNvSpPr txBox="1"/>
          <p:nvPr/>
        </p:nvSpPr>
        <p:spPr>
          <a:xfrm>
            <a:off x="10179493" y="4246594"/>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3" name="Rounded Rectangle 52">
            <a:extLst>
              <a:ext uri="{FF2B5EF4-FFF2-40B4-BE49-F238E27FC236}">
                <a16:creationId xmlns:a16="http://schemas.microsoft.com/office/drawing/2014/main" xmlns="" id="{60021A4F-477E-7745-933D-33BBB80527F8}"/>
              </a:ext>
            </a:extLst>
          </p:cNvPr>
          <p:cNvSpPr/>
          <p:nvPr/>
        </p:nvSpPr>
        <p:spPr bwMode="gray">
          <a:xfrm>
            <a:off x="8714748" y="4246422"/>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54" name="Rounded Rectangle 53">
            <a:extLst>
              <a:ext uri="{FF2B5EF4-FFF2-40B4-BE49-F238E27FC236}">
                <a16:creationId xmlns:a16="http://schemas.microsoft.com/office/drawing/2014/main" xmlns="" id="{60021A4F-477E-7745-933D-33BBB80527F8}"/>
              </a:ext>
            </a:extLst>
          </p:cNvPr>
          <p:cNvSpPr/>
          <p:nvPr/>
        </p:nvSpPr>
        <p:spPr bwMode="gray">
          <a:xfrm>
            <a:off x="4142742" y="4246420"/>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Tree>
    <p:extLst>
      <p:ext uri="{BB962C8B-B14F-4D97-AF65-F5344CB8AC3E}">
        <p14:creationId xmlns:p14="http://schemas.microsoft.com/office/powerpoint/2010/main" val="127774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81</a:t>
            </a:fld>
            <a:endParaRPr lang="en-US" dirty="0"/>
          </a:p>
        </p:txBody>
      </p:sp>
      <p:pic>
        <p:nvPicPr>
          <p:cNvPr id="7170" name="Picture 2" descr="Lab900_image10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62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 and Answers</a:t>
            </a:r>
          </a:p>
        </p:txBody>
      </p:sp>
      <p:pic>
        <p:nvPicPr>
          <p:cNvPr id="6" name="Picture 3"/>
          <p:cNvPicPr>
            <a:picLocks noChangeAspect="1" noChangeArrowheads="1"/>
          </p:cNvPicPr>
          <p:nvPr/>
        </p:nvPicPr>
        <p:blipFill>
          <a:blip r:embed="rId3" cstate="print"/>
          <a:srcRect b="12399"/>
          <a:stretch>
            <a:fillRect/>
          </a:stretch>
        </p:blipFill>
        <p:spPr bwMode="auto">
          <a:xfrm>
            <a:off x="2402860" y="1954601"/>
            <a:ext cx="7270443" cy="3958194"/>
          </a:xfrm>
          <a:prstGeom prst="rect">
            <a:avLst/>
          </a:prstGeom>
          <a:noFill/>
          <a:ln w="9525" algn="ctr">
            <a:noFill/>
            <a:miter lim="800000"/>
            <a:headEnd/>
            <a:tailEnd/>
          </a:ln>
        </p:spPr>
      </p:pic>
    </p:spTree>
    <p:extLst>
      <p:ext uri="{BB962C8B-B14F-4D97-AF65-F5344CB8AC3E}">
        <p14:creationId xmlns:p14="http://schemas.microsoft.com/office/powerpoint/2010/main" val="239550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raviend\Desktop\Oracle Work\OOW15 Final Slides\negativespace2-6.jpg"/>
          <p:cNvPicPr preferRelativeResize="0">
            <a:picLocks noChangeArrowheads="1"/>
          </p:cNvPicPr>
          <p:nvPr/>
        </p:nvPicPr>
        <p:blipFill>
          <a:blip r:embed="rId3" cstate="print">
            <a:lum/>
          </a:blip>
          <a:srcRect/>
          <a:stretch>
            <a:fillRect/>
          </a:stretch>
        </p:blipFill>
        <p:spPr bwMode="auto">
          <a:xfrm>
            <a:off x="710997" y="1447800"/>
            <a:ext cx="10969943" cy="4663440"/>
          </a:xfrm>
          <a:prstGeom prst="rect">
            <a:avLst/>
          </a:prstGeom>
          <a:noFill/>
        </p:spPr>
      </p:pic>
      <p:sp>
        <p:nvSpPr>
          <p:cNvPr id="12" name="Rectangle 11"/>
          <p:cNvSpPr/>
          <p:nvPr/>
        </p:nvSpPr>
        <p:spPr>
          <a:xfrm>
            <a:off x="710997" y="1447800"/>
            <a:ext cx="10969943" cy="4663440"/>
          </a:xfrm>
          <a:prstGeom prst="rect">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516" tIns="45259" rIns="90516" bIns="45259" rtlCol="0" anchor="ctr"/>
          <a:lstStyle/>
          <a:p>
            <a:pPr algn="ctr"/>
            <a:endParaRPr lang="en-US"/>
          </a:p>
        </p:txBody>
      </p:sp>
      <p:sp>
        <p:nvSpPr>
          <p:cNvPr id="61" name="Rectangle 2"/>
          <p:cNvSpPr txBox="1">
            <a:spLocks noChangeArrowheads="1"/>
          </p:cNvSpPr>
          <p:nvPr/>
        </p:nvSpPr>
        <p:spPr bwMode="auto">
          <a:xfrm>
            <a:off x="1121850" y="201084"/>
            <a:ext cx="11249207" cy="878416"/>
          </a:xfrm>
          <a:prstGeom prst="rect">
            <a:avLst/>
          </a:prstGeom>
          <a:noFill/>
          <a:ln w="9525">
            <a:noFill/>
            <a:miter lim="800000"/>
            <a:headEnd/>
            <a:tailEnd/>
          </a:ln>
        </p:spPr>
        <p:txBody>
          <a:bodyPr lIns="0" tIns="0" rIns="0" bIns="0"/>
          <a:lstStyle/>
          <a:p>
            <a:r>
              <a:rPr lang="en-US" sz="2800" b="1" dirty="0">
                <a:solidFill>
                  <a:srgbClr val="000000"/>
                </a:solidFill>
              </a:rPr>
              <a:t/>
            </a:r>
            <a:br>
              <a:rPr lang="en-US" sz="2800" b="1" dirty="0">
                <a:solidFill>
                  <a:srgbClr val="000000"/>
                </a:solidFill>
              </a:rPr>
            </a:br>
            <a:endParaRPr lang="en-US" sz="2000" b="1" dirty="0">
              <a:solidFill>
                <a:srgbClr val="FF0000"/>
              </a:solidFill>
            </a:endParaRPr>
          </a:p>
        </p:txBody>
      </p:sp>
      <p:sp>
        <p:nvSpPr>
          <p:cNvPr id="13" name="Title 12"/>
          <p:cNvSpPr>
            <a:spLocks noGrp="1"/>
          </p:cNvSpPr>
          <p:nvPr>
            <p:ph type="title"/>
          </p:nvPr>
        </p:nvSpPr>
        <p:spPr/>
        <p:txBody>
          <a:bodyPr/>
          <a:lstStyle/>
          <a:p>
            <a:r>
              <a:rPr lang="en-US" dirty="0"/>
              <a:t>Connect with Oracle Data Integration</a:t>
            </a:r>
          </a:p>
        </p:txBody>
      </p:sp>
      <p:sp>
        <p:nvSpPr>
          <p:cNvPr id="14" name="Rectangle 13"/>
          <p:cNvSpPr/>
          <p:nvPr/>
        </p:nvSpPr>
        <p:spPr>
          <a:xfrm>
            <a:off x="711016" y="2438400"/>
            <a:ext cx="9141619" cy="3352800"/>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516" tIns="45259" rIns="90516" bIns="45259" rtlCol="0" anchor="ctr"/>
          <a:lstStyle/>
          <a:p>
            <a:pPr algn="ctr"/>
            <a:endParaRPr lang="en-US" dirty="0"/>
          </a:p>
        </p:txBody>
      </p:sp>
      <p:sp>
        <p:nvSpPr>
          <p:cNvPr id="21" name="TextBox 20"/>
          <p:cNvSpPr txBox="1"/>
          <p:nvPr/>
        </p:nvSpPr>
        <p:spPr>
          <a:xfrm>
            <a:off x="2336191" y="3564896"/>
            <a:ext cx="1420582" cy="400111"/>
          </a:xfrm>
          <a:prstGeom prst="rect">
            <a:avLst/>
          </a:prstGeom>
          <a:noFill/>
        </p:spPr>
        <p:txBody>
          <a:bodyPr wrap="none" lIns="90516" tIns="45259" rIns="90516" bIns="45259" rtlCol="0">
            <a:spAutoFit/>
          </a:bodyPr>
          <a:lstStyle/>
          <a:p>
            <a:r>
              <a:rPr lang="en-US" sz="2000" b="1" dirty="0">
                <a:solidFill>
                  <a:schemeClr val="tx1">
                    <a:lumMod val="50000"/>
                  </a:schemeClr>
                </a:solidFill>
                <a:latin typeface="Aharoni" pitchFamily="2" charset="-79"/>
                <a:cs typeface="Aharoni" pitchFamily="2" charset="-79"/>
              </a:rPr>
              <a:t>@OracleDI</a:t>
            </a:r>
          </a:p>
        </p:txBody>
      </p:sp>
      <p:sp>
        <p:nvSpPr>
          <p:cNvPr id="22" name="TextBox 21"/>
          <p:cNvSpPr txBox="1"/>
          <p:nvPr/>
        </p:nvSpPr>
        <p:spPr>
          <a:xfrm>
            <a:off x="2336269" y="4290677"/>
            <a:ext cx="4278473" cy="399179"/>
          </a:xfrm>
          <a:prstGeom prst="rect">
            <a:avLst/>
          </a:prstGeom>
          <a:noFill/>
        </p:spPr>
        <p:txBody>
          <a:bodyPr wrap="none" lIns="90516" tIns="45259" rIns="90516" bIns="45259" rtlCol="0">
            <a:spAutoFit/>
          </a:bodyPr>
          <a:lstStyle/>
          <a:p>
            <a:r>
              <a:rPr lang="en-US" sz="2000" b="1" dirty="0">
                <a:solidFill>
                  <a:schemeClr val="tx1">
                    <a:lumMod val="50000"/>
                  </a:schemeClr>
                </a:solidFill>
                <a:latin typeface="Aharoni" pitchFamily="2" charset="-79"/>
                <a:cs typeface="Aharoni" pitchFamily="2" charset="-79"/>
              </a:rPr>
              <a:t>Blogs.oracle.com/</a:t>
            </a:r>
            <a:r>
              <a:rPr lang="en-US" sz="2000" b="1" dirty="0" err="1">
                <a:solidFill>
                  <a:schemeClr val="tx1">
                    <a:lumMod val="50000"/>
                  </a:schemeClr>
                </a:solidFill>
                <a:latin typeface="Aharoni" pitchFamily="2" charset="-79"/>
                <a:cs typeface="Aharoni" pitchFamily="2" charset="-79"/>
              </a:rPr>
              <a:t>DataIntegration</a:t>
            </a:r>
            <a:r>
              <a:rPr lang="en-US" sz="2000" b="1" dirty="0">
                <a:solidFill>
                  <a:schemeClr val="tx1">
                    <a:lumMod val="50000"/>
                  </a:schemeClr>
                </a:solidFill>
                <a:latin typeface="Aharoni" pitchFamily="2" charset="-79"/>
                <a:cs typeface="Aharoni" pitchFamily="2" charset="-79"/>
              </a:rPr>
              <a:t>/</a:t>
            </a:r>
          </a:p>
        </p:txBody>
      </p:sp>
      <p:sp>
        <p:nvSpPr>
          <p:cNvPr id="23" name="TextBox 22"/>
          <p:cNvSpPr txBox="1"/>
          <p:nvPr/>
        </p:nvSpPr>
        <p:spPr>
          <a:xfrm>
            <a:off x="2336193" y="2853543"/>
            <a:ext cx="3057248" cy="400111"/>
          </a:xfrm>
          <a:prstGeom prst="rect">
            <a:avLst/>
          </a:prstGeom>
          <a:noFill/>
        </p:spPr>
        <p:txBody>
          <a:bodyPr wrap="none" lIns="90516" tIns="45259" rIns="90516" bIns="45259" rtlCol="0">
            <a:spAutoFit/>
          </a:bodyPr>
          <a:lstStyle/>
          <a:p>
            <a:r>
              <a:rPr lang="en-US" sz="2000" b="1" dirty="0">
                <a:solidFill>
                  <a:schemeClr val="tx1">
                    <a:lumMod val="50000"/>
                  </a:schemeClr>
                </a:solidFill>
                <a:latin typeface="Aharoni" pitchFamily="2" charset="-79"/>
                <a:cs typeface="Aharoni" pitchFamily="2" charset="-79"/>
              </a:rPr>
              <a:t>Oracle Data Integration</a:t>
            </a:r>
          </a:p>
        </p:txBody>
      </p:sp>
      <p:sp>
        <p:nvSpPr>
          <p:cNvPr id="15" name="TextBox 14"/>
          <p:cNvSpPr txBox="1"/>
          <p:nvPr/>
        </p:nvSpPr>
        <p:spPr>
          <a:xfrm>
            <a:off x="2333062" y="4960331"/>
            <a:ext cx="3057248" cy="400111"/>
          </a:xfrm>
          <a:prstGeom prst="rect">
            <a:avLst/>
          </a:prstGeom>
          <a:noFill/>
        </p:spPr>
        <p:txBody>
          <a:bodyPr wrap="none" lIns="90516" tIns="45259" rIns="90516" bIns="45259" rtlCol="0">
            <a:spAutoFit/>
          </a:bodyPr>
          <a:lstStyle/>
          <a:p>
            <a:r>
              <a:rPr lang="en-US" sz="2000" b="1" dirty="0">
                <a:solidFill>
                  <a:schemeClr val="tx1">
                    <a:lumMod val="50000"/>
                  </a:schemeClr>
                </a:solidFill>
                <a:latin typeface="Aharoni" pitchFamily="2" charset="-79"/>
                <a:cs typeface="Aharoni" pitchFamily="2" charset="-79"/>
              </a:rPr>
              <a:t>Oracle Data Integration</a:t>
            </a:r>
          </a:p>
        </p:txBody>
      </p:sp>
      <p:pic>
        <p:nvPicPr>
          <p:cNvPr id="17" name="Picture 3" descr="C:\Users\mraviend\Desktop\Oracle Work\OOW15 Final Slides\facebook.png"/>
          <p:cNvPicPr>
            <a:picLocks noChangeAspect="1" noChangeArrowheads="1"/>
          </p:cNvPicPr>
          <p:nvPr/>
        </p:nvPicPr>
        <p:blipFill>
          <a:blip r:embed="rId4" cstate="print"/>
          <a:srcRect l="18750" t="7246" r="21467" b="5797"/>
          <a:stretch>
            <a:fillRect/>
          </a:stretch>
        </p:blipFill>
        <p:spPr bwMode="auto">
          <a:xfrm>
            <a:off x="1164737" y="2662503"/>
            <a:ext cx="541607" cy="590844"/>
          </a:xfrm>
          <a:prstGeom prst="roundRect">
            <a:avLst/>
          </a:prstGeom>
          <a:ln>
            <a:noFill/>
          </a:ln>
          <a:effectLst>
            <a:outerShdw blurRad="292100" dist="139700" dir="2700000" algn="tl" rotWithShape="0">
              <a:srgbClr val="333333">
                <a:alpha val="65000"/>
              </a:srgbClr>
            </a:outerShdw>
          </a:effectLst>
        </p:spPr>
      </p:pic>
      <p:pic>
        <p:nvPicPr>
          <p:cNvPr id="18" name="Picture 7" descr="C:\Users\mraviend\Desktop\Oracle Work\OOW15 Final Slides\blogger.jpg"/>
          <p:cNvPicPr>
            <a:picLocks noChangeAspect="1" noChangeArrowheads="1"/>
          </p:cNvPicPr>
          <p:nvPr/>
        </p:nvPicPr>
        <p:blipFill>
          <a:blip r:embed="rId5" cstate="print"/>
          <a:srcRect l="21594" t="15852" r="25852" b="10235"/>
          <a:stretch>
            <a:fillRect/>
          </a:stretch>
        </p:blipFill>
        <p:spPr bwMode="auto">
          <a:xfrm>
            <a:off x="1144777" y="4137368"/>
            <a:ext cx="580914" cy="548640"/>
          </a:xfrm>
          <a:prstGeom prst="roundRect">
            <a:avLst/>
          </a:prstGeom>
          <a:ln>
            <a:noFill/>
          </a:ln>
          <a:effectLst>
            <a:outerShdw blurRad="292100" dist="139700" dir="2700000" algn="tl" rotWithShape="0">
              <a:srgbClr val="333333">
                <a:alpha val="65000"/>
              </a:srgbClr>
            </a:outerShdw>
          </a:effectLst>
        </p:spPr>
      </p:pic>
      <p:pic>
        <p:nvPicPr>
          <p:cNvPr id="19" name="Picture 8" descr="C:\Users\mraviend\Desktop\Oracle Work\OOW15 Final Slides\twitter 2.jpg"/>
          <p:cNvPicPr>
            <a:picLocks noChangeAspect="1" noChangeArrowheads="1"/>
          </p:cNvPicPr>
          <p:nvPr/>
        </p:nvPicPr>
        <p:blipFill>
          <a:blip r:embed="rId6" cstate="print"/>
          <a:srcRect l="4145" t="8290" r="8808" b="4663"/>
          <a:stretch>
            <a:fillRect/>
          </a:stretch>
        </p:blipFill>
        <p:spPr bwMode="auto">
          <a:xfrm>
            <a:off x="1160914" y="3421037"/>
            <a:ext cx="548640" cy="548640"/>
          </a:xfrm>
          <a:prstGeom prst="roundRect">
            <a:avLst/>
          </a:prstGeom>
          <a:ln>
            <a:noFill/>
          </a:ln>
          <a:effectLst>
            <a:outerShdw blurRad="292100" dist="139700" dir="2700000" algn="tl" rotWithShape="0">
              <a:srgbClr val="333333">
                <a:alpha val="65000"/>
              </a:srgbClr>
            </a:outerShdw>
          </a:effectLst>
        </p:spPr>
      </p:pic>
      <p:pic>
        <p:nvPicPr>
          <p:cNvPr id="20" name="Picture 2" descr="C:\Users\mraviend\Desktop\Oracle Work\OOW15 Final Slides\linkedin.png"/>
          <p:cNvPicPr preferRelativeResize="0">
            <a:picLocks noChangeArrowheads="1"/>
          </p:cNvPicPr>
          <p:nvPr/>
        </p:nvPicPr>
        <p:blipFill>
          <a:blip r:embed="rId7" cstate="print"/>
          <a:srcRect/>
          <a:stretch>
            <a:fillRect/>
          </a:stretch>
        </p:blipFill>
        <p:spPr bwMode="auto">
          <a:xfrm>
            <a:off x="1142625" y="4853700"/>
            <a:ext cx="585216" cy="548640"/>
          </a:xfrm>
          <a:prstGeom prst="roundRect">
            <a:avLst/>
          </a:prstGeom>
          <a:noFill/>
        </p:spPr>
      </p:pic>
    </p:spTree>
    <p:extLst>
      <p:ext uri="{BB962C8B-B14F-4D97-AF65-F5344CB8AC3E}">
        <p14:creationId xmlns:p14="http://schemas.microsoft.com/office/powerpoint/2010/main" val="2735091402"/>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3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42202" y="56341"/>
            <a:ext cx="11128098" cy="889000"/>
          </a:xfrm>
        </p:spPr>
        <p:txBody>
          <a:bodyPr/>
          <a:lstStyle/>
          <a:p>
            <a:r>
              <a:rPr lang="en-US" dirty="0" smtClean="0"/>
              <a:t>Oracle Platform for Data Integration</a:t>
            </a:r>
            <a:endParaRPr lang="en-CA" dirty="0"/>
          </a:p>
        </p:txBody>
      </p:sp>
      <p:sp>
        <p:nvSpPr>
          <p:cNvPr id="7" name="Rounded Rectangle 6"/>
          <p:cNvSpPr/>
          <p:nvPr/>
        </p:nvSpPr>
        <p:spPr bwMode="gray">
          <a:xfrm>
            <a:off x="2375451" y="2188624"/>
            <a:ext cx="7680630" cy="3428702"/>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smtClean="0">
              <a:solidFill>
                <a:srgbClr val="FFFFFF"/>
              </a:solidFill>
            </a:endParaRPr>
          </a:p>
        </p:txBody>
      </p:sp>
      <p:sp>
        <p:nvSpPr>
          <p:cNvPr id="8" name="TextBox 7"/>
          <p:cNvSpPr txBox="1"/>
          <p:nvPr/>
        </p:nvSpPr>
        <p:spPr>
          <a:xfrm>
            <a:off x="7263251" y="5248309"/>
            <a:ext cx="1320964" cy="308523"/>
          </a:xfrm>
          <a:prstGeom prst="rect">
            <a:avLst/>
          </a:prstGeom>
          <a:noFill/>
        </p:spPr>
        <p:txBody>
          <a:bodyPr wrap="none" lIns="0" tIns="0" rIns="0" bIns="0" rtlCol="0">
            <a:noAutofit/>
          </a:bodyPr>
          <a:lstStyle/>
          <a:p>
            <a:pPr algn="ctr">
              <a:lnSpc>
                <a:spcPct val="90000"/>
              </a:lnSpc>
              <a:defRPr/>
            </a:pPr>
            <a:r>
              <a:rPr lang="en-US" sz="2400" kern="0" dirty="0" smtClean="0">
                <a:solidFill>
                  <a:srgbClr val="087395"/>
                </a:solidFill>
              </a:rPr>
              <a:t>Data</a:t>
            </a:r>
          </a:p>
        </p:txBody>
      </p:sp>
      <p:grpSp>
        <p:nvGrpSpPr>
          <p:cNvPr id="9" name="Group 8"/>
          <p:cNvGrpSpPr/>
          <p:nvPr/>
        </p:nvGrpSpPr>
        <p:grpSpPr>
          <a:xfrm>
            <a:off x="8559773" y="3376527"/>
            <a:ext cx="1299467" cy="749840"/>
            <a:chOff x="8167314" y="2520937"/>
            <a:chExt cx="1299467" cy="749840"/>
          </a:xfrm>
        </p:grpSpPr>
        <p:grpSp>
          <p:nvGrpSpPr>
            <p:cNvPr id="10" name="Group 9"/>
            <p:cNvGrpSpPr/>
            <p:nvPr/>
          </p:nvGrpSpPr>
          <p:grpSpPr>
            <a:xfrm>
              <a:off x="8167314" y="2520937"/>
              <a:ext cx="1299467" cy="749840"/>
              <a:chOff x="4291216" y="957458"/>
              <a:chExt cx="2660531" cy="1497878"/>
            </a:xfrm>
          </p:grpSpPr>
          <p:pic>
            <p:nvPicPr>
              <p:cNvPr id="12" name="Picture 1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291216" y="957458"/>
                <a:ext cx="2660531" cy="1497878"/>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black">
              <a:xfrm>
                <a:off x="4716523" y="1478381"/>
                <a:ext cx="1699368" cy="212974"/>
              </a:xfrm>
              <a:prstGeom prst="rect">
                <a:avLst/>
              </a:prstGeom>
            </p:spPr>
          </p:pic>
        </p:grpSp>
        <p:pic>
          <p:nvPicPr>
            <p:cNvPr id="11" name="Picture 10" descr="http://www.outsystems.com/forgeCore/_image.aspx/A28atdGCIn2i_ZW11S_0KWgJm3iqRyfU-Q==/Oracle%20DB.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90867" y="2984388"/>
              <a:ext cx="203442" cy="20344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4" name="Triangle 80"/>
          <p:cNvSpPr/>
          <p:nvPr/>
        </p:nvSpPr>
        <p:spPr>
          <a:xfrm rot="5400000">
            <a:off x="5566888" y="3390464"/>
            <a:ext cx="1017992" cy="879425"/>
          </a:xfrm>
          <a:prstGeom prst="triangle">
            <a:avLst/>
          </a:prstGeom>
          <a:solidFill>
            <a:srgbClr val="8EADB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15" name="Group 14"/>
          <p:cNvGrpSpPr/>
          <p:nvPr/>
        </p:nvGrpSpPr>
        <p:grpSpPr>
          <a:xfrm>
            <a:off x="2375451" y="1416434"/>
            <a:ext cx="7680630" cy="815918"/>
            <a:chOff x="2375451" y="1416434"/>
            <a:chExt cx="7680630" cy="815918"/>
          </a:xfrm>
        </p:grpSpPr>
        <p:sp>
          <p:nvSpPr>
            <p:cNvPr id="16" name="TextBox 15"/>
            <p:cNvSpPr txBox="1"/>
            <p:nvPr/>
          </p:nvSpPr>
          <p:spPr>
            <a:xfrm>
              <a:off x="2903294" y="1672924"/>
              <a:ext cx="1548420" cy="538157"/>
            </a:xfrm>
            <a:prstGeom prst="rect">
              <a:avLst/>
            </a:prstGeom>
            <a:noFill/>
          </p:spPr>
          <p:txBody>
            <a:bodyPr wrap="square" lIns="0" tIns="0" rIns="0" bIns="0" rtlCol="0">
              <a:noAutofit/>
            </a:bodyPr>
            <a:lstStyle/>
            <a:p>
              <a:pPr algn="ctr">
                <a:lnSpc>
                  <a:spcPct val="90000"/>
                </a:lnSpc>
                <a:defRPr/>
              </a:pPr>
              <a:r>
                <a:rPr lang="en-US" kern="0" dirty="0" smtClean="0">
                  <a:solidFill>
                    <a:srgbClr val="FFFFFF"/>
                  </a:solidFill>
                </a:rPr>
                <a:t>DBAs &amp;</a:t>
              </a:r>
              <a:br>
                <a:rPr lang="en-US" kern="0" dirty="0" smtClean="0">
                  <a:solidFill>
                    <a:srgbClr val="FFFFFF"/>
                  </a:solidFill>
                </a:rPr>
              </a:br>
              <a:r>
                <a:rPr lang="en-US" kern="0" dirty="0" smtClean="0">
                  <a:solidFill>
                    <a:srgbClr val="FFFFFF"/>
                  </a:solidFill>
                </a:rPr>
                <a:t>Architects</a:t>
              </a:r>
            </a:p>
          </p:txBody>
        </p:sp>
        <p:sp>
          <p:nvSpPr>
            <p:cNvPr id="17" name="TextBox 16"/>
            <p:cNvSpPr txBox="1"/>
            <p:nvPr/>
          </p:nvSpPr>
          <p:spPr>
            <a:xfrm>
              <a:off x="5741392" y="1687493"/>
              <a:ext cx="1818289" cy="538157"/>
            </a:xfrm>
            <a:prstGeom prst="rect">
              <a:avLst/>
            </a:prstGeom>
            <a:noFill/>
          </p:spPr>
          <p:txBody>
            <a:bodyPr wrap="square" lIns="0" tIns="0" rIns="0" bIns="0" rtlCol="0">
              <a:noAutofit/>
            </a:bodyPr>
            <a:lstStyle/>
            <a:p>
              <a:pPr algn="ctr">
                <a:lnSpc>
                  <a:spcPct val="90000"/>
                </a:lnSpc>
                <a:defRPr/>
              </a:pPr>
              <a:r>
                <a:rPr lang="en-US" kern="0" dirty="0" smtClean="0">
                  <a:solidFill>
                    <a:srgbClr val="FFFFFF"/>
                  </a:solidFill>
                </a:rPr>
                <a:t>ETL </a:t>
              </a:r>
              <a:br>
                <a:rPr lang="en-US" kern="0" dirty="0" smtClean="0">
                  <a:solidFill>
                    <a:srgbClr val="FFFFFF"/>
                  </a:solidFill>
                </a:rPr>
              </a:br>
              <a:r>
                <a:rPr lang="en-US" kern="0" dirty="0" smtClean="0">
                  <a:solidFill>
                    <a:srgbClr val="FFFFFF"/>
                  </a:solidFill>
                </a:rPr>
                <a:t>Developers </a:t>
              </a:r>
            </a:p>
          </p:txBody>
        </p:sp>
        <p:sp>
          <p:nvSpPr>
            <p:cNvPr id="18" name="TextBox 17"/>
            <p:cNvSpPr txBox="1"/>
            <p:nvPr/>
          </p:nvSpPr>
          <p:spPr>
            <a:xfrm>
              <a:off x="8578185" y="1694195"/>
              <a:ext cx="1393874" cy="538157"/>
            </a:xfrm>
            <a:prstGeom prst="rect">
              <a:avLst/>
            </a:prstGeom>
            <a:noFill/>
          </p:spPr>
          <p:txBody>
            <a:bodyPr wrap="square" lIns="0" tIns="0" rIns="0" bIns="0" rtlCol="0">
              <a:noAutofit/>
            </a:bodyPr>
            <a:lstStyle/>
            <a:p>
              <a:pPr algn="ctr">
                <a:lnSpc>
                  <a:spcPct val="90000"/>
                </a:lnSpc>
                <a:defRPr/>
              </a:pPr>
              <a:r>
                <a:rPr lang="en-US" kern="0" dirty="0" smtClean="0">
                  <a:solidFill>
                    <a:srgbClr val="FFFFFF"/>
                  </a:solidFill>
                </a:rPr>
                <a:t>Data </a:t>
              </a:r>
            </a:p>
            <a:p>
              <a:pPr algn="ctr">
                <a:lnSpc>
                  <a:spcPct val="90000"/>
                </a:lnSpc>
                <a:defRPr/>
              </a:pPr>
              <a:r>
                <a:rPr lang="en-US" kern="0" dirty="0" smtClean="0">
                  <a:solidFill>
                    <a:srgbClr val="FFFFFF"/>
                  </a:solidFill>
                </a:rPr>
                <a:t>Engineer</a:t>
              </a:r>
            </a:p>
          </p:txBody>
        </p:sp>
        <p:sp>
          <p:nvSpPr>
            <p:cNvPr id="19" name="Rounded Rectangle 18"/>
            <p:cNvSpPr/>
            <p:nvPr/>
          </p:nvSpPr>
          <p:spPr bwMode="gray">
            <a:xfrm>
              <a:off x="5275749" y="1416434"/>
              <a:ext cx="2658446" cy="297114"/>
            </a:xfrm>
            <a:prstGeom prst="roundRect">
              <a:avLst>
                <a:gd name="adj" fmla="val 5162"/>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600" kern="0" dirty="0" smtClean="0">
                  <a:solidFill>
                    <a:srgbClr val="FF8D14"/>
                  </a:solidFill>
                </a:rPr>
                <a:t>Role-based User Experience</a:t>
              </a:r>
            </a:p>
          </p:txBody>
        </p:sp>
        <p:grpSp>
          <p:nvGrpSpPr>
            <p:cNvPr id="20" name="Group 19"/>
            <p:cNvGrpSpPr/>
            <p:nvPr/>
          </p:nvGrpSpPr>
          <p:grpSpPr>
            <a:xfrm>
              <a:off x="2375451" y="1416434"/>
              <a:ext cx="7680630" cy="677577"/>
              <a:chOff x="2375451" y="1416434"/>
              <a:chExt cx="7680630" cy="677577"/>
            </a:xfrm>
          </p:grpSpPr>
          <p:cxnSp>
            <p:nvCxnSpPr>
              <p:cNvPr id="21" name="Straight Arrow Connector 20"/>
              <p:cNvCxnSpPr/>
              <p:nvPr/>
            </p:nvCxnSpPr>
            <p:spPr>
              <a:xfrm>
                <a:off x="8182708" y="1572319"/>
                <a:ext cx="1873373" cy="0"/>
              </a:xfrm>
              <a:prstGeom prst="straightConnector1">
                <a:avLst/>
              </a:prstGeom>
              <a:noFill/>
              <a:ln w="19050" cap="flat" cmpd="sng" algn="ctr">
                <a:solidFill>
                  <a:srgbClr val="8EADBF"/>
                </a:solidFill>
                <a:prstDash val="solid"/>
                <a:miter lim="800000"/>
                <a:tailEnd type="triangle"/>
              </a:ln>
              <a:effectLst/>
            </p:spPr>
          </p:cxnSp>
          <p:cxnSp>
            <p:nvCxnSpPr>
              <p:cNvPr id="22" name="Straight Arrow Connector 21"/>
              <p:cNvCxnSpPr/>
              <p:nvPr/>
            </p:nvCxnSpPr>
            <p:spPr>
              <a:xfrm flipH="1">
                <a:off x="2375451" y="1572319"/>
                <a:ext cx="2449714" cy="0"/>
              </a:xfrm>
              <a:prstGeom prst="straightConnector1">
                <a:avLst/>
              </a:prstGeom>
              <a:noFill/>
              <a:ln w="19050" cap="flat" cmpd="sng" algn="ctr">
                <a:solidFill>
                  <a:srgbClr val="8EADBF"/>
                </a:solidFill>
                <a:prstDash val="solid"/>
                <a:miter lim="800000"/>
                <a:tailEnd type="triangle"/>
              </a:ln>
              <a:effectLst/>
            </p:spPr>
          </p:cxnSp>
          <p:cxnSp>
            <p:nvCxnSpPr>
              <p:cNvPr id="23" name="Straight Connector 22"/>
              <p:cNvCxnSpPr/>
              <p:nvPr/>
            </p:nvCxnSpPr>
            <p:spPr>
              <a:xfrm>
                <a:off x="2375451" y="1416434"/>
                <a:ext cx="0" cy="640080"/>
              </a:xfrm>
              <a:prstGeom prst="line">
                <a:avLst/>
              </a:prstGeom>
              <a:noFill/>
              <a:ln w="6350" cap="flat" cmpd="sng" algn="ctr">
                <a:solidFill>
                  <a:srgbClr val="8EADBF"/>
                </a:solidFill>
                <a:prstDash val="solid"/>
                <a:miter lim="800000"/>
                <a:tailEnd type="none"/>
              </a:ln>
              <a:effectLst/>
            </p:spPr>
          </p:cxnSp>
          <p:cxnSp>
            <p:nvCxnSpPr>
              <p:cNvPr id="24" name="Straight Connector 23"/>
              <p:cNvCxnSpPr/>
              <p:nvPr/>
            </p:nvCxnSpPr>
            <p:spPr>
              <a:xfrm>
                <a:off x="10056081" y="1453931"/>
                <a:ext cx="0" cy="640080"/>
              </a:xfrm>
              <a:prstGeom prst="line">
                <a:avLst/>
              </a:prstGeom>
              <a:noFill/>
              <a:ln w="6350" cap="flat" cmpd="sng" algn="ctr">
                <a:solidFill>
                  <a:srgbClr val="8EADBF"/>
                </a:solidFill>
                <a:prstDash val="solid"/>
                <a:miter lim="800000"/>
                <a:tailEnd type="none"/>
              </a:ln>
              <a:effectLst/>
            </p:spPr>
          </p:cxnSp>
        </p:grpSp>
      </p:grpSp>
      <p:grpSp>
        <p:nvGrpSpPr>
          <p:cNvPr id="25" name="Group 24"/>
          <p:cNvGrpSpPr/>
          <p:nvPr/>
        </p:nvGrpSpPr>
        <p:grpSpPr>
          <a:xfrm>
            <a:off x="1048909" y="2188624"/>
            <a:ext cx="1343025" cy="3518478"/>
            <a:chOff x="10093940" y="2173632"/>
            <a:chExt cx="1343025" cy="3518478"/>
          </a:xfrm>
        </p:grpSpPr>
        <p:sp>
          <p:nvSpPr>
            <p:cNvPr id="26" name="Rounded Rectangle 25"/>
            <p:cNvSpPr/>
            <p:nvPr/>
          </p:nvSpPr>
          <p:spPr bwMode="gray">
            <a:xfrm>
              <a:off x="10142160" y="2177138"/>
              <a:ext cx="1203488" cy="3442537"/>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smtClean="0">
                <a:solidFill>
                  <a:srgbClr val="FFFFFF"/>
                </a:solidFill>
              </a:endParaRPr>
            </a:p>
          </p:txBody>
        </p:sp>
        <p:sp>
          <p:nvSpPr>
            <p:cNvPr id="27" name="Freeform 9"/>
            <p:cNvSpPr>
              <a:spLocks noChangeAspect="1" noEditPoints="1"/>
            </p:cNvSpPr>
            <p:nvPr/>
          </p:nvSpPr>
          <p:spPr bwMode="gray">
            <a:xfrm>
              <a:off x="10549619" y="5010477"/>
              <a:ext cx="405518" cy="42942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smtClean="0">
                <a:solidFill>
                  <a:srgbClr val="FFFFFF"/>
                </a:solidFill>
              </a:endParaRPr>
            </a:p>
          </p:txBody>
        </p:sp>
        <p:sp>
          <p:nvSpPr>
            <p:cNvPr id="28" name="Freeform 9"/>
            <p:cNvSpPr>
              <a:spLocks noChangeAspect="1" noEditPoints="1"/>
            </p:cNvSpPr>
            <p:nvPr/>
          </p:nvSpPr>
          <p:spPr bwMode="gray">
            <a:xfrm>
              <a:off x="10269630" y="3357733"/>
              <a:ext cx="299447" cy="317102"/>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smtClean="0">
                <a:solidFill>
                  <a:srgbClr val="FFFFFF"/>
                </a:solidFill>
              </a:endParaRPr>
            </a:p>
          </p:txBody>
        </p:sp>
        <p:sp>
          <p:nvSpPr>
            <p:cNvPr id="29" name="Freeform 2"/>
            <p:cNvSpPr>
              <a:spLocks noChangeAspect="1" noChangeArrowheads="1"/>
            </p:cNvSpPr>
            <p:nvPr/>
          </p:nvSpPr>
          <p:spPr bwMode="gray">
            <a:xfrm>
              <a:off x="10789545" y="3378737"/>
              <a:ext cx="394730" cy="227788"/>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smtClean="0">
                <a:solidFill>
                  <a:srgbClr val="5F5F5F"/>
                </a:solidFill>
              </a:endParaRPr>
            </a:p>
          </p:txBody>
        </p:sp>
        <p:sp>
          <p:nvSpPr>
            <p:cNvPr id="30" name="TextBox 29"/>
            <p:cNvSpPr txBox="1"/>
            <p:nvPr/>
          </p:nvSpPr>
          <p:spPr>
            <a:xfrm>
              <a:off x="10313930" y="3682400"/>
              <a:ext cx="914400" cy="248478"/>
            </a:xfrm>
            <a:prstGeom prst="rect">
              <a:avLst/>
            </a:prstGeom>
            <a:noFill/>
          </p:spPr>
          <p:txBody>
            <a:bodyPr wrap="none" lIns="0" tIns="0" rIns="0" bIns="0" rtlCol="0">
              <a:noAutofit/>
            </a:bodyPr>
            <a:lstStyle/>
            <a:p>
              <a:pPr algn="ctr">
                <a:lnSpc>
                  <a:spcPct val="90000"/>
                </a:lnSpc>
                <a:defRPr/>
              </a:pPr>
              <a:r>
                <a:rPr lang="en-US" sz="1200" kern="0" dirty="0" smtClean="0">
                  <a:solidFill>
                    <a:srgbClr val="FFFFFF"/>
                  </a:solidFill>
                </a:rPr>
                <a:t>Hybrid</a:t>
              </a:r>
            </a:p>
          </p:txBody>
        </p:sp>
        <p:sp>
          <p:nvSpPr>
            <p:cNvPr id="31" name="TextBox 30"/>
            <p:cNvSpPr txBox="1"/>
            <p:nvPr/>
          </p:nvSpPr>
          <p:spPr>
            <a:xfrm>
              <a:off x="10355876" y="3037642"/>
              <a:ext cx="708359" cy="248478"/>
            </a:xfrm>
            <a:prstGeom prst="rect">
              <a:avLst/>
            </a:prstGeom>
            <a:noFill/>
          </p:spPr>
          <p:txBody>
            <a:bodyPr wrap="none" lIns="0" tIns="0" rIns="0" bIns="0" rtlCol="0">
              <a:noAutofit/>
            </a:bodyPr>
            <a:lstStyle/>
            <a:p>
              <a:pPr algn="ctr">
                <a:lnSpc>
                  <a:spcPct val="90000"/>
                </a:lnSpc>
                <a:defRPr/>
              </a:pPr>
              <a:r>
                <a:rPr lang="en-US" sz="1200" kern="0" dirty="0" smtClean="0">
                  <a:solidFill>
                    <a:srgbClr val="FFFFFF"/>
                  </a:solidFill>
                </a:rPr>
                <a:t>Cloud</a:t>
              </a:r>
            </a:p>
          </p:txBody>
        </p:sp>
        <p:sp>
          <p:nvSpPr>
            <p:cNvPr id="32" name="TextBox 31"/>
            <p:cNvSpPr txBox="1"/>
            <p:nvPr/>
          </p:nvSpPr>
          <p:spPr>
            <a:xfrm>
              <a:off x="10269030" y="4536575"/>
              <a:ext cx="914400" cy="391625"/>
            </a:xfrm>
            <a:prstGeom prst="rect">
              <a:avLst/>
            </a:prstGeom>
            <a:noFill/>
          </p:spPr>
          <p:txBody>
            <a:bodyPr wrap="none" lIns="0" tIns="0" rIns="0" bIns="0" rtlCol="0">
              <a:noAutofit/>
            </a:bodyPr>
            <a:lstStyle/>
            <a:p>
              <a:pPr algn="ctr">
                <a:lnSpc>
                  <a:spcPct val="90000"/>
                </a:lnSpc>
                <a:defRPr/>
              </a:pPr>
              <a:r>
                <a:rPr lang="en-US" sz="1200" kern="0" dirty="0" smtClean="0">
                  <a:solidFill>
                    <a:srgbClr val="FFFFFF"/>
                  </a:solidFill>
                </a:rPr>
                <a:t>Cloud at </a:t>
              </a:r>
              <a:br>
                <a:rPr lang="en-US" sz="1200" kern="0" dirty="0" smtClean="0">
                  <a:solidFill>
                    <a:srgbClr val="FFFFFF"/>
                  </a:solidFill>
                </a:rPr>
              </a:br>
              <a:r>
                <a:rPr lang="en-US" sz="1200" kern="0" dirty="0" smtClean="0">
                  <a:solidFill>
                    <a:srgbClr val="FFFFFF"/>
                  </a:solidFill>
                </a:rPr>
                <a:t>Customer</a:t>
              </a:r>
            </a:p>
          </p:txBody>
        </p:sp>
        <p:sp>
          <p:nvSpPr>
            <p:cNvPr id="33" name="TextBox 32"/>
            <p:cNvSpPr txBox="1"/>
            <p:nvPr/>
          </p:nvSpPr>
          <p:spPr>
            <a:xfrm>
              <a:off x="10234856" y="5443632"/>
              <a:ext cx="1121473" cy="248478"/>
            </a:xfrm>
            <a:prstGeom prst="rect">
              <a:avLst/>
            </a:prstGeom>
            <a:noFill/>
          </p:spPr>
          <p:txBody>
            <a:bodyPr wrap="none" lIns="0" tIns="0" rIns="0" bIns="0" rtlCol="0">
              <a:noAutofit/>
            </a:bodyPr>
            <a:lstStyle/>
            <a:p>
              <a:pPr algn="ctr">
                <a:lnSpc>
                  <a:spcPct val="90000"/>
                </a:lnSpc>
                <a:defRPr/>
              </a:pPr>
              <a:r>
                <a:rPr lang="en-US" sz="1200" kern="0" dirty="0" smtClean="0">
                  <a:solidFill>
                    <a:srgbClr val="FFFFFF"/>
                  </a:solidFill>
                </a:rPr>
                <a:t>On-premises</a:t>
              </a:r>
            </a:p>
          </p:txBody>
        </p:sp>
        <p:sp>
          <p:nvSpPr>
            <p:cNvPr id="34" name="TextBox 33"/>
            <p:cNvSpPr txBox="1"/>
            <p:nvPr/>
          </p:nvSpPr>
          <p:spPr>
            <a:xfrm>
              <a:off x="10454238" y="3370350"/>
              <a:ext cx="491639" cy="248478"/>
            </a:xfrm>
            <a:prstGeom prst="rect">
              <a:avLst/>
            </a:prstGeom>
            <a:noFill/>
          </p:spPr>
          <p:txBody>
            <a:bodyPr wrap="none" lIns="0" tIns="0" rIns="0" bIns="0" rtlCol="0">
              <a:noAutofit/>
            </a:bodyPr>
            <a:lstStyle/>
            <a:p>
              <a:pPr algn="ctr">
                <a:lnSpc>
                  <a:spcPct val="90000"/>
                </a:lnSpc>
                <a:defRPr/>
              </a:pPr>
              <a:r>
                <a:rPr lang="en-US" sz="2000" kern="0" dirty="0" smtClean="0">
                  <a:solidFill>
                    <a:srgbClr val="FFFFFF"/>
                  </a:solidFill>
                </a:rPr>
                <a:t>+</a:t>
              </a:r>
            </a:p>
          </p:txBody>
        </p:sp>
        <p:grpSp>
          <p:nvGrpSpPr>
            <p:cNvPr id="35" name="Group 34"/>
            <p:cNvGrpSpPr>
              <a:grpSpLocks noChangeAspect="1"/>
            </p:cNvGrpSpPr>
            <p:nvPr/>
          </p:nvGrpSpPr>
          <p:grpSpPr>
            <a:xfrm>
              <a:off x="10509239" y="4083931"/>
              <a:ext cx="488898" cy="432904"/>
              <a:chOff x="10509238" y="3884211"/>
              <a:chExt cx="572707" cy="507114"/>
            </a:xfrm>
          </p:grpSpPr>
          <p:sp>
            <p:nvSpPr>
              <p:cNvPr id="38" name="Freeform 9"/>
              <p:cNvSpPr>
                <a:spLocks noChangeAspect="1" noEditPoints="1"/>
              </p:cNvSpPr>
              <p:nvPr/>
            </p:nvSpPr>
            <p:spPr bwMode="gray">
              <a:xfrm>
                <a:off x="10531689" y="3884211"/>
                <a:ext cx="478881" cy="507114"/>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smtClean="0">
                  <a:solidFill>
                    <a:srgbClr val="FFFFFF"/>
                  </a:solidFill>
                </a:endParaRPr>
              </a:p>
            </p:txBody>
          </p:sp>
          <p:grpSp>
            <p:nvGrpSpPr>
              <p:cNvPr id="39" name="Group 38"/>
              <p:cNvGrpSpPr/>
              <p:nvPr/>
            </p:nvGrpSpPr>
            <p:grpSpPr>
              <a:xfrm>
                <a:off x="10509238" y="3987083"/>
                <a:ext cx="572707" cy="350433"/>
                <a:chOff x="10516241" y="3640833"/>
                <a:chExt cx="572707" cy="350433"/>
              </a:xfrm>
            </p:grpSpPr>
            <p:pic>
              <p:nvPicPr>
                <p:cNvPr id="40" name="Picture 39"/>
                <p:cNvPicPr>
                  <a:picLocks noChangeAspect="1"/>
                </p:cNvPicPr>
                <p:nvPr/>
              </p:nvPicPr>
              <p:blipFill>
                <a:blip r:embed="rId5" cstate="hqprint">
                  <a:duotone>
                    <a:srgbClr val="007395">
                      <a:shade val="45000"/>
                      <a:satMod val="135000"/>
                    </a:srgbClr>
                    <a:prstClr val="white"/>
                  </a:duotone>
                  <a:extLst>
                    <a:ext uri="{28A0092B-C50C-407E-A947-70E740481C1C}">
                      <a14:useLocalDpi xmlns:a14="http://schemas.microsoft.com/office/drawing/2010/main"/>
                    </a:ext>
                  </a:extLst>
                </a:blip>
                <a:stretch>
                  <a:fillRect/>
                </a:stretch>
              </p:blipFill>
              <p:spPr>
                <a:xfrm>
                  <a:off x="10539581" y="3677925"/>
                  <a:ext cx="543017" cy="313341"/>
                </a:xfrm>
                <a:prstGeom prst="rect">
                  <a:avLst/>
                </a:prstGeom>
              </p:spPr>
            </p:pic>
            <p:sp>
              <p:nvSpPr>
                <p:cNvPr id="41" name="Freeform 2"/>
                <p:cNvSpPr>
                  <a:spLocks noChangeAspect="1" noChangeArrowheads="1"/>
                </p:cNvSpPr>
                <p:nvPr/>
              </p:nvSpPr>
              <p:spPr bwMode="gray">
                <a:xfrm>
                  <a:off x="10516241" y="3640833"/>
                  <a:ext cx="572707" cy="345734"/>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smtClean="0">
                    <a:solidFill>
                      <a:srgbClr val="5F5F5F"/>
                    </a:solidFill>
                  </a:endParaRPr>
                </a:p>
              </p:txBody>
            </p:sp>
          </p:grpSp>
        </p:grpSp>
        <p:sp>
          <p:nvSpPr>
            <p:cNvPr id="36" name="Freeform 2"/>
            <p:cNvSpPr>
              <a:spLocks noChangeAspect="1" noChangeArrowheads="1"/>
            </p:cNvSpPr>
            <p:nvPr/>
          </p:nvSpPr>
          <p:spPr bwMode="gray">
            <a:xfrm>
              <a:off x="10473378" y="2708782"/>
              <a:ext cx="488898" cy="282130"/>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smtClean="0">
                <a:solidFill>
                  <a:srgbClr val="5F5F5F"/>
                </a:solidFill>
              </a:endParaRPr>
            </a:p>
          </p:txBody>
        </p:sp>
        <p:sp>
          <p:nvSpPr>
            <p:cNvPr id="37" name="Rounded Rectangle 36"/>
            <p:cNvSpPr/>
            <p:nvPr/>
          </p:nvSpPr>
          <p:spPr bwMode="gray">
            <a:xfrm>
              <a:off x="10093940" y="2173632"/>
              <a:ext cx="1343025" cy="495943"/>
            </a:xfrm>
            <a:prstGeom prst="roundRect">
              <a:avLst>
                <a:gd name="adj" fmla="val 5162"/>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400" kern="0" dirty="0" smtClean="0">
                  <a:solidFill>
                    <a:srgbClr val="FF7700"/>
                  </a:solidFill>
                </a:rPr>
                <a:t>Deployment</a:t>
              </a:r>
              <a:br>
                <a:rPr lang="en-US" sz="1400" kern="0" dirty="0" smtClean="0">
                  <a:solidFill>
                    <a:srgbClr val="FF7700"/>
                  </a:solidFill>
                </a:rPr>
              </a:br>
              <a:r>
                <a:rPr lang="en-US" sz="1400" kern="0" dirty="0" smtClean="0">
                  <a:solidFill>
                    <a:srgbClr val="FF7700"/>
                  </a:solidFill>
                </a:rPr>
                <a:t>Flexibility</a:t>
              </a:r>
            </a:p>
          </p:txBody>
        </p:sp>
      </p:grpSp>
      <p:sp>
        <p:nvSpPr>
          <p:cNvPr id="42" name="Rectangle 41"/>
          <p:cNvSpPr/>
          <p:nvPr/>
        </p:nvSpPr>
        <p:spPr>
          <a:xfrm>
            <a:off x="5207927" y="1051429"/>
            <a:ext cx="2548455" cy="480131"/>
          </a:xfrm>
          <a:prstGeom prst="rect">
            <a:avLst/>
          </a:prstGeom>
        </p:spPr>
        <p:txBody>
          <a:bodyPr wrap="none">
            <a:spAutoFit/>
          </a:bodyPr>
          <a:lstStyle/>
          <a:p>
            <a:pPr algn="ctr">
              <a:lnSpc>
                <a:spcPct val="90000"/>
              </a:lnSpc>
              <a:defRPr/>
            </a:pPr>
            <a:r>
              <a:rPr lang="en-US" sz="2800" dirty="0" smtClean="0">
                <a:solidFill>
                  <a:srgbClr val="FFFFFF"/>
                </a:solidFill>
              </a:rPr>
              <a:t>Data Integration</a:t>
            </a:r>
            <a:endParaRPr lang="en-US" sz="2800" dirty="0">
              <a:solidFill>
                <a:srgbClr val="FFFFFF"/>
              </a:solidFill>
            </a:endParaRPr>
          </a:p>
        </p:txBody>
      </p:sp>
      <p:pic>
        <p:nvPicPr>
          <p:cNvPr id="43" name="Picture 42"/>
          <p:cNvPicPr>
            <a:picLocks noChangeAspect="1"/>
          </p:cNvPicPr>
          <p:nvPr/>
        </p:nvPicPr>
        <p:blipFill rotWithShape="1">
          <a:blip r:embed="rId6"/>
          <a:srcRect l="15936" t="-19524" r="3900" b="44456"/>
          <a:stretch/>
        </p:blipFill>
        <p:spPr>
          <a:xfrm>
            <a:off x="9378179" y="2728391"/>
            <a:ext cx="512064" cy="511195"/>
          </a:xfrm>
          <a:prstGeom prst="ellipse">
            <a:avLst/>
          </a:prstGeom>
          <a:solidFill>
            <a:schemeClr val="bg1"/>
          </a:solidFill>
          <a:ln w="57150" cmpd="sng">
            <a:solidFill>
              <a:srgbClr val="FFFFFF"/>
            </a:solidFill>
          </a:ln>
          <a:effectLst>
            <a:outerShdw blurRad="50800" dist="38100" dir="2700000" algn="tl" rotWithShape="0">
              <a:prstClr val="black">
                <a:alpha val="40000"/>
              </a:prstClr>
            </a:outerShdw>
          </a:effectLst>
        </p:spPr>
      </p:pic>
      <p:sp>
        <p:nvSpPr>
          <p:cNvPr id="44" name="TextBox 43"/>
          <p:cNvSpPr txBox="1"/>
          <p:nvPr/>
        </p:nvSpPr>
        <p:spPr>
          <a:xfrm>
            <a:off x="9301344" y="2282279"/>
            <a:ext cx="556007" cy="474222"/>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Data</a:t>
            </a:r>
            <a:br>
              <a:rPr lang="en-US" sz="1400" kern="0" dirty="0" smtClean="0">
                <a:solidFill>
                  <a:srgbClr val="FFFFFF"/>
                </a:solidFill>
              </a:rPr>
            </a:br>
            <a:r>
              <a:rPr lang="en-US" sz="1400" kern="0" dirty="0" smtClean="0">
                <a:solidFill>
                  <a:srgbClr val="FFFFFF"/>
                </a:solidFill>
              </a:rPr>
              <a:t> Lakes </a:t>
            </a:r>
          </a:p>
        </p:txBody>
      </p:sp>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7755" y="4531186"/>
            <a:ext cx="512064" cy="512064"/>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sp>
        <p:nvSpPr>
          <p:cNvPr id="46" name="TextBox 45"/>
          <p:cNvSpPr txBox="1"/>
          <p:nvPr/>
        </p:nvSpPr>
        <p:spPr>
          <a:xfrm>
            <a:off x="9055721" y="5107597"/>
            <a:ext cx="1002855" cy="449235"/>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Data</a:t>
            </a:r>
            <a:br>
              <a:rPr lang="en-US" sz="1400" kern="0" dirty="0" smtClean="0">
                <a:solidFill>
                  <a:srgbClr val="FFFFFF"/>
                </a:solidFill>
              </a:rPr>
            </a:br>
            <a:r>
              <a:rPr lang="en-US" sz="1400" kern="0" dirty="0" smtClean="0">
                <a:solidFill>
                  <a:srgbClr val="FFFFFF"/>
                </a:solidFill>
              </a:rPr>
              <a:t> Warehouses</a:t>
            </a:r>
          </a:p>
        </p:txBody>
      </p:sp>
      <p:pic>
        <p:nvPicPr>
          <p:cNvPr id="47" name="Picture 4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391500" y="2282430"/>
            <a:ext cx="512064" cy="512064"/>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sp>
        <p:nvSpPr>
          <p:cNvPr id="48" name="Rectangle 47"/>
          <p:cNvSpPr/>
          <p:nvPr/>
        </p:nvSpPr>
        <p:spPr>
          <a:xfrm>
            <a:off x="2312603" y="3545734"/>
            <a:ext cx="2901009" cy="480131"/>
          </a:xfrm>
          <a:prstGeom prst="rect">
            <a:avLst/>
          </a:prstGeom>
        </p:spPr>
        <p:txBody>
          <a:bodyPr wrap="square">
            <a:spAutoFit/>
          </a:bodyPr>
          <a:lstStyle/>
          <a:p>
            <a:pPr algn="ctr">
              <a:lnSpc>
                <a:spcPct val="90000"/>
              </a:lnSpc>
              <a:defRPr/>
            </a:pPr>
            <a:r>
              <a:rPr lang="en-US" sz="2800" dirty="0" smtClean="0">
                <a:solidFill>
                  <a:srgbClr val="FFFFFF"/>
                </a:solidFill>
              </a:rPr>
              <a:t>ELT &amp; Bulk Data</a:t>
            </a:r>
            <a:endParaRPr lang="en-US" sz="2800" dirty="0">
              <a:solidFill>
                <a:srgbClr val="FFFFFF"/>
              </a:solidFill>
            </a:endParaRPr>
          </a:p>
        </p:txBody>
      </p:sp>
      <p:sp>
        <p:nvSpPr>
          <p:cNvPr id="49" name="Rectangle 48"/>
          <p:cNvSpPr/>
          <p:nvPr/>
        </p:nvSpPr>
        <p:spPr>
          <a:xfrm>
            <a:off x="2273851" y="2566241"/>
            <a:ext cx="4054909" cy="480131"/>
          </a:xfrm>
          <a:prstGeom prst="rect">
            <a:avLst/>
          </a:prstGeom>
        </p:spPr>
        <p:txBody>
          <a:bodyPr wrap="square">
            <a:spAutoFit/>
          </a:bodyPr>
          <a:lstStyle/>
          <a:p>
            <a:pPr algn="ctr">
              <a:lnSpc>
                <a:spcPct val="90000"/>
              </a:lnSpc>
              <a:defRPr/>
            </a:pPr>
            <a:r>
              <a:rPr lang="en-US" sz="2800" dirty="0" smtClean="0">
                <a:solidFill>
                  <a:srgbClr val="FFFFFF"/>
                </a:solidFill>
              </a:rPr>
              <a:t>Streaming &amp; Replication</a:t>
            </a:r>
            <a:endParaRPr lang="en-US" sz="2800" dirty="0">
              <a:solidFill>
                <a:srgbClr val="FFFFFF"/>
              </a:solidFill>
            </a:endParaRPr>
          </a:p>
        </p:txBody>
      </p:sp>
      <p:sp>
        <p:nvSpPr>
          <p:cNvPr id="50" name="Rectangle 49"/>
          <p:cNvSpPr/>
          <p:nvPr/>
        </p:nvSpPr>
        <p:spPr>
          <a:xfrm>
            <a:off x="2481406" y="4674280"/>
            <a:ext cx="2919120" cy="480131"/>
          </a:xfrm>
          <a:prstGeom prst="rect">
            <a:avLst/>
          </a:prstGeom>
        </p:spPr>
        <p:txBody>
          <a:bodyPr wrap="square">
            <a:spAutoFit/>
          </a:bodyPr>
          <a:lstStyle/>
          <a:p>
            <a:pPr algn="ctr">
              <a:lnSpc>
                <a:spcPct val="90000"/>
              </a:lnSpc>
              <a:defRPr/>
            </a:pPr>
            <a:r>
              <a:rPr lang="en-US" sz="2800" dirty="0" smtClean="0">
                <a:solidFill>
                  <a:srgbClr val="FFFFFF"/>
                </a:solidFill>
              </a:rPr>
              <a:t>Data Quality</a:t>
            </a:r>
            <a:endParaRPr lang="en-US" sz="2800" dirty="0">
              <a:solidFill>
                <a:srgbClr val="FFFFFF"/>
              </a:solidFill>
            </a:endParaRPr>
          </a:p>
        </p:txBody>
      </p:sp>
      <p:pic>
        <p:nvPicPr>
          <p:cNvPr id="51" name="Picture 50"/>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912398" y="3995618"/>
            <a:ext cx="512064" cy="512063"/>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sp>
        <p:nvSpPr>
          <p:cNvPr id="52" name="TextBox 51"/>
          <p:cNvSpPr txBox="1"/>
          <p:nvPr/>
        </p:nvSpPr>
        <p:spPr>
          <a:xfrm>
            <a:off x="6723755" y="4078279"/>
            <a:ext cx="899193" cy="512064"/>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Any</a:t>
            </a:r>
            <a:br>
              <a:rPr lang="en-US" sz="1400" kern="0" dirty="0" smtClean="0">
                <a:solidFill>
                  <a:srgbClr val="FFFFFF"/>
                </a:solidFill>
              </a:rPr>
            </a:br>
            <a:r>
              <a:rPr lang="en-US" sz="1400" kern="0" dirty="0" smtClean="0">
                <a:solidFill>
                  <a:srgbClr val="FFFFFF"/>
                </a:solidFill>
              </a:rPr>
              <a:t>Application</a:t>
            </a:r>
          </a:p>
        </p:txBody>
      </p:sp>
      <p:sp>
        <p:nvSpPr>
          <p:cNvPr id="53" name="TextBox 52"/>
          <p:cNvSpPr txBox="1"/>
          <p:nvPr/>
        </p:nvSpPr>
        <p:spPr>
          <a:xfrm>
            <a:off x="7299914" y="4898732"/>
            <a:ext cx="899193" cy="472141"/>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Any</a:t>
            </a:r>
            <a:br>
              <a:rPr lang="en-US" sz="1400" kern="0" dirty="0" smtClean="0">
                <a:solidFill>
                  <a:srgbClr val="FFFFFF"/>
                </a:solidFill>
              </a:rPr>
            </a:br>
            <a:r>
              <a:rPr lang="en-US" sz="1400" kern="0" dirty="0" smtClean="0">
                <a:solidFill>
                  <a:srgbClr val="FFFFFF"/>
                </a:solidFill>
              </a:rPr>
              <a:t>Database</a:t>
            </a:r>
          </a:p>
        </p:txBody>
      </p:sp>
      <p:sp>
        <p:nvSpPr>
          <p:cNvPr id="54" name="TextBox 53"/>
          <p:cNvSpPr txBox="1"/>
          <p:nvPr/>
        </p:nvSpPr>
        <p:spPr>
          <a:xfrm>
            <a:off x="7415472" y="2312110"/>
            <a:ext cx="899193" cy="472141"/>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Any</a:t>
            </a:r>
            <a:br>
              <a:rPr lang="en-US" sz="1400" kern="0" dirty="0" smtClean="0">
                <a:solidFill>
                  <a:srgbClr val="FFFFFF"/>
                </a:solidFill>
              </a:rPr>
            </a:br>
            <a:r>
              <a:rPr lang="en-US" sz="1400" kern="0" dirty="0" smtClean="0">
                <a:solidFill>
                  <a:srgbClr val="FFFFFF"/>
                </a:solidFill>
              </a:rPr>
              <a:t>Streaming</a:t>
            </a:r>
          </a:p>
        </p:txBody>
      </p:sp>
      <p:grpSp>
        <p:nvGrpSpPr>
          <p:cNvPr id="55" name="Group 54"/>
          <p:cNvGrpSpPr/>
          <p:nvPr/>
        </p:nvGrpSpPr>
        <p:grpSpPr>
          <a:xfrm>
            <a:off x="8388568" y="4798905"/>
            <a:ext cx="512064" cy="512064"/>
            <a:chOff x="4604540" y="3629010"/>
            <a:chExt cx="512064" cy="512064"/>
          </a:xfrm>
        </p:grpSpPr>
        <p:pic>
          <p:nvPicPr>
            <p:cNvPr id="56" name="Picture 55"/>
            <p:cNvPicPr>
              <a:picLocks/>
            </p:cNvPicPr>
            <p:nvPr/>
          </p:nvPicPr>
          <p:blipFill rotWithShape="1">
            <a:blip r:embed="rId10" cstate="hq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l="2831" t="-34576" r="42" b="-36859"/>
            <a:stretch/>
          </p:blipFill>
          <p:spPr>
            <a:xfrm>
              <a:off x="4604540" y="3629010"/>
              <a:ext cx="512064" cy="512064"/>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pic>
          <p:nvPicPr>
            <p:cNvPr id="57" name="Picture 56" descr="corpdb-dark.png"/>
            <p:cNvPicPr>
              <a:picLocks noChangeAspect="1"/>
            </p:cNvPicPr>
            <p:nvPr/>
          </p:nvPicPr>
          <p:blipFill>
            <a:blip r:embed="rId12" cstate="print">
              <a:duotone>
                <a:schemeClr val="accent3">
                  <a:shade val="45000"/>
                  <a:satMod val="135000"/>
                </a:schemeClr>
                <a:prstClr val="white"/>
              </a:duotone>
            </a:blip>
            <a:stretch>
              <a:fillRect/>
            </a:stretch>
          </p:blipFill>
          <p:spPr>
            <a:xfrm>
              <a:off x="4781225" y="3855733"/>
              <a:ext cx="179810" cy="198411"/>
            </a:xfrm>
            <a:prstGeom prst="rect">
              <a:avLst/>
            </a:prstGeom>
          </p:spPr>
        </p:pic>
      </p:grpSp>
      <p:pic>
        <p:nvPicPr>
          <p:cNvPr id="58" name="Picture 57"/>
          <p:cNvPicPr>
            <a:picLocks noChangeAspect="1"/>
          </p:cNvPicPr>
          <p:nvPr/>
        </p:nvPicPr>
        <p:blipFill>
          <a:blip r:embed="rId10" cstate="hq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tretch>
            <a:fillRect/>
          </a:stretch>
        </p:blipFill>
        <p:spPr>
          <a:xfrm>
            <a:off x="7760474" y="3105059"/>
            <a:ext cx="853889" cy="512257"/>
          </a:xfrm>
          <a:prstGeom prst="rect">
            <a:avLst/>
          </a:prstGeom>
          <a:effectLst>
            <a:outerShdw blurRad="50800" dist="38100" dir="2700000" algn="tl" rotWithShape="0">
              <a:prstClr val="black">
                <a:alpha val="40000"/>
              </a:prstClr>
            </a:outerShdw>
          </a:effectLst>
        </p:spPr>
      </p:pic>
      <p:sp>
        <p:nvSpPr>
          <p:cNvPr id="59" name="TextBox 58"/>
          <p:cNvSpPr txBox="1"/>
          <p:nvPr/>
        </p:nvSpPr>
        <p:spPr>
          <a:xfrm>
            <a:off x="6847585" y="3272492"/>
            <a:ext cx="860307" cy="312054"/>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Any Cloud</a:t>
            </a:r>
          </a:p>
        </p:txBody>
      </p:sp>
      <p:grpSp>
        <p:nvGrpSpPr>
          <p:cNvPr id="60" name="Group 59"/>
          <p:cNvGrpSpPr/>
          <p:nvPr/>
        </p:nvGrpSpPr>
        <p:grpSpPr>
          <a:xfrm>
            <a:off x="6184575" y="2486893"/>
            <a:ext cx="933686" cy="642071"/>
            <a:chOff x="6184575" y="2486893"/>
            <a:chExt cx="933686" cy="642071"/>
          </a:xfrm>
        </p:grpSpPr>
        <p:grpSp>
          <p:nvGrpSpPr>
            <p:cNvPr id="61" name="Group 60"/>
            <p:cNvGrpSpPr/>
            <p:nvPr/>
          </p:nvGrpSpPr>
          <p:grpSpPr>
            <a:xfrm>
              <a:off x="6184575" y="2486893"/>
              <a:ext cx="933151" cy="330144"/>
              <a:chOff x="7139830" y="2671928"/>
              <a:chExt cx="933151" cy="330144"/>
            </a:xfrm>
          </p:grpSpPr>
          <p:cxnSp>
            <p:nvCxnSpPr>
              <p:cNvPr id="63" name="Straight Connector 62"/>
              <p:cNvCxnSpPr/>
              <p:nvPr/>
            </p:nvCxnSpPr>
            <p:spPr>
              <a:xfrm flipH="1">
                <a:off x="7139830" y="2671928"/>
                <a:ext cx="914400" cy="0"/>
              </a:xfrm>
              <a:prstGeom prst="line">
                <a:avLst/>
              </a:prstGeom>
              <a:noFill/>
              <a:ln w="28575" cap="flat" cmpd="sng" algn="ctr">
                <a:solidFill>
                  <a:srgbClr val="8EADBF"/>
                </a:solidFill>
                <a:prstDash val="solid"/>
                <a:miter lim="800000"/>
                <a:headEnd type="triangle" w="lg" len="med"/>
                <a:tailEnd type="none" w="lg" len="med"/>
              </a:ln>
              <a:effectLst/>
            </p:spPr>
          </p:cxnSp>
          <p:cxnSp>
            <p:nvCxnSpPr>
              <p:cNvPr id="64" name="Straight Connector 63"/>
              <p:cNvCxnSpPr/>
              <p:nvPr/>
            </p:nvCxnSpPr>
            <p:spPr>
              <a:xfrm flipH="1">
                <a:off x="7158581" y="3002072"/>
                <a:ext cx="914400" cy="0"/>
              </a:xfrm>
              <a:prstGeom prst="line">
                <a:avLst/>
              </a:prstGeom>
              <a:noFill/>
              <a:ln w="28575" cap="flat" cmpd="sng" algn="ctr">
                <a:solidFill>
                  <a:srgbClr val="8EADBF"/>
                </a:solidFill>
                <a:prstDash val="solid"/>
                <a:miter lim="800000"/>
                <a:headEnd type="triangle" w="lg" len="med"/>
                <a:tailEnd type="none" w="lg" len="med"/>
              </a:ln>
              <a:effectLst/>
            </p:spPr>
          </p:cxnSp>
        </p:grpSp>
        <p:cxnSp>
          <p:nvCxnSpPr>
            <p:cNvPr id="62" name="Straight Connector 61"/>
            <p:cNvCxnSpPr/>
            <p:nvPr/>
          </p:nvCxnSpPr>
          <p:spPr>
            <a:xfrm flipH="1">
              <a:off x="6203861" y="3128964"/>
              <a:ext cx="914400" cy="0"/>
            </a:xfrm>
            <a:prstGeom prst="line">
              <a:avLst/>
            </a:prstGeom>
            <a:noFill/>
            <a:ln w="28575" cap="flat" cmpd="sng" algn="ctr">
              <a:solidFill>
                <a:srgbClr val="8EADBF"/>
              </a:solidFill>
              <a:prstDash val="solid"/>
              <a:miter lim="800000"/>
              <a:headEnd type="triangle" w="lg" len="med"/>
              <a:tailEnd type="none" w="lg" len="med"/>
            </a:ln>
            <a:effectLst/>
          </p:spPr>
        </p:cxnSp>
      </p:grpSp>
      <p:grpSp>
        <p:nvGrpSpPr>
          <p:cNvPr id="65" name="Group 64"/>
          <p:cNvGrpSpPr/>
          <p:nvPr/>
        </p:nvGrpSpPr>
        <p:grpSpPr>
          <a:xfrm>
            <a:off x="10010954" y="2188624"/>
            <a:ext cx="1464064" cy="3431051"/>
            <a:chOff x="10010954" y="2188624"/>
            <a:chExt cx="1464064" cy="3431051"/>
          </a:xfrm>
        </p:grpSpPr>
        <p:grpSp>
          <p:nvGrpSpPr>
            <p:cNvPr id="66" name="Group 65"/>
            <p:cNvGrpSpPr/>
            <p:nvPr/>
          </p:nvGrpSpPr>
          <p:grpSpPr>
            <a:xfrm>
              <a:off x="10010954" y="2188624"/>
              <a:ext cx="1464064" cy="3431051"/>
              <a:chOff x="10010954" y="2188624"/>
              <a:chExt cx="1464064" cy="3431051"/>
            </a:xfrm>
          </p:grpSpPr>
          <p:sp>
            <p:nvSpPr>
              <p:cNvPr id="79" name="Rounded Rectangle 78"/>
              <p:cNvSpPr/>
              <p:nvPr/>
            </p:nvSpPr>
            <p:spPr bwMode="gray">
              <a:xfrm>
                <a:off x="10132916" y="2188624"/>
                <a:ext cx="1203488" cy="3431051"/>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smtClean="0">
                  <a:solidFill>
                    <a:srgbClr val="FFFFFF"/>
                  </a:solidFill>
                </a:endParaRPr>
              </a:p>
            </p:txBody>
          </p:sp>
          <p:sp>
            <p:nvSpPr>
              <p:cNvPr id="80" name="TextBox 79"/>
              <p:cNvSpPr txBox="1"/>
              <p:nvPr/>
            </p:nvSpPr>
            <p:spPr>
              <a:xfrm>
                <a:off x="10118929" y="3176873"/>
                <a:ext cx="1251371" cy="352058"/>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Data</a:t>
                </a:r>
                <a:br>
                  <a:rPr lang="en-US" sz="1400" kern="0" dirty="0" smtClean="0">
                    <a:solidFill>
                      <a:srgbClr val="FFFFFF"/>
                    </a:solidFill>
                  </a:rPr>
                </a:br>
                <a:r>
                  <a:rPr lang="en-US" sz="1400" kern="0" dirty="0" smtClean="0">
                    <a:solidFill>
                      <a:srgbClr val="FFFFFF"/>
                    </a:solidFill>
                  </a:rPr>
                  <a:t>Governance</a:t>
                </a:r>
              </a:p>
            </p:txBody>
          </p:sp>
          <p:sp>
            <p:nvSpPr>
              <p:cNvPr id="81" name="Rounded Rectangle 80"/>
              <p:cNvSpPr/>
              <p:nvPr/>
            </p:nvSpPr>
            <p:spPr bwMode="gray">
              <a:xfrm>
                <a:off x="10010954" y="2240190"/>
                <a:ext cx="1464064" cy="437983"/>
              </a:xfrm>
              <a:prstGeom prst="roundRect">
                <a:avLst>
                  <a:gd name="adj" fmla="val 5162"/>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400" kern="0" dirty="0" smtClean="0">
                    <a:solidFill>
                      <a:srgbClr val="FF8D14"/>
                    </a:solidFill>
                  </a:rPr>
                  <a:t>Governance</a:t>
                </a:r>
              </a:p>
            </p:txBody>
          </p:sp>
        </p:grpSp>
        <p:grpSp>
          <p:nvGrpSpPr>
            <p:cNvPr id="67" name="Group 66"/>
            <p:cNvGrpSpPr>
              <a:grpSpLocks noChangeAspect="1"/>
            </p:cNvGrpSpPr>
            <p:nvPr/>
          </p:nvGrpSpPr>
          <p:grpSpPr>
            <a:xfrm>
              <a:off x="10552937" y="3820475"/>
              <a:ext cx="363445" cy="465631"/>
              <a:chOff x="4147235" y="4932747"/>
              <a:chExt cx="1036952" cy="1328496"/>
            </a:xfrm>
          </p:grpSpPr>
          <p:grpSp>
            <p:nvGrpSpPr>
              <p:cNvPr id="68" name="Group 67"/>
              <p:cNvGrpSpPr/>
              <p:nvPr/>
            </p:nvGrpSpPr>
            <p:grpSpPr>
              <a:xfrm>
                <a:off x="4147235" y="4932747"/>
                <a:ext cx="1036952" cy="1328496"/>
                <a:chOff x="4147235" y="4932747"/>
                <a:chExt cx="1036952" cy="1328496"/>
              </a:xfrm>
              <a:solidFill>
                <a:srgbClr val="FFFFFF"/>
              </a:solidFill>
            </p:grpSpPr>
            <p:sp>
              <p:nvSpPr>
                <p:cNvPr id="77" name="Freeform 940"/>
                <p:cNvSpPr>
                  <a:spLocks noEditPoints="1"/>
                </p:cNvSpPr>
                <p:nvPr/>
              </p:nvSpPr>
              <p:spPr bwMode="gray">
                <a:xfrm>
                  <a:off x="4147235" y="4932747"/>
                  <a:ext cx="1036952" cy="1328496"/>
                </a:xfrm>
                <a:custGeom>
                  <a:avLst/>
                  <a:gdLst/>
                  <a:ahLst/>
                  <a:cxnLst>
                    <a:cxn ang="0">
                      <a:pos x="297" y="135"/>
                    </a:cxn>
                    <a:cxn ang="0">
                      <a:pos x="297" y="198"/>
                    </a:cxn>
                    <a:cxn ang="0">
                      <a:pos x="276" y="281"/>
                    </a:cxn>
                    <a:cxn ang="0">
                      <a:pos x="238" y="332"/>
                    </a:cxn>
                    <a:cxn ang="0">
                      <a:pos x="151" y="395"/>
                    </a:cxn>
                    <a:cxn ang="0">
                      <a:pos x="147" y="396"/>
                    </a:cxn>
                    <a:cxn ang="0">
                      <a:pos x="69" y="342"/>
                    </a:cxn>
                    <a:cxn ang="0">
                      <a:pos x="10" y="255"/>
                    </a:cxn>
                    <a:cxn ang="0">
                      <a:pos x="0" y="198"/>
                    </a:cxn>
                    <a:cxn ang="0">
                      <a:pos x="0" y="66"/>
                    </a:cxn>
                    <a:cxn ang="0">
                      <a:pos x="2" y="62"/>
                    </a:cxn>
                    <a:cxn ang="0">
                      <a:pos x="147" y="1"/>
                    </a:cxn>
                    <a:cxn ang="0">
                      <a:pos x="151" y="1"/>
                    </a:cxn>
                    <a:cxn ang="0">
                      <a:pos x="295" y="62"/>
                    </a:cxn>
                    <a:cxn ang="0">
                      <a:pos x="298" y="66"/>
                    </a:cxn>
                    <a:cxn ang="0">
                      <a:pos x="297" y="135"/>
                    </a:cxn>
                    <a:cxn ang="0">
                      <a:pos x="63" y="167"/>
                    </a:cxn>
                    <a:cxn ang="0">
                      <a:pos x="64" y="169"/>
                    </a:cxn>
                    <a:cxn ang="0">
                      <a:pos x="97" y="263"/>
                    </a:cxn>
                    <a:cxn ang="0">
                      <a:pos x="100" y="265"/>
                    </a:cxn>
                    <a:cxn ang="0">
                      <a:pos x="197" y="265"/>
                    </a:cxn>
                    <a:cxn ang="0">
                      <a:pos x="201" y="263"/>
                    </a:cxn>
                    <a:cxn ang="0">
                      <a:pos x="233" y="169"/>
                    </a:cxn>
                    <a:cxn ang="0">
                      <a:pos x="234" y="167"/>
                    </a:cxn>
                    <a:cxn ang="0">
                      <a:pos x="230" y="169"/>
                    </a:cxn>
                    <a:cxn ang="0">
                      <a:pos x="187" y="200"/>
                    </a:cxn>
                    <a:cxn ang="0">
                      <a:pos x="174" y="197"/>
                    </a:cxn>
                    <a:cxn ang="0">
                      <a:pos x="173" y="195"/>
                    </a:cxn>
                    <a:cxn ang="0">
                      <a:pos x="156" y="155"/>
                    </a:cxn>
                    <a:cxn ang="0">
                      <a:pos x="149" y="137"/>
                    </a:cxn>
                    <a:cxn ang="0">
                      <a:pos x="147" y="140"/>
                    </a:cxn>
                    <a:cxn ang="0">
                      <a:pos x="123" y="196"/>
                    </a:cxn>
                    <a:cxn ang="0">
                      <a:pos x="109" y="200"/>
                    </a:cxn>
                    <a:cxn ang="0">
                      <a:pos x="88" y="185"/>
                    </a:cxn>
                    <a:cxn ang="0">
                      <a:pos x="63" y="167"/>
                    </a:cxn>
                    <a:cxn ang="0">
                      <a:pos x="136" y="109"/>
                    </a:cxn>
                    <a:cxn ang="0">
                      <a:pos x="149" y="122"/>
                    </a:cxn>
                    <a:cxn ang="0">
                      <a:pos x="161" y="109"/>
                    </a:cxn>
                    <a:cxn ang="0">
                      <a:pos x="149" y="97"/>
                    </a:cxn>
                    <a:cxn ang="0">
                      <a:pos x="136" y="109"/>
                    </a:cxn>
                    <a:cxn ang="0">
                      <a:pos x="57" y="129"/>
                    </a:cxn>
                    <a:cxn ang="0">
                      <a:pos x="44" y="142"/>
                    </a:cxn>
                    <a:cxn ang="0">
                      <a:pos x="57" y="155"/>
                    </a:cxn>
                    <a:cxn ang="0">
                      <a:pos x="70" y="142"/>
                    </a:cxn>
                    <a:cxn ang="0">
                      <a:pos x="57" y="129"/>
                    </a:cxn>
                    <a:cxn ang="0">
                      <a:pos x="253" y="142"/>
                    </a:cxn>
                    <a:cxn ang="0">
                      <a:pos x="241" y="129"/>
                    </a:cxn>
                    <a:cxn ang="0">
                      <a:pos x="228" y="142"/>
                    </a:cxn>
                    <a:cxn ang="0">
                      <a:pos x="240" y="155"/>
                    </a:cxn>
                    <a:cxn ang="0">
                      <a:pos x="253" y="142"/>
                    </a:cxn>
                  </a:cxnLst>
                  <a:rect l="0" t="0" r="r" b="b"/>
                  <a:pathLst>
                    <a:path w="298" h="396">
                      <a:moveTo>
                        <a:pt x="297" y="135"/>
                      </a:moveTo>
                      <a:cubicBezTo>
                        <a:pt x="297" y="156"/>
                        <a:pt x="298" y="177"/>
                        <a:pt x="297" y="198"/>
                      </a:cubicBezTo>
                      <a:cubicBezTo>
                        <a:pt x="297" y="227"/>
                        <a:pt x="290" y="255"/>
                        <a:pt x="276" y="281"/>
                      </a:cubicBezTo>
                      <a:cubicBezTo>
                        <a:pt x="266" y="300"/>
                        <a:pt x="253" y="317"/>
                        <a:pt x="238" y="332"/>
                      </a:cubicBezTo>
                      <a:cubicBezTo>
                        <a:pt x="213" y="358"/>
                        <a:pt x="183" y="379"/>
                        <a:pt x="151" y="395"/>
                      </a:cubicBezTo>
                      <a:cubicBezTo>
                        <a:pt x="149" y="396"/>
                        <a:pt x="148" y="396"/>
                        <a:pt x="147" y="396"/>
                      </a:cubicBezTo>
                      <a:cubicBezTo>
                        <a:pt x="118" y="381"/>
                        <a:pt x="92" y="364"/>
                        <a:pt x="69" y="342"/>
                      </a:cubicBezTo>
                      <a:cubicBezTo>
                        <a:pt x="43" y="317"/>
                        <a:pt x="22" y="289"/>
                        <a:pt x="10" y="255"/>
                      </a:cubicBezTo>
                      <a:cubicBezTo>
                        <a:pt x="3" y="236"/>
                        <a:pt x="0" y="217"/>
                        <a:pt x="0" y="198"/>
                      </a:cubicBezTo>
                      <a:cubicBezTo>
                        <a:pt x="0" y="154"/>
                        <a:pt x="0" y="110"/>
                        <a:pt x="0" y="66"/>
                      </a:cubicBezTo>
                      <a:cubicBezTo>
                        <a:pt x="0" y="64"/>
                        <a:pt x="0" y="63"/>
                        <a:pt x="2" y="62"/>
                      </a:cubicBezTo>
                      <a:cubicBezTo>
                        <a:pt x="50" y="42"/>
                        <a:pt x="99" y="21"/>
                        <a:pt x="147" y="1"/>
                      </a:cubicBezTo>
                      <a:cubicBezTo>
                        <a:pt x="148" y="0"/>
                        <a:pt x="149" y="0"/>
                        <a:pt x="151" y="1"/>
                      </a:cubicBezTo>
                      <a:cubicBezTo>
                        <a:pt x="199" y="21"/>
                        <a:pt x="247" y="42"/>
                        <a:pt x="295" y="62"/>
                      </a:cubicBezTo>
                      <a:cubicBezTo>
                        <a:pt x="297" y="63"/>
                        <a:pt x="298" y="64"/>
                        <a:pt x="298" y="66"/>
                      </a:cubicBezTo>
                      <a:cubicBezTo>
                        <a:pt x="297" y="89"/>
                        <a:pt x="297" y="112"/>
                        <a:pt x="297" y="135"/>
                      </a:cubicBezTo>
                      <a:close/>
                      <a:moveTo>
                        <a:pt x="63" y="167"/>
                      </a:moveTo>
                      <a:cubicBezTo>
                        <a:pt x="63" y="168"/>
                        <a:pt x="63" y="168"/>
                        <a:pt x="64" y="169"/>
                      </a:cubicBezTo>
                      <a:cubicBezTo>
                        <a:pt x="75" y="200"/>
                        <a:pt x="86" y="232"/>
                        <a:pt x="97" y="263"/>
                      </a:cubicBezTo>
                      <a:cubicBezTo>
                        <a:pt x="97" y="265"/>
                        <a:pt x="98" y="265"/>
                        <a:pt x="100" y="265"/>
                      </a:cubicBezTo>
                      <a:cubicBezTo>
                        <a:pt x="132" y="265"/>
                        <a:pt x="165" y="265"/>
                        <a:pt x="197" y="265"/>
                      </a:cubicBezTo>
                      <a:cubicBezTo>
                        <a:pt x="199" y="265"/>
                        <a:pt x="200" y="265"/>
                        <a:pt x="201" y="263"/>
                      </a:cubicBezTo>
                      <a:cubicBezTo>
                        <a:pt x="212" y="232"/>
                        <a:pt x="223" y="200"/>
                        <a:pt x="233" y="169"/>
                      </a:cubicBezTo>
                      <a:cubicBezTo>
                        <a:pt x="234" y="169"/>
                        <a:pt x="234" y="168"/>
                        <a:pt x="234" y="167"/>
                      </a:cubicBezTo>
                      <a:cubicBezTo>
                        <a:pt x="233" y="168"/>
                        <a:pt x="231" y="169"/>
                        <a:pt x="230" y="169"/>
                      </a:cubicBezTo>
                      <a:cubicBezTo>
                        <a:pt x="216" y="180"/>
                        <a:pt x="202" y="190"/>
                        <a:pt x="187" y="200"/>
                      </a:cubicBezTo>
                      <a:cubicBezTo>
                        <a:pt x="182" y="204"/>
                        <a:pt x="177" y="203"/>
                        <a:pt x="174" y="197"/>
                      </a:cubicBezTo>
                      <a:cubicBezTo>
                        <a:pt x="174" y="196"/>
                        <a:pt x="174" y="196"/>
                        <a:pt x="173" y="195"/>
                      </a:cubicBezTo>
                      <a:cubicBezTo>
                        <a:pt x="168" y="182"/>
                        <a:pt x="162" y="168"/>
                        <a:pt x="156" y="155"/>
                      </a:cubicBezTo>
                      <a:cubicBezTo>
                        <a:pt x="154" y="149"/>
                        <a:pt x="151" y="143"/>
                        <a:pt x="149" y="137"/>
                      </a:cubicBezTo>
                      <a:cubicBezTo>
                        <a:pt x="148" y="138"/>
                        <a:pt x="148" y="139"/>
                        <a:pt x="147" y="140"/>
                      </a:cubicBezTo>
                      <a:cubicBezTo>
                        <a:pt x="139" y="158"/>
                        <a:pt x="131" y="177"/>
                        <a:pt x="123" y="196"/>
                      </a:cubicBezTo>
                      <a:cubicBezTo>
                        <a:pt x="120" y="203"/>
                        <a:pt x="115" y="204"/>
                        <a:pt x="109" y="200"/>
                      </a:cubicBezTo>
                      <a:cubicBezTo>
                        <a:pt x="102" y="195"/>
                        <a:pt x="95" y="190"/>
                        <a:pt x="88" y="185"/>
                      </a:cubicBezTo>
                      <a:cubicBezTo>
                        <a:pt x="80" y="179"/>
                        <a:pt x="72" y="173"/>
                        <a:pt x="63" y="167"/>
                      </a:cubicBezTo>
                      <a:close/>
                      <a:moveTo>
                        <a:pt x="136" y="109"/>
                      </a:moveTo>
                      <a:cubicBezTo>
                        <a:pt x="136" y="116"/>
                        <a:pt x="142" y="122"/>
                        <a:pt x="149" y="122"/>
                      </a:cubicBezTo>
                      <a:cubicBezTo>
                        <a:pt x="156" y="122"/>
                        <a:pt x="161" y="116"/>
                        <a:pt x="161" y="109"/>
                      </a:cubicBezTo>
                      <a:cubicBezTo>
                        <a:pt x="161" y="103"/>
                        <a:pt x="155" y="97"/>
                        <a:pt x="149" y="97"/>
                      </a:cubicBezTo>
                      <a:cubicBezTo>
                        <a:pt x="142" y="97"/>
                        <a:pt x="136" y="102"/>
                        <a:pt x="136" y="109"/>
                      </a:cubicBezTo>
                      <a:close/>
                      <a:moveTo>
                        <a:pt x="57" y="129"/>
                      </a:moveTo>
                      <a:cubicBezTo>
                        <a:pt x="50" y="129"/>
                        <a:pt x="44" y="135"/>
                        <a:pt x="44" y="142"/>
                      </a:cubicBezTo>
                      <a:cubicBezTo>
                        <a:pt x="44" y="149"/>
                        <a:pt x="50" y="155"/>
                        <a:pt x="57" y="155"/>
                      </a:cubicBezTo>
                      <a:cubicBezTo>
                        <a:pt x="64" y="155"/>
                        <a:pt x="70" y="149"/>
                        <a:pt x="70" y="142"/>
                      </a:cubicBezTo>
                      <a:cubicBezTo>
                        <a:pt x="70" y="135"/>
                        <a:pt x="64" y="129"/>
                        <a:pt x="57" y="129"/>
                      </a:cubicBezTo>
                      <a:close/>
                      <a:moveTo>
                        <a:pt x="253" y="142"/>
                      </a:moveTo>
                      <a:cubicBezTo>
                        <a:pt x="253" y="135"/>
                        <a:pt x="248" y="129"/>
                        <a:pt x="241" y="129"/>
                      </a:cubicBezTo>
                      <a:cubicBezTo>
                        <a:pt x="234" y="129"/>
                        <a:pt x="228" y="135"/>
                        <a:pt x="228" y="142"/>
                      </a:cubicBezTo>
                      <a:cubicBezTo>
                        <a:pt x="228" y="149"/>
                        <a:pt x="234" y="155"/>
                        <a:pt x="240" y="155"/>
                      </a:cubicBezTo>
                      <a:cubicBezTo>
                        <a:pt x="247" y="155"/>
                        <a:pt x="253" y="149"/>
                        <a:pt x="253" y="142"/>
                      </a:cubicBezTo>
                      <a:close/>
                    </a:path>
                  </a:pathLst>
                </a:custGeom>
                <a:grpFill/>
                <a:ln w="12700" cmpd="sng">
                  <a:solidFill>
                    <a:schemeClr val="tx2"/>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200" dirty="0">
                    <a:solidFill>
                      <a:srgbClr val="5F5F5F"/>
                    </a:solidFill>
                    <a:latin typeface="Arial" charset="0"/>
                    <a:cs typeface="Arial" charset="0"/>
                  </a:endParaRPr>
                </a:p>
              </p:txBody>
            </p:sp>
            <p:sp>
              <p:nvSpPr>
                <p:cNvPr id="78" name="Rectangle 77"/>
                <p:cNvSpPr/>
                <p:nvPr/>
              </p:nvSpPr>
              <p:spPr bwMode="gray">
                <a:xfrm>
                  <a:off x="4257696" y="5184492"/>
                  <a:ext cx="791161" cy="718333"/>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dirty="0" smtClean="0">
                    <a:solidFill>
                      <a:srgbClr val="FFFFFF"/>
                    </a:solidFill>
                  </a:endParaRPr>
                </a:p>
              </p:txBody>
            </p:sp>
          </p:grpSp>
          <p:grpSp>
            <p:nvGrpSpPr>
              <p:cNvPr id="69" name="Group 68"/>
              <p:cNvGrpSpPr/>
              <p:nvPr/>
            </p:nvGrpSpPr>
            <p:grpSpPr>
              <a:xfrm>
                <a:off x="4294875" y="5141009"/>
                <a:ext cx="720852" cy="662108"/>
                <a:chOff x="5305049" y="4028791"/>
                <a:chExt cx="872231" cy="801151"/>
              </a:xfrm>
              <a:solidFill>
                <a:schemeClr val="accent1"/>
              </a:solidFill>
            </p:grpSpPr>
            <p:sp>
              <p:nvSpPr>
                <p:cNvPr id="70" name="Freeform 718"/>
                <p:cNvSpPr>
                  <a:spLocks noEditPoints="1"/>
                </p:cNvSpPr>
                <p:nvPr/>
              </p:nvSpPr>
              <p:spPr bwMode="auto">
                <a:xfrm>
                  <a:off x="5305049" y="4526279"/>
                  <a:ext cx="872231" cy="303663"/>
                </a:xfrm>
                <a:custGeom>
                  <a:avLst/>
                  <a:gdLst/>
                  <a:ahLst/>
                  <a:cxnLst>
                    <a:cxn ang="0">
                      <a:pos x="81" y="114"/>
                    </a:cxn>
                    <a:cxn ang="0">
                      <a:pos x="38" y="114"/>
                    </a:cxn>
                    <a:cxn ang="0">
                      <a:pos x="38" y="121"/>
                    </a:cxn>
                    <a:cxn ang="0">
                      <a:pos x="42" y="121"/>
                    </a:cxn>
                    <a:cxn ang="0">
                      <a:pos x="364" y="121"/>
                    </a:cxn>
                    <a:cxn ang="0">
                      <a:pos x="368" y="117"/>
                    </a:cxn>
                    <a:cxn ang="0">
                      <a:pos x="368" y="114"/>
                    </a:cxn>
                    <a:cxn ang="0">
                      <a:pos x="325" y="114"/>
                    </a:cxn>
                    <a:cxn ang="0">
                      <a:pos x="325" y="12"/>
                    </a:cxn>
                    <a:cxn ang="0">
                      <a:pos x="332" y="12"/>
                    </a:cxn>
                    <a:cxn ang="0">
                      <a:pos x="332" y="2"/>
                    </a:cxn>
                    <a:cxn ang="0">
                      <a:pos x="334" y="0"/>
                    </a:cxn>
                    <a:cxn ang="0">
                      <a:pos x="402" y="0"/>
                    </a:cxn>
                    <a:cxn ang="0">
                      <a:pos x="404" y="0"/>
                    </a:cxn>
                    <a:cxn ang="0">
                      <a:pos x="404" y="16"/>
                    </a:cxn>
                    <a:cxn ang="0">
                      <a:pos x="392" y="16"/>
                    </a:cxn>
                    <a:cxn ang="0">
                      <a:pos x="392" y="120"/>
                    </a:cxn>
                    <a:cxn ang="0">
                      <a:pos x="404" y="120"/>
                    </a:cxn>
                    <a:cxn ang="0">
                      <a:pos x="404" y="141"/>
                    </a:cxn>
                    <a:cxn ang="0">
                      <a:pos x="0" y="141"/>
                    </a:cxn>
                    <a:cxn ang="0">
                      <a:pos x="0" y="131"/>
                    </a:cxn>
                    <a:cxn ang="0">
                      <a:pos x="0" y="120"/>
                    </a:cxn>
                    <a:cxn ang="0">
                      <a:pos x="12" y="120"/>
                    </a:cxn>
                    <a:cxn ang="0">
                      <a:pos x="12" y="16"/>
                    </a:cxn>
                    <a:cxn ang="0">
                      <a:pos x="0" y="16"/>
                    </a:cxn>
                    <a:cxn ang="0">
                      <a:pos x="0" y="8"/>
                    </a:cxn>
                    <a:cxn ang="0">
                      <a:pos x="0" y="0"/>
                    </a:cxn>
                    <a:cxn ang="0">
                      <a:pos x="73" y="0"/>
                    </a:cxn>
                    <a:cxn ang="0">
                      <a:pos x="73" y="12"/>
                    </a:cxn>
                    <a:cxn ang="0">
                      <a:pos x="81" y="12"/>
                    </a:cxn>
                    <a:cxn ang="0">
                      <a:pos x="81" y="114"/>
                    </a:cxn>
                    <a:cxn ang="0">
                      <a:pos x="368" y="99"/>
                    </a:cxn>
                    <a:cxn ang="0">
                      <a:pos x="368" y="96"/>
                    </a:cxn>
                    <a:cxn ang="0">
                      <a:pos x="368" y="67"/>
                    </a:cxn>
                    <a:cxn ang="0">
                      <a:pos x="366" y="63"/>
                    </a:cxn>
                    <a:cxn ang="0">
                      <a:pos x="351" y="63"/>
                    </a:cxn>
                    <a:cxn ang="0">
                      <a:pos x="349" y="66"/>
                    </a:cxn>
                    <a:cxn ang="0">
                      <a:pos x="350" y="96"/>
                    </a:cxn>
                    <a:cxn ang="0">
                      <a:pos x="350" y="99"/>
                    </a:cxn>
                    <a:cxn ang="0">
                      <a:pos x="368" y="99"/>
                    </a:cxn>
                    <a:cxn ang="0">
                      <a:pos x="57" y="99"/>
                    </a:cxn>
                    <a:cxn ang="0">
                      <a:pos x="57" y="96"/>
                    </a:cxn>
                    <a:cxn ang="0">
                      <a:pos x="57" y="67"/>
                    </a:cxn>
                    <a:cxn ang="0">
                      <a:pos x="54" y="63"/>
                    </a:cxn>
                    <a:cxn ang="0">
                      <a:pos x="40" y="63"/>
                    </a:cxn>
                    <a:cxn ang="0">
                      <a:pos x="38" y="66"/>
                    </a:cxn>
                    <a:cxn ang="0">
                      <a:pos x="38" y="96"/>
                    </a:cxn>
                    <a:cxn ang="0">
                      <a:pos x="38" y="99"/>
                    </a:cxn>
                    <a:cxn ang="0">
                      <a:pos x="57" y="99"/>
                    </a:cxn>
                  </a:cxnLst>
                  <a:rect l="0" t="0" r="r" b="b"/>
                  <a:pathLst>
                    <a:path w="404" h="141">
                      <a:moveTo>
                        <a:pt x="81" y="114"/>
                      </a:moveTo>
                      <a:cubicBezTo>
                        <a:pt x="67" y="114"/>
                        <a:pt x="53" y="114"/>
                        <a:pt x="38" y="114"/>
                      </a:cubicBezTo>
                      <a:cubicBezTo>
                        <a:pt x="38" y="117"/>
                        <a:pt x="38" y="119"/>
                        <a:pt x="38" y="121"/>
                      </a:cubicBezTo>
                      <a:cubicBezTo>
                        <a:pt x="40" y="121"/>
                        <a:pt x="41" y="121"/>
                        <a:pt x="42" y="121"/>
                      </a:cubicBezTo>
                      <a:cubicBezTo>
                        <a:pt x="150" y="121"/>
                        <a:pt x="257" y="121"/>
                        <a:pt x="364" y="121"/>
                      </a:cubicBezTo>
                      <a:cubicBezTo>
                        <a:pt x="369" y="121"/>
                        <a:pt x="368" y="122"/>
                        <a:pt x="368" y="117"/>
                      </a:cubicBezTo>
                      <a:cubicBezTo>
                        <a:pt x="368" y="116"/>
                        <a:pt x="368" y="115"/>
                        <a:pt x="368" y="114"/>
                      </a:cubicBezTo>
                      <a:cubicBezTo>
                        <a:pt x="354" y="114"/>
                        <a:pt x="339" y="114"/>
                        <a:pt x="325" y="114"/>
                      </a:cubicBezTo>
                      <a:cubicBezTo>
                        <a:pt x="325" y="80"/>
                        <a:pt x="325" y="46"/>
                        <a:pt x="325" y="12"/>
                      </a:cubicBezTo>
                      <a:cubicBezTo>
                        <a:pt x="327" y="12"/>
                        <a:pt x="329" y="12"/>
                        <a:pt x="332" y="12"/>
                      </a:cubicBezTo>
                      <a:cubicBezTo>
                        <a:pt x="332" y="9"/>
                        <a:pt x="332" y="5"/>
                        <a:pt x="332" y="2"/>
                      </a:cubicBezTo>
                      <a:cubicBezTo>
                        <a:pt x="332" y="1"/>
                        <a:pt x="332" y="0"/>
                        <a:pt x="334" y="0"/>
                      </a:cubicBezTo>
                      <a:cubicBezTo>
                        <a:pt x="357" y="0"/>
                        <a:pt x="379" y="0"/>
                        <a:pt x="402" y="0"/>
                      </a:cubicBezTo>
                      <a:cubicBezTo>
                        <a:pt x="402" y="0"/>
                        <a:pt x="403" y="0"/>
                        <a:pt x="404" y="0"/>
                      </a:cubicBezTo>
                      <a:cubicBezTo>
                        <a:pt x="404" y="5"/>
                        <a:pt x="404" y="11"/>
                        <a:pt x="404" y="16"/>
                      </a:cubicBezTo>
                      <a:cubicBezTo>
                        <a:pt x="400" y="16"/>
                        <a:pt x="396" y="16"/>
                        <a:pt x="392" y="16"/>
                      </a:cubicBezTo>
                      <a:cubicBezTo>
                        <a:pt x="392" y="51"/>
                        <a:pt x="392" y="85"/>
                        <a:pt x="392" y="120"/>
                      </a:cubicBezTo>
                      <a:cubicBezTo>
                        <a:pt x="396" y="120"/>
                        <a:pt x="400" y="120"/>
                        <a:pt x="404" y="120"/>
                      </a:cubicBezTo>
                      <a:cubicBezTo>
                        <a:pt x="404" y="127"/>
                        <a:pt x="404" y="134"/>
                        <a:pt x="404" y="141"/>
                      </a:cubicBezTo>
                      <a:cubicBezTo>
                        <a:pt x="269" y="141"/>
                        <a:pt x="135" y="141"/>
                        <a:pt x="0" y="141"/>
                      </a:cubicBezTo>
                      <a:cubicBezTo>
                        <a:pt x="0" y="137"/>
                        <a:pt x="0" y="134"/>
                        <a:pt x="0" y="131"/>
                      </a:cubicBezTo>
                      <a:cubicBezTo>
                        <a:pt x="0" y="127"/>
                        <a:pt x="0" y="124"/>
                        <a:pt x="0" y="120"/>
                      </a:cubicBezTo>
                      <a:cubicBezTo>
                        <a:pt x="4" y="120"/>
                        <a:pt x="8" y="120"/>
                        <a:pt x="12" y="120"/>
                      </a:cubicBezTo>
                      <a:cubicBezTo>
                        <a:pt x="12" y="86"/>
                        <a:pt x="12" y="51"/>
                        <a:pt x="12" y="16"/>
                      </a:cubicBezTo>
                      <a:cubicBezTo>
                        <a:pt x="8" y="16"/>
                        <a:pt x="4" y="16"/>
                        <a:pt x="0" y="16"/>
                      </a:cubicBezTo>
                      <a:cubicBezTo>
                        <a:pt x="0" y="13"/>
                        <a:pt x="0" y="11"/>
                        <a:pt x="0" y="8"/>
                      </a:cubicBezTo>
                      <a:cubicBezTo>
                        <a:pt x="0" y="6"/>
                        <a:pt x="0" y="3"/>
                        <a:pt x="0" y="0"/>
                      </a:cubicBezTo>
                      <a:cubicBezTo>
                        <a:pt x="24" y="0"/>
                        <a:pt x="49" y="0"/>
                        <a:pt x="73" y="0"/>
                      </a:cubicBezTo>
                      <a:cubicBezTo>
                        <a:pt x="73" y="4"/>
                        <a:pt x="73" y="8"/>
                        <a:pt x="73" y="12"/>
                      </a:cubicBezTo>
                      <a:cubicBezTo>
                        <a:pt x="76" y="12"/>
                        <a:pt x="78" y="12"/>
                        <a:pt x="81" y="12"/>
                      </a:cubicBezTo>
                      <a:cubicBezTo>
                        <a:pt x="81" y="46"/>
                        <a:pt x="81" y="80"/>
                        <a:pt x="81" y="114"/>
                      </a:cubicBezTo>
                      <a:close/>
                      <a:moveTo>
                        <a:pt x="368" y="99"/>
                      </a:moveTo>
                      <a:cubicBezTo>
                        <a:pt x="368" y="98"/>
                        <a:pt x="368" y="97"/>
                        <a:pt x="368" y="96"/>
                      </a:cubicBezTo>
                      <a:cubicBezTo>
                        <a:pt x="368" y="86"/>
                        <a:pt x="368" y="77"/>
                        <a:pt x="368" y="67"/>
                      </a:cubicBezTo>
                      <a:cubicBezTo>
                        <a:pt x="368" y="65"/>
                        <a:pt x="367" y="64"/>
                        <a:pt x="366" y="63"/>
                      </a:cubicBezTo>
                      <a:cubicBezTo>
                        <a:pt x="361" y="59"/>
                        <a:pt x="356" y="59"/>
                        <a:pt x="351" y="63"/>
                      </a:cubicBezTo>
                      <a:cubicBezTo>
                        <a:pt x="350" y="64"/>
                        <a:pt x="349" y="65"/>
                        <a:pt x="349" y="66"/>
                      </a:cubicBezTo>
                      <a:cubicBezTo>
                        <a:pt x="350" y="76"/>
                        <a:pt x="350" y="86"/>
                        <a:pt x="350" y="96"/>
                      </a:cubicBezTo>
                      <a:cubicBezTo>
                        <a:pt x="350" y="97"/>
                        <a:pt x="350" y="98"/>
                        <a:pt x="350" y="99"/>
                      </a:cubicBezTo>
                      <a:cubicBezTo>
                        <a:pt x="356" y="99"/>
                        <a:pt x="362" y="99"/>
                        <a:pt x="368" y="99"/>
                      </a:cubicBezTo>
                      <a:close/>
                      <a:moveTo>
                        <a:pt x="57" y="99"/>
                      </a:moveTo>
                      <a:cubicBezTo>
                        <a:pt x="57" y="98"/>
                        <a:pt x="57" y="97"/>
                        <a:pt x="57" y="96"/>
                      </a:cubicBezTo>
                      <a:cubicBezTo>
                        <a:pt x="57" y="86"/>
                        <a:pt x="57" y="76"/>
                        <a:pt x="57" y="67"/>
                      </a:cubicBezTo>
                      <a:cubicBezTo>
                        <a:pt x="57" y="65"/>
                        <a:pt x="56" y="64"/>
                        <a:pt x="54" y="63"/>
                      </a:cubicBezTo>
                      <a:cubicBezTo>
                        <a:pt x="49" y="59"/>
                        <a:pt x="45" y="59"/>
                        <a:pt x="40" y="63"/>
                      </a:cubicBezTo>
                      <a:cubicBezTo>
                        <a:pt x="39" y="64"/>
                        <a:pt x="38" y="65"/>
                        <a:pt x="38" y="66"/>
                      </a:cubicBezTo>
                      <a:cubicBezTo>
                        <a:pt x="38" y="76"/>
                        <a:pt x="38" y="86"/>
                        <a:pt x="38" y="96"/>
                      </a:cubicBezTo>
                      <a:cubicBezTo>
                        <a:pt x="38" y="97"/>
                        <a:pt x="38" y="98"/>
                        <a:pt x="38" y="99"/>
                      </a:cubicBezTo>
                      <a:cubicBezTo>
                        <a:pt x="45" y="99"/>
                        <a:pt x="50" y="99"/>
                        <a:pt x="57" y="99"/>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1" name="Freeform 719"/>
                <p:cNvSpPr>
                  <a:spLocks/>
                </p:cNvSpPr>
                <p:nvPr/>
              </p:nvSpPr>
              <p:spPr bwMode="auto">
                <a:xfrm>
                  <a:off x="5563485" y="4028791"/>
                  <a:ext cx="348890" cy="329507"/>
                </a:xfrm>
                <a:custGeom>
                  <a:avLst/>
                  <a:gdLst/>
                  <a:ahLst/>
                  <a:cxnLst>
                    <a:cxn ang="0">
                      <a:pos x="0" y="154"/>
                    </a:cxn>
                    <a:cxn ang="0">
                      <a:pos x="64" y="94"/>
                    </a:cxn>
                    <a:cxn ang="0">
                      <a:pos x="64" y="92"/>
                    </a:cxn>
                    <a:cxn ang="0">
                      <a:pos x="64" y="65"/>
                    </a:cxn>
                    <a:cxn ang="0">
                      <a:pos x="69" y="58"/>
                    </a:cxn>
                    <a:cxn ang="0">
                      <a:pos x="70" y="56"/>
                    </a:cxn>
                    <a:cxn ang="0">
                      <a:pos x="76" y="49"/>
                    </a:cxn>
                    <a:cxn ang="0">
                      <a:pos x="78" y="45"/>
                    </a:cxn>
                    <a:cxn ang="0">
                      <a:pos x="78" y="5"/>
                    </a:cxn>
                    <a:cxn ang="0">
                      <a:pos x="80" y="2"/>
                    </a:cxn>
                    <a:cxn ang="0">
                      <a:pos x="98" y="4"/>
                    </a:cxn>
                    <a:cxn ang="0">
                      <a:pos x="112" y="8"/>
                    </a:cxn>
                    <a:cxn ang="0">
                      <a:pos x="121" y="7"/>
                    </a:cxn>
                    <a:cxn ang="0">
                      <a:pos x="121" y="9"/>
                    </a:cxn>
                    <a:cxn ang="0">
                      <a:pos x="122" y="32"/>
                    </a:cxn>
                    <a:cxn ang="0">
                      <a:pos x="119" y="35"/>
                    </a:cxn>
                    <a:cxn ang="0">
                      <a:pos x="98" y="31"/>
                    </a:cxn>
                    <a:cxn ang="0">
                      <a:pos x="86" y="28"/>
                    </a:cxn>
                    <a:cxn ang="0">
                      <a:pos x="84" y="30"/>
                    </a:cxn>
                    <a:cxn ang="0">
                      <a:pos x="84" y="46"/>
                    </a:cxn>
                    <a:cxn ang="0">
                      <a:pos x="85" y="48"/>
                    </a:cxn>
                    <a:cxn ang="0">
                      <a:pos x="91" y="57"/>
                    </a:cxn>
                    <a:cxn ang="0">
                      <a:pos x="93" y="58"/>
                    </a:cxn>
                    <a:cxn ang="0">
                      <a:pos x="97" y="65"/>
                    </a:cxn>
                    <a:cxn ang="0">
                      <a:pos x="97" y="92"/>
                    </a:cxn>
                    <a:cxn ang="0">
                      <a:pos x="97" y="94"/>
                    </a:cxn>
                    <a:cxn ang="0">
                      <a:pos x="162" y="154"/>
                    </a:cxn>
                    <a:cxn ang="0">
                      <a:pos x="0" y="154"/>
                    </a:cxn>
                  </a:cxnLst>
                  <a:rect l="0" t="0" r="r" b="b"/>
                  <a:pathLst>
                    <a:path w="162" h="154">
                      <a:moveTo>
                        <a:pt x="0" y="154"/>
                      </a:moveTo>
                      <a:cubicBezTo>
                        <a:pt x="10" y="122"/>
                        <a:pt x="32" y="102"/>
                        <a:pt x="64" y="94"/>
                      </a:cubicBezTo>
                      <a:cubicBezTo>
                        <a:pt x="64" y="93"/>
                        <a:pt x="64" y="93"/>
                        <a:pt x="64" y="92"/>
                      </a:cubicBezTo>
                      <a:cubicBezTo>
                        <a:pt x="64" y="83"/>
                        <a:pt x="64" y="74"/>
                        <a:pt x="64" y="65"/>
                      </a:cubicBezTo>
                      <a:cubicBezTo>
                        <a:pt x="64" y="62"/>
                        <a:pt x="66" y="59"/>
                        <a:pt x="69" y="58"/>
                      </a:cubicBezTo>
                      <a:cubicBezTo>
                        <a:pt x="70" y="58"/>
                        <a:pt x="70" y="57"/>
                        <a:pt x="70" y="56"/>
                      </a:cubicBezTo>
                      <a:cubicBezTo>
                        <a:pt x="71" y="53"/>
                        <a:pt x="73" y="50"/>
                        <a:pt x="76" y="49"/>
                      </a:cubicBezTo>
                      <a:cubicBezTo>
                        <a:pt x="77" y="48"/>
                        <a:pt x="78" y="47"/>
                        <a:pt x="78" y="45"/>
                      </a:cubicBezTo>
                      <a:cubicBezTo>
                        <a:pt x="78" y="32"/>
                        <a:pt x="78" y="19"/>
                        <a:pt x="78" y="5"/>
                      </a:cubicBezTo>
                      <a:cubicBezTo>
                        <a:pt x="78" y="3"/>
                        <a:pt x="78" y="2"/>
                        <a:pt x="80" y="2"/>
                      </a:cubicBezTo>
                      <a:cubicBezTo>
                        <a:pt x="86" y="0"/>
                        <a:pt x="92" y="1"/>
                        <a:pt x="98" y="4"/>
                      </a:cubicBezTo>
                      <a:cubicBezTo>
                        <a:pt x="102" y="7"/>
                        <a:pt x="107" y="8"/>
                        <a:pt x="112" y="8"/>
                      </a:cubicBezTo>
                      <a:cubicBezTo>
                        <a:pt x="115" y="8"/>
                        <a:pt x="118" y="8"/>
                        <a:pt x="121" y="7"/>
                      </a:cubicBezTo>
                      <a:cubicBezTo>
                        <a:pt x="121" y="8"/>
                        <a:pt x="121" y="9"/>
                        <a:pt x="121" y="9"/>
                      </a:cubicBezTo>
                      <a:cubicBezTo>
                        <a:pt x="121" y="17"/>
                        <a:pt x="121" y="24"/>
                        <a:pt x="122" y="32"/>
                      </a:cubicBezTo>
                      <a:cubicBezTo>
                        <a:pt x="122" y="34"/>
                        <a:pt x="121" y="34"/>
                        <a:pt x="119" y="35"/>
                      </a:cubicBezTo>
                      <a:cubicBezTo>
                        <a:pt x="112" y="36"/>
                        <a:pt x="105" y="35"/>
                        <a:pt x="98" y="31"/>
                      </a:cubicBezTo>
                      <a:cubicBezTo>
                        <a:pt x="94" y="29"/>
                        <a:pt x="90" y="28"/>
                        <a:pt x="86" y="28"/>
                      </a:cubicBezTo>
                      <a:cubicBezTo>
                        <a:pt x="84" y="28"/>
                        <a:pt x="84" y="28"/>
                        <a:pt x="84" y="30"/>
                      </a:cubicBezTo>
                      <a:cubicBezTo>
                        <a:pt x="84" y="35"/>
                        <a:pt x="84" y="41"/>
                        <a:pt x="84" y="46"/>
                      </a:cubicBezTo>
                      <a:cubicBezTo>
                        <a:pt x="84" y="47"/>
                        <a:pt x="84" y="48"/>
                        <a:pt x="85" y="48"/>
                      </a:cubicBezTo>
                      <a:cubicBezTo>
                        <a:pt x="89" y="50"/>
                        <a:pt x="91" y="53"/>
                        <a:pt x="91" y="57"/>
                      </a:cubicBezTo>
                      <a:cubicBezTo>
                        <a:pt x="91" y="57"/>
                        <a:pt x="92" y="58"/>
                        <a:pt x="93" y="58"/>
                      </a:cubicBezTo>
                      <a:cubicBezTo>
                        <a:pt x="96" y="59"/>
                        <a:pt x="97" y="62"/>
                        <a:pt x="97" y="65"/>
                      </a:cubicBezTo>
                      <a:cubicBezTo>
                        <a:pt x="97" y="74"/>
                        <a:pt x="97" y="83"/>
                        <a:pt x="97" y="92"/>
                      </a:cubicBezTo>
                      <a:cubicBezTo>
                        <a:pt x="97" y="93"/>
                        <a:pt x="97" y="93"/>
                        <a:pt x="97" y="94"/>
                      </a:cubicBezTo>
                      <a:cubicBezTo>
                        <a:pt x="130" y="102"/>
                        <a:pt x="152" y="122"/>
                        <a:pt x="162" y="154"/>
                      </a:cubicBezTo>
                      <a:cubicBezTo>
                        <a:pt x="108" y="154"/>
                        <a:pt x="54" y="154"/>
                        <a:pt x="0" y="154"/>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2" name="Freeform 720"/>
                <p:cNvSpPr>
                  <a:spLocks/>
                </p:cNvSpPr>
                <p:nvPr/>
              </p:nvSpPr>
              <p:spPr bwMode="auto">
                <a:xfrm>
                  <a:off x="5330891" y="4461671"/>
                  <a:ext cx="820544" cy="51688"/>
                </a:xfrm>
                <a:custGeom>
                  <a:avLst/>
                  <a:gdLst/>
                  <a:ahLst/>
                  <a:cxnLst>
                    <a:cxn ang="0">
                      <a:pos x="380" y="0"/>
                    </a:cxn>
                    <a:cxn ang="0">
                      <a:pos x="380" y="22"/>
                    </a:cxn>
                    <a:cxn ang="0">
                      <a:pos x="0" y="22"/>
                    </a:cxn>
                    <a:cxn ang="0">
                      <a:pos x="0" y="11"/>
                    </a:cxn>
                    <a:cxn ang="0">
                      <a:pos x="0" y="0"/>
                    </a:cxn>
                    <a:cxn ang="0">
                      <a:pos x="380" y="0"/>
                    </a:cxn>
                  </a:cxnLst>
                  <a:rect l="0" t="0" r="r" b="b"/>
                  <a:pathLst>
                    <a:path w="380" h="22">
                      <a:moveTo>
                        <a:pt x="380" y="0"/>
                      </a:moveTo>
                      <a:cubicBezTo>
                        <a:pt x="380" y="8"/>
                        <a:pt x="380" y="15"/>
                        <a:pt x="380" y="22"/>
                      </a:cubicBezTo>
                      <a:cubicBezTo>
                        <a:pt x="253" y="22"/>
                        <a:pt x="127" y="22"/>
                        <a:pt x="0" y="22"/>
                      </a:cubicBezTo>
                      <a:cubicBezTo>
                        <a:pt x="0" y="18"/>
                        <a:pt x="0" y="15"/>
                        <a:pt x="0" y="11"/>
                      </a:cubicBezTo>
                      <a:cubicBezTo>
                        <a:pt x="0" y="8"/>
                        <a:pt x="0" y="4"/>
                        <a:pt x="0" y="0"/>
                      </a:cubicBezTo>
                      <a:cubicBezTo>
                        <a:pt x="127" y="0"/>
                        <a:pt x="253" y="0"/>
                        <a:pt x="380" y="0"/>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3" name="Freeform 721"/>
                <p:cNvSpPr>
                  <a:spLocks/>
                </p:cNvSpPr>
                <p:nvPr/>
              </p:nvSpPr>
              <p:spPr bwMode="auto">
                <a:xfrm>
                  <a:off x="5531183" y="4377679"/>
                  <a:ext cx="413504" cy="71072"/>
                </a:xfrm>
                <a:custGeom>
                  <a:avLst/>
                  <a:gdLst/>
                  <a:ahLst/>
                  <a:cxnLst>
                    <a:cxn ang="0">
                      <a:pos x="0" y="34"/>
                    </a:cxn>
                    <a:cxn ang="0">
                      <a:pos x="0" y="0"/>
                    </a:cxn>
                    <a:cxn ang="0">
                      <a:pos x="192" y="0"/>
                    </a:cxn>
                    <a:cxn ang="0">
                      <a:pos x="192" y="34"/>
                    </a:cxn>
                    <a:cxn ang="0">
                      <a:pos x="0" y="34"/>
                    </a:cxn>
                  </a:cxnLst>
                  <a:rect l="0" t="0" r="r" b="b"/>
                  <a:pathLst>
                    <a:path w="192" h="34">
                      <a:moveTo>
                        <a:pt x="0" y="34"/>
                      </a:moveTo>
                      <a:cubicBezTo>
                        <a:pt x="0" y="23"/>
                        <a:pt x="0" y="12"/>
                        <a:pt x="0" y="0"/>
                      </a:cubicBezTo>
                      <a:cubicBezTo>
                        <a:pt x="64" y="0"/>
                        <a:pt x="128" y="0"/>
                        <a:pt x="192" y="0"/>
                      </a:cubicBezTo>
                      <a:cubicBezTo>
                        <a:pt x="192" y="12"/>
                        <a:pt x="192" y="23"/>
                        <a:pt x="192" y="34"/>
                      </a:cubicBezTo>
                      <a:cubicBezTo>
                        <a:pt x="128" y="34"/>
                        <a:pt x="64" y="34"/>
                        <a:pt x="0" y="34"/>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4" name="Freeform 722"/>
                <p:cNvSpPr>
                  <a:spLocks noEditPoints="1"/>
                </p:cNvSpPr>
                <p:nvPr/>
              </p:nvSpPr>
              <p:spPr bwMode="auto">
                <a:xfrm>
                  <a:off x="5505336" y="4526281"/>
                  <a:ext cx="142144" cy="245513"/>
                </a:xfrm>
                <a:custGeom>
                  <a:avLst/>
                  <a:gdLst/>
                  <a:ahLst/>
                  <a:cxnLst>
                    <a:cxn ang="0">
                      <a:pos x="0" y="12"/>
                    </a:cxn>
                    <a:cxn ang="0">
                      <a:pos x="8" y="12"/>
                    </a:cxn>
                    <a:cxn ang="0">
                      <a:pos x="8" y="0"/>
                    </a:cxn>
                    <a:cxn ang="0">
                      <a:pos x="57" y="0"/>
                    </a:cxn>
                    <a:cxn ang="0">
                      <a:pos x="57" y="12"/>
                    </a:cxn>
                    <a:cxn ang="0">
                      <a:pos x="65" y="12"/>
                    </a:cxn>
                    <a:cxn ang="0">
                      <a:pos x="65" y="114"/>
                    </a:cxn>
                    <a:cxn ang="0">
                      <a:pos x="0" y="114"/>
                    </a:cxn>
                    <a:cxn ang="0">
                      <a:pos x="0" y="12"/>
                    </a:cxn>
                    <a:cxn ang="0">
                      <a:pos x="42" y="99"/>
                    </a:cxn>
                    <a:cxn ang="0">
                      <a:pos x="42" y="98"/>
                    </a:cxn>
                    <a:cxn ang="0">
                      <a:pos x="42" y="65"/>
                    </a:cxn>
                    <a:cxn ang="0">
                      <a:pos x="41" y="64"/>
                    </a:cxn>
                    <a:cxn ang="0">
                      <a:pos x="27" y="62"/>
                    </a:cxn>
                    <a:cxn ang="0">
                      <a:pos x="25" y="63"/>
                    </a:cxn>
                    <a:cxn ang="0">
                      <a:pos x="23" y="66"/>
                    </a:cxn>
                    <a:cxn ang="0">
                      <a:pos x="23" y="96"/>
                    </a:cxn>
                    <a:cxn ang="0">
                      <a:pos x="23" y="99"/>
                    </a:cxn>
                    <a:cxn ang="0">
                      <a:pos x="42" y="99"/>
                    </a:cxn>
                  </a:cxnLst>
                  <a:rect l="0" t="0" r="r" b="b"/>
                  <a:pathLst>
                    <a:path w="65" h="114">
                      <a:moveTo>
                        <a:pt x="0" y="12"/>
                      </a:moveTo>
                      <a:cubicBezTo>
                        <a:pt x="3" y="12"/>
                        <a:pt x="5" y="12"/>
                        <a:pt x="8" y="12"/>
                      </a:cubicBezTo>
                      <a:cubicBezTo>
                        <a:pt x="8" y="8"/>
                        <a:pt x="8" y="4"/>
                        <a:pt x="8" y="0"/>
                      </a:cubicBezTo>
                      <a:cubicBezTo>
                        <a:pt x="24" y="0"/>
                        <a:pt x="41" y="0"/>
                        <a:pt x="57" y="0"/>
                      </a:cubicBezTo>
                      <a:cubicBezTo>
                        <a:pt x="57" y="4"/>
                        <a:pt x="57" y="8"/>
                        <a:pt x="57" y="12"/>
                      </a:cubicBezTo>
                      <a:cubicBezTo>
                        <a:pt x="60" y="12"/>
                        <a:pt x="62" y="12"/>
                        <a:pt x="65" y="12"/>
                      </a:cubicBezTo>
                      <a:cubicBezTo>
                        <a:pt x="65" y="46"/>
                        <a:pt x="65" y="80"/>
                        <a:pt x="65" y="114"/>
                      </a:cubicBezTo>
                      <a:cubicBezTo>
                        <a:pt x="43" y="114"/>
                        <a:pt x="22" y="114"/>
                        <a:pt x="0" y="114"/>
                      </a:cubicBezTo>
                      <a:cubicBezTo>
                        <a:pt x="0" y="80"/>
                        <a:pt x="0" y="46"/>
                        <a:pt x="0" y="12"/>
                      </a:cubicBezTo>
                      <a:close/>
                      <a:moveTo>
                        <a:pt x="42" y="99"/>
                      </a:moveTo>
                      <a:cubicBezTo>
                        <a:pt x="42" y="98"/>
                        <a:pt x="42" y="98"/>
                        <a:pt x="42" y="98"/>
                      </a:cubicBezTo>
                      <a:cubicBezTo>
                        <a:pt x="42" y="87"/>
                        <a:pt x="42" y="76"/>
                        <a:pt x="42" y="65"/>
                      </a:cubicBezTo>
                      <a:cubicBezTo>
                        <a:pt x="42" y="65"/>
                        <a:pt x="41" y="64"/>
                        <a:pt x="41" y="64"/>
                      </a:cubicBezTo>
                      <a:cubicBezTo>
                        <a:pt x="36" y="61"/>
                        <a:pt x="32" y="57"/>
                        <a:pt x="27" y="62"/>
                      </a:cubicBezTo>
                      <a:cubicBezTo>
                        <a:pt x="26" y="63"/>
                        <a:pt x="26" y="63"/>
                        <a:pt x="25" y="63"/>
                      </a:cubicBezTo>
                      <a:cubicBezTo>
                        <a:pt x="24" y="64"/>
                        <a:pt x="23" y="65"/>
                        <a:pt x="23" y="66"/>
                      </a:cubicBezTo>
                      <a:cubicBezTo>
                        <a:pt x="23" y="76"/>
                        <a:pt x="23" y="86"/>
                        <a:pt x="23" y="96"/>
                      </a:cubicBezTo>
                      <a:cubicBezTo>
                        <a:pt x="23" y="97"/>
                        <a:pt x="23" y="98"/>
                        <a:pt x="23" y="99"/>
                      </a:cubicBezTo>
                      <a:cubicBezTo>
                        <a:pt x="30" y="99"/>
                        <a:pt x="36" y="99"/>
                        <a:pt x="42" y="99"/>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5" name="Freeform 723"/>
                <p:cNvSpPr>
                  <a:spLocks noEditPoints="1"/>
                </p:cNvSpPr>
                <p:nvPr/>
              </p:nvSpPr>
              <p:spPr bwMode="auto">
                <a:xfrm>
                  <a:off x="5841309" y="4526281"/>
                  <a:ext cx="135680" cy="245513"/>
                </a:xfrm>
                <a:custGeom>
                  <a:avLst/>
                  <a:gdLst/>
                  <a:ahLst/>
                  <a:cxnLst>
                    <a:cxn ang="0">
                      <a:pos x="0" y="12"/>
                    </a:cxn>
                    <a:cxn ang="0">
                      <a:pos x="7" y="12"/>
                    </a:cxn>
                    <a:cxn ang="0">
                      <a:pos x="7" y="0"/>
                    </a:cxn>
                    <a:cxn ang="0">
                      <a:pos x="57" y="0"/>
                    </a:cxn>
                    <a:cxn ang="0">
                      <a:pos x="57" y="12"/>
                    </a:cxn>
                    <a:cxn ang="0">
                      <a:pos x="64" y="12"/>
                    </a:cxn>
                    <a:cxn ang="0">
                      <a:pos x="64" y="114"/>
                    </a:cxn>
                    <a:cxn ang="0">
                      <a:pos x="0" y="114"/>
                    </a:cxn>
                    <a:cxn ang="0">
                      <a:pos x="0" y="12"/>
                    </a:cxn>
                    <a:cxn ang="0">
                      <a:pos x="42" y="99"/>
                    </a:cxn>
                    <a:cxn ang="0">
                      <a:pos x="42" y="96"/>
                    </a:cxn>
                    <a:cxn ang="0">
                      <a:pos x="42" y="66"/>
                    </a:cxn>
                    <a:cxn ang="0">
                      <a:pos x="40" y="63"/>
                    </a:cxn>
                    <a:cxn ang="0">
                      <a:pos x="26" y="63"/>
                    </a:cxn>
                    <a:cxn ang="0">
                      <a:pos x="24" y="66"/>
                    </a:cxn>
                    <a:cxn ang="0">
                      <a:pos x="24" y="96"/>
                    </a:cxn>
                    <a:cxn ang="0">
                      <a:pos x="24" y="99"/>
                    </a:cxn>
                    <a:cxn ang="0">
                      <a:pos x="42" y="99"/>
                    </a:cxn>
                  </a:cxnLst>
                  <a:rect l="0" t="0" r="r" b="b"/>
                  <a:pathLst>
                    <a:path w="64" h="114">
                      <a:moveTo>
                        <a:pt x="0" y="12"/>
                      </a:moveTo>
                      <a:cubicBezTo>
                        <a:pt x="2" y="12"/>
                        <a:pt x="4" y="12"/>
                        <a:pt x="7" y="12"/>
                      </a:cubicBezTo>
                      <a:cubicBezTo>
                        <a:pt x="7" y="8"/>
                        <a:pt x="7" y="4"/>
                        <a:pt x="7" y="0"/>
                      </a:cubicBezTo>
                      <a:cubicBezTo>
                        <a:pt x="24" y="0"/>
                        <a:pt x="40" y="0"/>
                        <a:pt x="57" y="0"/>
                      </a:cubicBezTo>
                      <a:cubicBezTo>
                        <a:pt x="57" y="4"/>
                        <a:pt x="57" y="8"/>
                        <a:pt x="57" y="12"/>
                      </a:cubicBezTo>
                      <a:cubicBezTo>
                        <a:pt x="59" y="12"/>
                        <a:pt x="62" y="12"/>
                        <a:pt x="64" y="12"/>
                      </a:cubicBezTo>
                      <a:cubicBezTo>
                        <a:pt x="64" y="46"/>
                        <a:pt x="64" y="80"/>
                        <a:pt x="64" y="114"/>
                      </a:cubicBezTo>
                      <a:cubicBezTo>
                        <a:pt x="43" y="114"/>
                        <a:pt x="21" y="114"/>
                        <a:pt x="0" y="114"/>
                      </a:cubicBezTo>
                      <a:cubicBezTo>
                        <a:pt x="0" y="80"/>
                        <a:pt x="0" y="46"/>
                        <a:pt x="0" y="12"/>
                      </a:cubicBezTo>
                      <a:close/>
                      <a:moveTo>
                        <a:pt x="42" y="99"/>
                      </a:moveTo>
                      <a:cubicBezTo>
                        <a:pt x="42" y="98"/>
                        <a:pt x="42" y="97"/>
                        <a:pt x="42" y="96"/>
                      </a:cubicBezTo>
                      <a:cubicBezTo>
                        <a:pt x="42" y="86"/>
                        <a:pt x="42" y="76"/>
                        <a:pt x="42" y="66"/>
                      </a:cubicBezTo>
                      <a:cubicBezTo>
                        <a:pt x="42" y="65"/>
                        <a:pt x="42" y="64"/>
                        <a:pt x="40" y="63"/>
                      </a:cubicBezTo>
                      <a:cubicBezTo>
                        <a:pt x="33" y="59"/>
                        <a:pt x="33" y="59"/>
                        <a:pt x="26" y="63"/>
                      </a:cubicBezTo>
                      <a:cubicBezTo>
                        <a:pt x="24" y="64"/>
                        <a:pt x="24" y="65"/>
                        <a:pt x="24" y="66"/>
                      </a:cubicBezTo>
                      <a:cubicBezTo>
                        <a:pt x="24" y="76"/>
                        <a:pt x="24" y="86"/>
                        <a:pt x="24" y="96"/>
                      </a:cubicBezTo>
                      <a:cubicBezTo>
                        <a:pt x="24" y="97"/>
                        <a:pt x="24" y="98"/>
                        <a:pt x="24" y="99"/>
                      </a:cubicBezTo>
                      <a:cubicBezTo>
                        <a:pt x="30" y="99"/>
                        <a:pt x="36" y="99"/>
                        <a:pt x="42" y="99"/>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6" name="Freeform 724"/>
                <p:cNvSpPr>
                  <a:spLocks/>
                </p:cNvSpPr>
                <p:nvPr/>
              </p:nvSpPr>
              <p:spPr bwMode="auto">
                <a:xfrm>
                  <a:off x="5673323" y="4526281"/>
                  <a:ext cx="135680" cy="245513"/>
                </a:xfrm>
                <a:custGeom>
                  <a:avLst/>
                  <a:gdLst/>
                  <a:ahLst/>
                  <a:cxnLst>
                    <a:cxn ang="0">
                      <a:pos x="7" y="0"/>
                    </a:cxn>
                    <a:cxn ang="0">
                      <a:pos x="56" y="0"/>
                    </a:cxn>
                    <a:cxn ang="0">
                      <a:pos x="56" y="12"/>
                    </a:cxn>
                    <a:cxn ang="0">
                      <a:pos x="64" y="12"/>
                    </a:cxn>
                    <a:cxn ang="0">
                      <a:pos x="64" y="114"/>
                    </a:cxn>
                    <a:cxn ang="0">
                      <a:pos x="48" y="114"/>
                    </a:cxn>
                    <a:cxn ang="0">
                      <a:pos x="48" y="111"/>
                    </a:cxn>
                    <a:cxn ang="0">
                      <a:pos x="48" y="52"/>
                    </a:cxn>
                    <a:cxn ang="0">
                      <a:pos x="45" y="48"/>
                    </a:cxn>
                    <a:cxn ang="0">
                      <a:pos x="34" y="42"/>
                    </a:cxn>
                    <a:cxn ang="0">
                      <a:pos x="31" y="42"/>
                    </a:cxn>
                    <a:cxn ang="0">
                      <a:pos x="19" y="48"/>
                    </a:cxn>
                    <a:cxn ang="0">
                      <a:pos x="17" y="51"/>
                    </a:cxn>
                    <a:cxn ang="0">
                      <a:pos x="17" y="111"/>
                    </a:cxn>
                    <a:cxn ang="0">
                      <a:pos x="17" y="114"/>
                    </a:cxn>
                    <a:cxn ang="0">
                      <a:pos x="0" y="114"/>
                    </a:cxn>
                    <a:cxn ang="0">
                      <a:pos x="0" y="12"/>
                    </a:cxn>
                    <a:cxn ang="0">
                      <a:pos x="7" y="12"/>
                    </a:cxn>
                    <a:cxn ang="0">
                      <a:pos x="7" y="0"/>
                    </a:cxn>
                  </a:cxnLst>
                  <a:rect l="0" t="0" r="r" b="b"/>
                  <a:pathLst>
                    <a:path w="64" h="114">
                      <a:moveTo>
                        <a:pt x="7" y="0"/>
                      </a:moveTo>
                      <a:cubicBezTo>
                        <a:pt x="23" y="0"/>
                        <a:pt x="40" y="0"/>
                        <a:pt x="56" y="0"/>
                      </a:cubicBezTo>
                      <a:cubicBezTo>
                        <a:pt x="56" y="4"/>
                        <a:pt x="56" y="8"/>
                        <a:pt x="56" y="12"/>
                      </a:cubicBezTo>
                      <a:cubicBezTo>
                        <a:pt x="59" y="12"/>
                        <a:pt x="61" y="12"/>
                        <a:pt x="64" y="12"/>
                      </a:cubicBezTo>
                      <a:cubicBezTo>
                        <a:pt x="64" y="46"/>
                        <a:pt x="64" y="80"/>
                        <a:pt x="64" y="114"/>
                      </a:cubicBezTo>
                      <a:cubicBezTo>
                        <a:pt x="59" y="114"/>
                        <a:pt x="53" y="114"/>
                        <a:pt x="48" y="114"/>
                      </a:cubicBezTo>
                      <a:cubicBezTo>
                        <a:pt x="48" y="113"/>
                        <a:pt x="48" y="112"/>
                        <a:pt x="48" y="111"/>
                      </a:cubicBezTo>
                      <a:cubicBezTo>
                        <a:pt x="48" y="91"/>
                        <a:pt x="48" y="71"/>
                        <a:pt x="48" y="52"/>
                      </a:cubicBezTo>
                      <a:cubicBezTo>
                        <a:pt x="48" y="50"/>
                        <a:pt x="47" y="48"/>
                        <a:pt x="45" y="48"/>
                      </a:cubicBezTo>
                      <a:cubicBezTo>
                        <a:pt x="41" y="46"/>
                        <a:pt x="38" y="44"/>
                        <a:pt x="34" y="42"/>
                      </a:cubicBezTo>
                      <a:cubicBezTo>
                        <a:pt x="33" y="41"/>
                        <a:pt x="31" y="41"/>
                        <a:pt x="31" y="42"/>
                      </a:cubicBezTo>
                      <a:cubicBezTo>
                        <a:pt x="27" y="44"/>
                        <a:pt x="23" y="46"/>
                        <a:pt x="19" y="48"/>
                      </a:cubicBezTo>
                      <a:cubicBezTo>
                        <a:pt x="17" y="48"/>
                        <a:pt x="17" y="50"/>
                        <a:pt x="17" y="51"/>
                      </a:cubicBezTo>
                      <a:cubicBezTo>
                        <a:pt x="17" y="71"/>
                        <a:pt x="17" y="91"/>
                        <a:pt x="17" y="111"/>
                      </a:cubicBezTo>
                      <a:cubicBezTo>
                        <a:pt x="17" y="112"/>
                        <a:pt x="17" y="113"/>
                        <a:pt x="17" y="114"/>
                      </a:cubicBezTo>
                      <a:cubicBezTo>
                        <a:pt x="11" y="114"/>
                        <a:pt x="5" y="114"/>
                        <a:pt x="0" y="114"/>
                      </a:cubicBezTo>
                      <a:cubicBezTo>
                        <a:pt x="0" y="80"/>
                        <a:pt x="0" y="46"/>
                        <a:pt x="0" y="12"/>
                      </a:cubicBezTo>
                      <a:cubicBezTo>
                        <a:pt x="2" y="12"/>
                        <a:pt x="4" y="12"/>
                        <a:pt x="7" y="12"/>
                      </a:cubicBezTo>
                      <a:cubicBezTo>
                        <a:pt x="7" y="8"/>
                        <a:pt x="7" y="4"/>
                        <a:pt x="7" y="0"/>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grpSp>
        </p:grpSp>
      </p:grpSp>
      <p:grpSp>
        <p:nvGrpSpPr>
          <p:cNvPr id="82" name="Group 81"/>
          <p:cNvGrpSpPr>
            <a:grpSpLocks noChangeAspect="1"/>
          </p:cNvGrpSpPr>
          <p:nvPr/>
        </p:nvGrpSpPr>
        <p:grpSpPr>
          <a:xfrm>
            <a:off x="6098268" y="4553354"/>
            <a:ext cx="740360" cy="824618"/>
            <a:chOff x="6652873" y="2705569"/>
            <a:chExt cx="364650" cy="406150"/>
          </a:xfrm>
          <a:solidFill>
            <a:schemeClr val="bg1"/>
          </a:solidFill>
        </p:grpSpPr>
        <p:sp>
          <p:nvSpPr>
            <p:cNvPr id="83" name="Freeform 365"/>
            <p:cNvSpPr>
              <a:spLocks noEditPoints="1"/>
            </p:cNvSpPr>
            <p:nvPr/>
          </p:nvSpPr>
          <p:spPr bwMode="gray">
            <a:xfrm>
              <a:off x="6694062" y="2746103"/>
              <a:ext cx="182577" cy="182575"/>
            </a:xfrm>
            <a:custGeom>
              <a:avLst/>
              <a:gdLst/>
              <a:ahLst/>
              <a:cxnLst>
                <a:cxn ang="0">
                  <a:pos x="88" y="0"/>
                </a:cxn>
                <a:cxn ang="0">
                  <a:pos x="174" y="89"/>
                </a:cxn>
                <a:cxn ang="0">
                  <a:pos x="85" y="173"/>
                </a:cxn>
                <a:cxn ang="0">
                  <a:pos x="2" y="83"/>
                </a:cxn>
                <a:cxn ang="0">
                  <a:pos x="88" y="0"/>
                </a:cxn>
                <a:cxn ang="0">
                  <a:pos x="28" y="84"/>
                </a:cxn>
                <a:cxn ang="0">
                  <a:pos x="30" y="86"/>
                </a:cxn>
                <a:cxn ang="0">
                  <a:pos x="65" y="121"/>
                </a:cxn>
                <a:cxn ang="0">
                  <a:pos x="69" y="124"/>
                </a:cxn>
                <a:cxn ang="0">
                  <a:pos x="80" y="126"/>
                </a:cxn>
                <a:cxn ang="0">
                  <a:pos x="90" y="121"/>
                </a:cxn>
                <a:cxn ang="0">
                  <a:pos x="147" y="64"/>
                </a:cxn>
                <a:cxn ang="0">
                  <a:pos x="148" y="62"/>
                </a:cxn>
                <a:cxn ang="0">
                  <a:pos x="145" y="62"/>
                </a:cxn>
                <a:cxn ang="0">
                  <a:pos x="126" y="62"/>
                </a:cxn>
                <a:cxn ang="0">
                  <a:pos x="122" y="64"/>
                </a:cxn>
                <a:cxn ang="0">
                  <a:pos x="79" y="106"/>
                </a:cxn>
                <a:cxn ang="0">
                  <a:pos x="78" y="109"/>
                </a:cxn>
                <a:cxn ang="0">
                  <a:pos x="77" y="108"/>
                </a:cxn>
                <a:cxn ang="0">
                  <a:pos x="75" y="106"/>
                </a:cxn>
                <a:cxn ang="0">
                  <a:pos x="54" y="85"/>
                </a:cxn>
                <a:cxn ang="0">
                  <a:pos x="51" y="84"/>
                </a:cxn>
                <a:cxn ang="0">
                  <a:pos x="28" y="84"/>
                </a:cxn>
              </a:cxnLst>
              <a:rect l="0" t="0" r="r" b="b"/>
              <a:pathLst>
                <a:path w="176" h="174">
                  <a:moveTo>
                    <a:pt x="88" y="0"/>
                  </a:moveTo>
                  <a:cubicBezTo>
                    <a:pt x="136" y="0"/>
                    <a:pt x="176" y="40"/>
                    <a:pt x="174" y="89"/>
                  </a:cubicBezTo>
                  <a:cubicBezTo>
                    <a:pt x="173" y="135"/>
                    <a:pt x="135" y="174"/>
                    <a:pt x="85" y="173"/>
                  </a:cubicBezTo>
                  <a:cubicBezTo>
                    <a:pt x="38" y="171"/>
                    <a:pt x="0" y="132"/>
                    <a:pt x="2" y="83"/>
                  </a:cubicBezTo>
                  <a:cubicBezTo>
                    <a:pt x="3" y="36"/>
                    <a:pt x="42" y="0"/>
                    <a:pt x="88" y="0"/>
                  </a:cubicBezTo>
                  <a:close/>
                  <a:moveTo>
                    <a:pt x="28" y="84"/>
                  </a:moveTo>
                  <a:cubicBezTo>
                    <a:pt x="29" y="85"/>
                    <a:pt x="29" y="85"/>
                    <a:pt x="30" y="86"/>
                  </a:cubicBezTo>
                  <a:cubicBezTo>
                    <a:pt x="41" y="97"/>
                    <a:pt x="53" y="109"/>
                    <a:pt x="65" y="121"/>
                  </a:cubicBezTo>
                  <a:cubicBezTo>
                    <a:pt x="66" y="122"/>
                    <a:pt x="67" y="123"/>
                    <a:pt x="69" y="124"/>
                  </a:cubicBezTo>
                  <a:cubicBezTo>
                    <a:pt x="72" y="127"/>
                    <a:pt x="76" y="128"/>
                    <a:pt x="80" y="126"/>
                  </a:cubicBezTo>
                  <a:cubicBezTo>
                    <a:pt x="84" y="125"/>
                    <a:pt x="87" y="123"/>
                    <a:pt x="90" y="121"/>
                  </a:cubicBezTo>
                  <a:cubicBezTo>
                    <a:pt x="109" y="102"/>
                    <a:pt x="128" y="83"/>
                    <a:pt x="147" y="64"/>
                  </a:cubicBezTo>
                  <a:cubicBezTo>
                    <a:pt x="147" y="63"/>
                    <a:pt x="147" y="63"/>
                    <a:pt x="148" y="62"/>
                  </a:cubicBezTo>
                  <a:cubicBezTo>
                    <a:pt x="147" y="62"/>
                    <a:pt x="146" y="62"/>
                    <a:pt x="145" y="62"/>
                  </a:cubicBezTo>
                  <a:cubicBezTo>
                    <a:pt x="139" y="62"/>
                    <a:pt x="133" y="62"/>
                    <a:pt x="126" y="62"/>
                  </a:cubicBezTo>
                  <a:cubicBezTo>
                    <a:pt x="125" y="62"/>
                    <a:pt x="123" y="62"/>
                    <a:pt x="122" y="64"/>
                  </a:cubicBezTo>
                  <a:cubicBezTo>
                    <a:pt x="108" y="78"/>
                    <a:pt x="93" y="92"/>
                    <a:pt x="79" y="106"/>
                  </a:cubicBezTo>
                  <a:cubicBezTo>
                    <a:pt x="78" y="107"/>
                    <a:pt x="78" y="108"/>
                    <a:pt x="78" y="109"/>
                  </a:cubicBezTo>
                  <a:cubicBezTo>
                    <a:pt x="77" y="109"/>
                    <a:pt x="77" y="109"/>
                    <a:pt x="77" y="108"/>
                  </a:cubicBezTo>
                  <a:cubicBezTo>
                    <a:pt x="76" y="108"/>
                    <a:pt x="76" y="107"/>
                    <a:pt x="75" y="106"/>
                  </a:cubicBezTo>
                  <a:cubicBezTo>
                    <a:pt x="68" y="99"/>
                    <a:pt x="61" y="92"/>
                    <a:pt x="54" y="85"/>
                  </a:cubicBezTo>
                  <a:cubicBezTo>
                    <a:pt x="53" y="85"/>
                    <a:pt x="52" y="84"/>
                    <a:pt x="51" y="84"/>
                  </a:cubicBezTo>
                  <a:cubicBezTo>
                    <a:pt x="44" y="84"/>
                    <a:pt x="36" y="84"/>
                    <a:pt x="28" y="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200" dirty="0">
                <a:solidFill>
                  <a:srgbClr val="5F5F5F"/>
                </a:solidFill>
                <a:latin typeface="Arial" charset="0"/>
                <a:cs typeface="Arial" charset="0"/>
              </a:endParaRPr>
            </a:p>
          </p:txBody>
        </p:sp>
        <p:sp>
          <p:nvSpPr>
            <p:cNvPr id="84" name="Freeform 946"/>
            <p:cNvSpPr>
              <a:spLocks noEditPoints="1"/>
            </p:cNvSpPr>
            <p:nvPr/>
          </p:nvSpPr>
          <p:spPr bwMode="auto">
            <a:xfrm>
              <a:off x="6652873" y="2705569"/>
              <a:ext cx="364650" cy="406150"/>
            </a:xfrm>
            <a:custGeom>
              <a:avLst/>
              <a:gdLst/>
              <a:ahLst/>
              <a:cxnLst>
                <a:cxn ang="0">
                  <a:pos x="198" y="237"/>
                </a:cxn>
                <a:cxn ang="0">
                  <a:pos x="32" y="198"/>
                </a:cxn>
                <a:cxn ang="0">
                  <a:pos x="56" y="40"/>
                </a:cxn>
                <a:cxn ang="0">
                  <a:pos x="216" y="42"/>
                </a:cxn>
                <a:cxn ang="0">
                  <a:pos x="256" y="127"/>
                </a:cxn>
                <a:cxn ang="0">
                  <a:pos x="224" y="215"/>
                </a:cxn>
                <a:cxn ang="0">
                  <a:pos x="239" y="233"/>
                </a:cxn>
                <a:cxn ang="0">
                  <a:pos x="241" y="234"/>
                </a:cxn>
                <a:cxn ang="0">
                  <a:pos x="256" y="242"/>
                </a:cxn>
                <a:cxn ang="0">
                  <a:pos x="333" y="326"/>
                </a:cxn>
                <a:cxn ang="0">
                  <a:pos x="358" y="353"/>
                </a:cxn>
                <a:cxn ang="0">
                  <a:pos x="364" y="386"/>
                </a:cxn>
                <a:cxn ang="0">
                  <a:pos x="338" y="408"/>
                </a:cxn>
                <a:cxn ang="0">
                  <a:pos x="306" y="394"/>
                </a:cxn>
                <a:cxn ang="0">
                  <a:pos x="218" y="273"/>
                </a:cxn>
                <a:cxn ang="0">
                  <a:pos x="213" y="257"/>
                </a:cxn>
                <a:cxn ang="0">
                  <a:pos x="212" y="254"/>
                </a:cxn>
                <a:cxn ang="0">
                  <a:pos x="198" y="237"/>
                </a:cxn>
                <a:cxn ang="0">
                  <a:pos x="135" y="31"/>
                </a:cxn>
                <a:cxn ang="0">
                  <a:pos x="34" y="132"/>
                </a:cxn>
                <a:cxn ang="0">
                  <a:pos x="133" y="234"/>
                </a:cxn>
                <a:cxn ang="0">
                  <a:pos x="236" y="133"/>
                </a:cxn>
                <a:cxn ang="0">
                  <a:pos x="135" y="31"/>
                </a:cxn>
              </a:cxnLst>
              <a:rect l="0" t="0" r="r" b="b"/>
              <a:pathLst>
                <a:path w="368" h="410">
                  <a:moveTo>
                    <a:pt x="198" y="237"/>
                  </a:moveTo>
                  <a:cubicBezTo>
                    <a:pt x="138" y="273"/>
                    <a:pt x="65" y="250"/>
                    <a:pt x="32" y="198"/>
                  </a:cubicBezTo>
                  <a:cubicBezTo>
                    <a:pt x="0" y="147"/>
                    <a:pt x="9" y="79"/>
                    <a:pt x="56" y="40"/>
                  </a:cubicBezTo>
                  <a:cubicBezTo>
                    <a:pt x="102" y="0"/>
                    <a:pt x="170" y="1"/>
                    <a:pt x="216" y="42"/>
                  </a:cubicBezTo>
                  <a:cubicBezTo>
                    <a:pt x="241" y="64"/>
                    <a:pt x="255" y="93"/>
                    <a:pt x="256" y="127"/>
                  </a:cubicBezTo>
                  <a:cubicBezTo>
                    <a:pt x="258" y="161"/>
                    <a:pt x="247" y="190"/>
                    <a:pt x="224" y="215"/>
                  </a:cubicBezTo>
                  <a:cubicBezTo>
                    <a:pt x="229" y="222"/>
                    <a:pt x="234" y="227"/>
                    <a:pt x="239" y="233"/>
                  </a:cubicBezTo>
                  <a:cubicBezTo>
                    <a:pt x="239" y="234"/>
                    <a:pt x="241" y="234"/>
                    <a:pt x="241" y="234"/>
                  </a:cubicBezTo>
                  <a:cubicBezTo>
                    <a:pt x="247" y="235"/>
                    <a:pt x="252" y="238"/>
                    <a:pt x="256" y="242"/>
                  </a:cubicBezTo>
                  <a:cubicBezTo>
                    <a:pt x="282" y="270"/>
                    <a:pt x="307" y="298"/>
                    <a:pt x="333" y="326"/>
                  </a:cubicBezTo>
                  <a:cubicBezTo>
                    <a:pt x="341" y="335"/>
                    <a:pt x="349" y="344"/>
                    <a:pt x="358" y="353"/>
                  </a:cubicBezTo>
                  <a:cubicBezTo>
                    <a:pt x="366" y="363"/>
                    <a:pt x="368" y="374"/>
                    <a:pt x="364" y="386"/>
                  </a:cubicBezTo>
                  <a:cubicBezTo>
                    <a:pt x="359" y="399"/>
                    <a:pt x="351" y="406"/>
                    <a:pt x="338" y="408"/>
                  </a:cubicBezTo>
                  <a:cubicBezTo>
                    <a:pt x="324" y="410"/>
                    <a:pt x="314" y="405"/>
                    <a:pt x="306" y="394"/>
                  </a:cubicBezTo>
                  <a:cubicBezTo>
                    <a:pt x="276" y="354"/>
                    <a:pt x="247" y="313"/>
                    <a:pt x="218" y="273"/>
                  </a:cubicBezTo>
                  <a:cubicBezTo>
                    <a:pt x="215" y="268"/>
                    <a:pt x="213" y="263"/>
                    <a:pt x="213" y="257"/>
                  </a:cubicBezTo>
                  <a:cubicBezTo>
                    <a:pt x="213" y="256"/>
                    <a:pt x="213" y="255"/>
                    <a:pt x="212" y="254"/>
                  </a:cubicBezTo>
                  <a:cubicBezTo>
                    <a:pt x="208" y="248"/>
                    <a:pt x="203" y="242"/>
                    <a:pt x="198" y="237"/>
                  </a:cubicBezTo>
                  <a:close/>
                  <a:moveTo>
                    <a:pt x="135" y="31"/>
                  </a:moveTo>
                  <a:cubicBezTo>
                    <a:pt x="79" y="31"/>
                    <a:pt x="34" y="77"/>
                    <a:pt x="34" y="132"/>
                  </a:cubicBezTo>
                  <a:cubicBezTo>
                    <a:pt x="34" y="189"/>
                    <a:pt x="79" y="233"/>
                    <a:pt x="133" y="234"/>
                  </a:cubicBezTo>
                  <a:cubicBezTo>
                    <a:pt x="192" y="234"/>
                    <a:pt x="236" y="187"/>
                    <a:pt x="236" y="133"/>
                  </a:cubicBezTo>
                  <a:cubicBezTo>
                    <a:pt x="236" y="77"/>
                    <a:pt x="191" y="31"/>
                    <a:pt x="135"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sz="1200" kern="0" dirty="0" smtClean="0">
                <a:solidFill>
                  <a:srgbClr val="58595B"/>
                </a:solidFill>
              </a:endParaRPr>
            </a:p>
          </p:txBody>
        </p:sp>
      </p:grpSp>
    </p:spTree>
    <p:extLst>
      <p:ext uri="{BB962C8B-B14F-4D97-AF65-F5344CB8AC3E}">
        <p14:creationId xmlns:p14="http://schemas.microsoft.com/office/powerpoint/2010/main" val="12964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dissolve">
                                      <p:cBhvr>
                                        <p:cTn id="11" dur="500"/>
                                        <p:tgtEl>
                                          <p:spTgt spid="4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dissolve">
                                      <p:cBhvr>
                                        <p:cTn id="19" dur="500"/>
                                        <p:tgtEl>
                                          <p:spTgt spid="50"/>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dissolve">
                                      <p:cBhvr>
                                        <p:cTn id="23" dur="500"/>
                                        <p:tgtEl>
                                          <p:spTgt spid="8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dissolve">
                                      <p:cBhvr>
                                        <p:cTn id="28" dur="500"/>
                                        <p:tgtEl>
                                          <p:spTgt spid="6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dissolv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8"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Inderjeet General Session 0922 TEMPLAT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2.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3.xml><?xml version="1.0" encoding="utf-8"?>
<a:theme xmlns:a="http://schemas.openxmlformats.org/drawingml/2006/main" name="1_Oracle_16x9_2014">
  <a:themeElements>
    <a:clrScheme name="Custom 2">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8DA6B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4.xml><?xml version="1.0" encoding="utf-8"?>
<a:theme xmlns:a="http://schemas.openxmlformats.org/drawingml/2006/main" name="2_Oracle_16x9-2014-v2">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 id="{21E8F4B6-347B-40C1-9A8C-DFBA28E9DEDD}" vid="{4C3152DF-9323-4077-B2C4-B031D71DC4E4}"/>
    </a:ext>
  </a:extLst>
</a:theme>
</file>

<file path=ppt/theme/theme5.xml><?xml version="1.0" encoding="utf-8"?>
<a:theme xmlns:a="http://schemas.openxmlformats.org/drawingml/2006/main" name="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6.xml><?xml version="1.0" encoding="utf-8"?>
<a:theme xmlns:a="http://schemas.openxmlformats.org/drawingml/2006/main" name="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7.xml><?xml version="1.0" encoding="utf-8"?>
<a:theme xmlns:a="http://schemas.openxmlformats.org/drawingml/2006/main" name="1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8.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Inderjeet General Session 0922 TEMPLATE</Template>
  <TotalTime>29369</TotalTime>
  <Words>4761</Words>
  <Application>Microsoft Office PowerPoint</Application>
  <PresentationFormat>Custom</PresentationFormat>
  <Paragraphs>1466</Paragraphs>
  <Slides>84</Slides>
  <Notes>50</Notes>
  <HiddenSlides>3</HiddenSlides>
  <MMClips>0</MMClips>
  <ScaleCrop>false</ScaleCrop>
  <HeadingPairs>
    <vt:vector size="6" baseType="variant">
      <vt:variant>
        <vt:lpstr>Fonts Used</vt:lpstr>
      </vt:variant>
      <vt:variant>
        <vt:i4>18</vt:i4>
      </vt:variant>
      <vt:variant>
        <vt:lpstr>Theme</vt:lpstr>
      </vt:variant>
      <vt:variant>
        <vt:i4>7</vt:i4>
      </vt:variant>
      <vt:variant>
        <vt:lpstr>Slide Titles</vt:lpstr>
      </vt:variant>
      <vt:variant>
        <vt:i4>84</vt:i4>
      </vt:variant>
    </vt:vector>
  </HeadingPairs>
  <TitlesOfParts>
    <vt:vector size="109" baseType="lpstr">
      <vt:lpstr>ＭＳ Ｐゴシック</vt:lpstr>
      <vt:lpstr>ＭＳ Ｐゴシック</vt:lpstr>
      <vt:lpstr>Aharoni</vt:lpstr>
      <vt:lpstr>Arial</vt:lpstr>
      <vt:lpstr>Arial Black</vt:lpstr>
      <vt:lpstr>Bookman Old Style</vt:lpstr>
      <vt:lpstr>Calibri</vt:lpstr>
      <vt:lpstr>Osaka</vt:lpstr>
      <vt:lpstr>Segoe UI</vt:lpstr>
      <vt:lpstr>Tahoma</vt:lpstr>
      <vt:lpstr>Times</vt:lpstr>
      <vt:lpstr>Times New Roman</vt:lpstr>
      <vt:lpstr>Trebuchet MS</vt:lpstr>
      <vt:lpstr>Univers LT Std 57 Cn</vt:lpstr>
      <vt:lpstr>Verdana</vt:lpstr>
      <vt:lpstr>Wingdings</vt:lpstr>
      <vt:lpstr>Zapf Dingbats</vt:lpstr>
      <vt:lpstr>ヒラギノ角ゴ Pro W3</vt:lpstr>
      <vt:lpstr>Inderjeet General Session 0922 TEMPLATE</vt:lpstr>
      <vt:lpstr>Oracle_16x9_2014_521</vt:lpstr>
      <vt:lpstr>1_Oracle_16x9_2014</vt:lpstr>
      <vt:lpstr>2_Oracle_16x9-2014-v2</vt:lpstr>
      <vt:lpstr>Default Theme</vt:lpstr>
      <vt:lpstr>Oracle_16x9_2016</vt:lpstr>
      <vt:lpstr>1_Oracle_16x9_2016</vt:lpstr>
      <vt:lpstr>PowerPoint Presentation</vt:lpstr>
      <vt:lpstr>PowerPoint Presentation</vt:lpstr>
      <vt:lpstr>Workshop will begin at 9am. Please Check Your Connectivity Now</vt:lpstr>
      <vt:lpstr>PowerPoint Presentation</vt:lpstr>
      <vt:lpstr> Oracle Cloud: Bringing Cloud Agility to Enterprises</vt:lpstr>
      <vt:lpstr>Oracle Cloud Platform</vt:lpstr>
      <vt:lpstr>Oracle Integration Platform</vt:lpstr>
      <vt:lpstr>PowerPoint Presentation</vt:lpstr>
      <vt:lpstr>Oracle Platform for Data Integration</vt:lpstr>
      <vt:lpstr>PowerPoint Presentation</vt:lpstr>
      <vt:lpstr>PowerPoint Presentation</vt:lpstr>
      <vt:lpstr>PowerPoint Presentation</vt:lpstr>
      <vt:lpstr>Oracle GoldenGate</vt:lpstr>
      <vt:lpstr>GoldenGate : Use Cases</vt:lpstr>
      <vt:lpstr>Oracle GoldenGate Classic Modular Architecture </vt:lpstr>
      <vt:lpstr>PowerPoint Presentation</vt:lpstr>
      <vt:lpstr>Oracle GoldenGate</vt:lpstr>
      <vt:lpstr>Oracle GoldenGate</vt:lpstr>
      <vt:lpstr>Oracle GoldenGate</vt:lpstr>
      <vt:lpstr>Hybrid Deployment Models</vt:lpstr>
      <vt:lpstr>PowerPoint Presentation</vt:lpstr>
      <vt:lpstr>Microservices Architecture for Cloud and Large-scale Deployments</vt:lpstr>
      <vt:lpstr>Common Key Attributes and Benefits of Each Service</vt:lpstr>
      <vt:lpstr>Solutions For Everyone</vt:lpstr>
      <vt:lpstr>Security Model</vt:lpstr>
      <vt:lpstr>Cloud Ready</vt:lpstr>
      <vt:lpstr>WebPage Interfaces</vt:lpstr>
      <vt:lpstr>Oracle GoldenGate Service Manager</vt:lpstr>
      <vt:lpstr>Oracle GoldenGate Administration Server - Overview</vt:lpstr>
      <vt:lpstr>Oracle GoldenGate Distribution Server</vt:lpstr>
      <vt:lpstr>Communication Protocol</vt:lpstr>
      <vt:lpstr>Oracle GoldenGate Receiver Server</vt:lpstr>
      <vt:lpstr>Performance Metrics Server</vt:lpstr>
      <vt:lpstr>Oracle GoldenGate Administration Client (adminclient)</vt:lpstr>
      <vt:lpstr>Administration Client (adminclient)</vt:lpstr>
      <vt:lpstr>Oracle GoldenGate RESTful APIs</vt:lpstr>
      <vt:lpstr>PowerPoint Presentation</vt:lpstr>
      <vt:lpstr>Oracle GoldenGate for Big Data</vt:lpstr>
      <vt:lpstr>Oracle to Kafka – GoldenGate Microservices</vt:lpstr>
      <vt:lpstr>PowerPoint Presentation</vt:lpstr>
      <vt:lpstr>GG Real Time – Real Time Mode “On Box”</vt:lpstr>
      <vt:lpstr>GG Real Time Architecture Cloud / Hub</vt:lpstr>
      <vt:lpstr>GG Real Time Architecture – Downstream</vt:lpstr>
      <vt:lpstr>GG NON Real Time Architecture – Archive Log Mode</vt:lpstr>
      <vt:lpstr>GG Real Time – Real Time Mode “On Box”</vt:lpstr>
      <vt:lpstr>GG Real Time – Real Time Mode “On Box”</vt:lpstr>
      <vt:lpstr>PowerPoint Presentation</vt:lpstr>
      <vt:lpstr>Oracle GoldenGate Veridata</vt:lpstr>
      <vt:lpstr>Oracle GoldenGate Veridata</vt:lpstr>
      <vt:lpstr>Oracle GoldenGate Veridata</vt:lpstr>
      <vt:lpstr>Oracle GoldenGate Veridata</vt:lpstr>
      <vt:lpstr>PowerPoint Presentation</vt:lpstr>
      <vt:lpstr>What to Expect - Lab Structure</vt:lpstr>
      <vt:lpstr>What to Expect - Lab Structure</vt:lpstr>
      <vt:lpstr>What to Expect - Lab Structure</vt:lpstr>
      <vt:lpstr>Available Labs</vt:lpstr>
      <vt:lpstr>Lab 1 – Install GG Microservices Architecture…. cntd</vt:lpstr>
      <vt:lpstr>Lab 2 - Creating Deployments</vt:lpstr>
      <vt:lpstr>Lab 2 - Creating Deployments….cntd</vt:lpstr>
      <vt:lpstr>Lab 2 - Creating Deployments</vt:lpstr>
      <vt:lpstr>PowerPoint Presentation</vt:lpstr>
      <vt:lpstr>PowerPoint Presentation</vt:lpstr>
      <vt:lpstr>Lab 3 - Creating Credentials</vt:lpstr>
      <vt:lpstr>Lab 3 - Creating Credentials….cntd</vt:lpstr>
      <vt:lpstr>Lab 4 - Uni-Directional and DDL Replication</vt:lpstr>
      <vt:lpstr>Lab 4 - Uni-Directional and DDL Replication….cntd</vt:lpstr>
      <vt:lpstr>Lab 5 - Zero Downtime Configuration</vt:lpstr>
      <vt:lpstr>Lab 5 - Zero Downtime Configuration</vt:lpstr>
      <vt:lpstr>GoldenGate Usage – Zero Downtime Migration</vt:lpstr>
      <vt:lpstr>Lab 6 - Bi-Directional and Auto Conflict Detection and Resolution(CDR)</vt:lpstr>
      <vt:lpstr>Lab 6 - Bi-Directional and Auto Conflict Detection and Resolution(CDR)….cntd</vt:lpstr>
      <vt:lpstr>Lab 6 - Bi-Directional and Auto Conflict Detection and Resolution(CDR)….cntd</vt:lpstr>
      <vt:lpstr>Lab 6 - Bi-Directional and Auto Conflict Detection and Resolution(CDR)….cntd</vt:lpstr>
      <vt:lpstr>Lab 7 : Heterogeneous Replication</vt:lpstr>
      <vt:lpstr>Lab 7 : Heterogeneous Replication….cntd</vt:lpstr>
      <vt:lpstr>Lab 8 : Data Transformations</vt:lpstr>
      <vt:lpstr>Lab 8 : Data Transformations….cntd</vt:lpstr>
      <vt:lpstr>Lab 8 : Data Transformations….cntd</vt:lpstr>
      <vt:lpstr>Lab 8 : Data Transformations….cntd</vt:lpstr>
      <vt:lpstr>Lab 9 : Performance Metrics</vt:lpstr>
      <vt:lpstr>PowerPoint Presentation</vt:lpstr>
      <vt:lpstr>Questions and Answers</vt:lpstr>
      <vt:lpstr>Connect with Oracle Data Integration</vt:lpstr>
      <vt:lpstr>PowerPoint Presentation</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Show Flow</dc:title>
  <dc:creator>dain hansen</dc:creator>
  <cp:lastModifiedBy>nlatif</cp:lastModifiedBy>
  <cp:revision>415</cp:revision>
  <cp:lastPrinted>2018-07-10T21:42:34Z</cp:lastPrinted>
  <dcterms:created xsi:type="dcterms:W3CDTF">2015-09-30T19:56:42Z</dcterms:created>
  <dcterms:modified xsi:type="dcterms:W3CDTF">2019-04-10T04:48:32Z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